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568" r:id="rId3"/>
    <p:sldId id="569" r:id="rId4"/>
    <p:sldId id="303" r:id="rId5"/>
    <p:sldId id="570" r:id="rId6"/>
    <p:sldId id="571" r:id="rId7"/>
    <p:sldId id="572" r:id="rId8"/>
    <p:sldId id="574" r:id="rId9"/>
    <p:sldId id="577" r:id="rId10"/>
    <p:sldId id="578" r:id="rId11"/>
    <p:sldId id="579" r:id="rId12"/>
    <p:sldId id="580" r:id="rId13"/>
    <p:sldId id="263" r:id="rId14"/>
    <p:sldId id="555" r:id="rId15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4" pos="408" userDrawn="1">
          <p15:clr>
            <a:srgbClr val="A4A3A4"/>
          </p15:clr>
        </p15:guide>
        <p15:guide id="5" orient="horz" pos="2913" userDrawn="1">
          <p15:clr>
            <a:srgbClr val="A4A3A4"/>
          </p15:clr>
        </p15:guide>
        <p15:guide id="6" pos="5352" userDrawn="1">
          <p15:clr>
            <a:srgbClr val="A4A3A4"/>
          </p15:clr>
        </p15:guide>
        <p15:guide id="7" pos="2925" userDrawn="1">
          <p15:clr>
            <a:srgbClr val="A4A3A4"/>
          </p15:clr>
        </p15:guide>
        <p15:guide id="8" orient="horz" pos="667" userDrawn="1">
          <p15:clr>
            <a:srgbClr val="A4A3A4"/>
          </p15:clr>
        </p15:guide>
        <p15:guide id="9" pos="5556" userDrawn="1">
          <p15:clr>
            <a:srgbClr val="A4A3A4"/>
          </p15:clr>
        </p15:guide>
        <p15:guide id="10" pos="1542" userDrawn="1">
          <p15:clr>
            <a:srgbClr val="A4A3A4"/>
          </p15:clr>
        </p15:guide>
        <p15:guide id="11" orient="horz" pos="2051" userDrawn="1">
          <p15:clr>
            <a:srgbClr val="A4A3A4"/>
          </p15:clr>
        </p15:guide>
        <p15:guide id="12" pos="3447" userDrawn="1">
          <p15:clr>
            <a:srgbClr val="A4A3A4"/>
          </p15:clr>
        </p15:guide>
        <p15:guide id="13" orient="horz" pos="373" userDrawn="1">
          <p15:clr>
            <a:srgbClr val="A4A3A4"/>
          </p15:clr>
        </p15:guide>
        <p15:guide id="14" orient="horz" pos="259" userDrawn="1">
          <p15:clr>
            <a:srgbClr val="A4A3A4"/>
          </p15:clr>
        </p15:guide>
        <p15:guide id="15" orient="horz" pos="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215A"/>
    <a:srgbClr val="FFFFFF"/>
    <a:srgbClr val="0D9485"/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872" autoAdjust="0"/>
    <p:restoredTop sz="92817" autoAdjust="0"/>
  </p:normalViewPr>
  <p:slideViewPr>
    <p:cSldViewPr snapToGrid="0" snapToObjects="1" showGuides="1">
      <p:cViewPr>
        <p:scale>
          <a:sx n="151" d="100"/>
          <a:sy n="151" d="100"/>
        </p:scale>
        <p:origin x="-1206" y="-48"/>
      </p:cViewPr>
      <p:guideLst>
        <p:guide orient="horz" pos="2913"/>
        <p:guide orient="horz" pos="667"/>
        <p:guide orient="horz" pos="2051"/>
        <p:guide orient="horz" pos="373"/>
        <p:guide orient="horz" pos="259"/>
        <p:guide orient="horz" pos="872"/>
        <p:guide pos="408"/>
        <p:guide pos="5352"/>
        <p:guide pos="2925"/>
        <p:guide pos="5556"/>
        <p:guide pos="1542"/>
        <p:guide pos="34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64817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268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9076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299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2742548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4387D-71DE-DA46-9B6F-9381DD8B143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245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Google Shape;89;p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0" name="Google Shape;90;p3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7217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113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858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647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365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3826749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46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51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6685F4E-9F92-8C2E-9BEE-0FD88CB447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301343" y="681527"/>
            <a:ext cx="8478983" cy="7232074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C48CF53A-C0A2-78DF-DA95-8412E5A1F0A7}"/>
              </a:ext>
            </a:extLst>
          </p:cNvPr>
          <p:cNvGrpSpPr/>
          <p:nvPr userDrawn="1"/>
        </p:nvGrpSpPr>
        <p:grpSpPr>
          <a:xfrm>
            <a:off x="6927646" y="196525"/>
            <a:ext cx="1965529" cy="373326"/>
            <a:chOff x="2884982" y="196525"/>
            <a:chExt cx="1965529" cy="373326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A2681B05-94E9-7FDA-47C1-0DCAB3EE4C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884982" y="196525"/>
              <a:ext cx="879982" cy="373326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883ADE75-B71E-1391-6828-9B3B2AEA70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147859" y="294906"/>
              <a:ext cx="702652" cy="176564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3B4C303-8042-9666-CD06-4FB96398377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2159659" cy="1902556"/>
          </a:xfrm>
          <a:prstGeom prst="rect">
            <a:avLst/>
          </a:prstGeom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560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376092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832D48-B6EE-BD4D-9087-0D317757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09C6-A439-2D46-B1A0-40EF8A4D2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9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7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9D4D388-47FC-144D-9FC4-4BDE9BF3CB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45" y="373490"/>
            <a:ext cx="1124817" cy="2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225A15E-5930-204A-B8FA-E850E11E3D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45" y="373490"/>
            <a:ext cx="1124817" cy="2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F1AB7E7-45F1-B041-8654-FCE2E2CCA3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45" y="373490"/>
            <a:ext cx="1124817" cy="2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C974AE5-15D0-D24B-85B9-2AC206A917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45" y="373490"/>
            <a:ext cx="1124817" cy="2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B847940-B6AB-B541-9396-FE4D58243A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45" y="373490"/>
            <a:ext cx="1124817" cy="2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537066" y="4177922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cxnSp>
        <p:nvCxnSpPr>
          <p:cNvPr id="5" name="Google Shape;24;p21">
            <a:extLst>
              <a:ext uri="{FF2B5EF4-FFF2-40B4-BE49-F238E27FC236}">
                <a16:creationId xmlns:a16="http://schemas.microsoft.com/office/drawing/2014/main" xmlns="" id="{CD1119D3-2E21-4FC2-5D63-F23FEC677EBF}"/>
              </a:ext>
            </a:extLst>
          </p:cNvPr>
          <p:cNvCxnSpPr>
            <a:cxnSpLocks/>
          </p:cNvCxnSpPr>
          <p:nvPr userDrawn="1"/>
        </p:nvCxnSpPr>
        <p:spPr>
          <a:xfrm>
            <a:off x="247462" y="648100"/>
            <a:ext cx="8180250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707ED88-4B0F-5648-9CF8-A6CABF8DB33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47462" y="196525"/>
            <a:ext cx="879982" cy="3733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FD1D9E2-1933-3849-5F24-946589ED6F0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510339" y="294906"/>
            <a:ext cx="702652" cy="176564"/>
          </a:xfrm>
          <a:prstGeom prst="rect">
            <a:avLst/>
          </a:prstGeom>
        </p:spPr>
      </p:pic>
      <p:cxnSp>
        <p:nvCxnSpPr>
          <p:cNvPr id="10" name="Google Shape;24;p21">
            <a:extLst>
              <a:ext uri="{FF2B5EF4-FFF2-40B4-BE49-F238E27FC236}">
                <a16:creationId xmlns:a16="http://schemas.microsoft.com/office/drawing/2014/main" xmlns="" id="{F0CBFEE7-CB31-2783-F0D0-D0A9341FB4A6}"/>
              </a:ext>
            </a:extLst>
          </p:cNvPr>
          <p:cNvCxnSpPr>
            <a:cxnSpLocks/>
          </p:cNvCxnSpPr>
          <p:nvPr userDrawn="1"/>
        </p:nvCxnSpPr>
        <p:spPr>
          <a:xfrm>
            <a:off x="247462" y="4803775"/>
            <a:ext cx="8580205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Google Shape;136;p1">
            <a:extLst>
              <a:ext uri="{FF2B5EF4-FFF2-40B4-BE49-F238E27FC236}">
                <a16:creationId xmlns:a16="http://schemas.microsoft.com/office/drawing/2014/main" xmlns="" id="{CF05C36C-6573-3270-801F-E1961FF46577}"/>
              </a:ext>
            </a:extLst>
          </p:cNvPr>
          <p:cNvSpPr txBox="1"/>
          <p:nvPr userDrawn="1"/>
        </p:nvSpPr>
        <p:spPr>
          <a:xfrm>
            <a:off x="3269420" y="4825260"/>
            <a:ext cx="5221197" cy="31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000" b="0" i="0" u="none" strike="noStrike" cap="none" dirty="0">
                <a:solidFill>
                  <a:srgbClr val="B9BCBF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Седьмой этап Всероссийской просветительской Эстафеты «Мои финансы»</a:t>
            </a:r>
            <a:endParaRPr sz="1000" b="0" i="0" u="none" strike="noStrike" cap="none" dirty="0">
              <a:solidFill>
                <a:srgbClr val="B9BCBF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C54F6FD-C373-A2DF-6EF4-76EC6E2AECB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414242" y="0"/>
            <a:ext cx="1737996" cy="12343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  <p:sldLayoutId id="2147483660" r:id="rId11"/>
    <p:sldLayoutId id="2147483669" r:id="rId12"/>
    <p:sldLayoutId id="2147483673" r:id="rId13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026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51981FA-58C4-5CE3-FA8F-4EF1A1F5F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75504" y="1146221"/>
            <a:ext cx="3651520" cy="4714053"/>
          </a:xfrm>
          <a:prstGeom prst="rect">
            <a:avLst/>
          </a:prstGeom>
        </p:spPr>
      </p:pic>
      <p:sp>
        <p:nvSpPr>
          <p:cNvPr id="4" name="Google Shape;136;p1">
            <a:extLst>
              <a:ext uri="{FF2B5EF4-FFF2-40B4-BE49-F238E27FC236}">
                <a16:creationId xmlns:a16="http://schemas.microsoft.com/office/drawing/2014/main" xmlns="" id="{C41999E6-F268-AF51-E2C6-3F75FD219040}"/>
              </a:ext>
            </a:extLst>
          </p:cNvPr>
          <p:cNvSpPr txBox="1"/>
          <p:nvPr/>
        </p:nvSpPr>
        <p:spPr>
          <a:xfrm>
            <a:off x="2155377" y="174604"/>
            <a:ext cx="3020127" cy="735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000" b="1" i="0" u="none" strike="noStrike" cap="none" dirty="0">
                <a:solidFill>
                  <a:schemeClr val="accent5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Седьмой этап </a:t>
            </a:r>
            <a:r>
              <a:rPr lang="ru-RU" sz="1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Всероссийской просветительской </a:t>
            </a:r>
            <a:r>
              <a:rPr lang="en-US" sz="1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/>
            </a:r>
            <a:br>
              <a:rPr lang="en-US" sz="1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</a:br>
            <a:r>
              <a:rPr lang="ru-RU" sz="1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Эстафеты «Мои финансы»</a:t>
            </a:r>
            <a:endParaRPr sz="10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Google Shape;137;p1">
            <a:extLst>
              <a:ext uri="{FF2B5EF4-FFF2-40B4-BE49-F238E27FC236}">
                <a16:creationId xmlns:a16="http://schemas.microsoft.com/office/drawing/2014/main" xmlns="" id="{985EAF18-F85F-A9CA-D146-32AD9C1B4C7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V="1">
            <a:off x="0" y="5079133"/>
            <a:ext cx="9144000" cy="1163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1575" y="2115236"/>
            <a:ext cx="5762625" cy="2493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F9C"/>
              </a:buClr>
              <a:buSzPts val="3600"/>
              <a:buFont typeface="Arial"/>
              <a:buNone/>
            </a:pPr>
            <a:r>
              <a:rPr lang="ru-RU" sz="3600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Рациональное потребление: </a:t>
            </a:r>
            <a:br>
              <a:rPr lang="ru-RU" sz="3600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</a:br>
            <a:r>
              <a:rPr lang="ru-RU" sz="3600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быть или не быть…</a:t>
            </a:r>
            <a:br>
              <a:rPr lang="ru-RU" sz="3600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</a:br>
            <a:r>
              <a:rPr lang="ru-RU" sz="3600" dirty="0">
                <a:solidFill>
                  <a:schemeClr val="bg1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покупке</a:t>
            </a:r>
            <a:endParaRPr lang="ru-RU" sz="3600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9F968EB1-224E-4F0D-5663-2BC240AC34BA}"/>
              </a:ext>
            </a:extLst>
          </p:cNvPr>
          <p:cNvSpPr/>
          <p:nvPr/>
        </p:nvSpPr>
        <p:spPr>
          <a:xfrm>
            <a:off x="5432806" y="1356308"/>
            <a:ext cx="3462631" cy="3280821"/>
          </a:xfrm>
          <a:prstGeom prst="round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6652" y="843377"/>
            <a:ext cx="7008607" cy="463229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buClr>
                <a:srgbClr val="31B7BC"/>
              </a:buClr>
              <a:buSzPts val="3600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Эффект владения</a:t>
            </a:r>
            <a:endParaRPr lang="ru-RU" sz="320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xmlns="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10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D469FDA-6EEC-8141-B00C-8A547D3A57B1}"/>
              </a:ext>
            </a:extLst>
          </p:cNvPr>
          <p:cNvSpPr txBox="1"/>
          <p:nvPr/>
        </p:nvSpPr>
        <p:spPr>
          <a:xfrm>
            <a:off x="5491905" y="1680267"/>
            <a:ext cx="3529171" cy="24622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l"/>
            <a:r>
              <a:rPr lang="ru-RU" sz="1400" dirty="0">
                <a:solidFill>
                  <a:schemeClr val="bg1"/>
                </a:solidFill>
              </a:rPr>
              <a:t>Эффект владения</a:t>
            </a:r>
            <a:r>
              <a:rPr lang="ru-RU" sz="1400" b="0" dirty="0">
                <a:solidFill>
                  <a:schemeClr val="bg1"/>
                </a:solidFill>
              </a:rPr>
              <a:t>– поведенческий эффект, описывающий склонность переоценивать стоимость вещей, которыми уже владеем</a:t>
            </a:r>
          </a:p>
          <a:p>
            <a:pPr lvl="0" algn="l"/>
            <a:endParaRPr lang="ru-RU" sz="1400" dirty="0">
              <a:solidFill>
                <a:schemeClr val="bg1"/>
              </a:solidFill>
            </a:endParaRPr>
          </a:p>
          <a:p>
            <a:pPr lvl="0" algn="l"/>
            <a:r>
              <a:rPr lang="ru-RU" sz="1400" dirty="0">
                <a:solidFill>
                  <a:schemeClr val="bg1"/>
                </a:solidFill>
              </a:rPr>
              <a:t>Как с этим бороться: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bg1"/>
                </a:solidFill>
              </a:rPr>
              <a:t>Субъективно: что даёт вещь, кроме воспоминаний?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bg1"/>
                </a:solidFill>
              </a:rPr>
              <a:t>Объективно: сколько стоит </a:t>
            </a:r>
            <a:br>
              <a:rPr lang="ru-RU" sz="1400" b="0" dirty="0">
                <a:solidFill>
                  <a:schemeClr val="bg1"/>
                </a:solidFill>
              </a:rPr>
            </a:br>
            <a:r>
              <a:rPr lang="ru-RU" sz="1400" b="0" dirty="0">
                <a:solidFill>
                  <a:schemeClr val="bg1"/>
                </a:solidFill>
              </a:rPr>
              <a:t>аналог на маркет-плейсе вторичной продажи?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362C4A6-4919-1B98-C28E-1F1952669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4985" y="1403035"/>
            <a:ext cx="3292440" cy="5794175"/>
          </a:xfrm>
          <a:prstGeom prst="rect">
            <a:avLst/>
          </a:prstGeom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E643F8C2-AEDA-0CAD-FA4B-1F73B431F5F8}"/>
              </a:ext>
            </a:extLst>
          </p:cNvPr>
          <p:cNvSpPr/>
          <p:nvPr/>
        </p:nvSpPr>
        <p:spPr>
          <a:xfrm>
            <a:off x="446512" y="3413129"/>
            <a:ext cx="4438078" cy="12240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2552" y="3486520"/>
            <a:ext cx="4305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Не может расстаться с гитарой, велосипедом и мольбертом, которыми давно уже не пользуется, но продолжает хранить на всякий </a:t>
            </a:r>
            <a:r>
              <a:rPr lang="ru-RU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случай.</a:t>
            </a:r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0087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E237E16-4835-C1EF-46A4-E84AB21B7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40137" y="1349591"/>
            <a:ext cx="4199516" cy="3927656"/>
          </a:xfrm>
          <a:prstGeom prst="rect">
            <a:avLst/>
          </a:prstGeom>
        </p:spPr>
      </p:pic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9F968EB1-224E-4F0D-5663-2BC240AC34BA}"/>
              </a:ext>
            </a:extLst>
          </p:cNvPr>
          <p:cNvSpPr/>
          <p:nvPr/>
        </p:nvSpPr>
        <p:spPr>
          <a:xfrm>
            <a:off x="5359487" y="1262144"/>
            <a:ext cx="3554316" cy="3348000"/>
          </a:xfrm>
          <a:prstGeom prst="round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6592" y="822190"/>
            <a:ext cx="7008607" cy="463229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buClr>
                <a:srgbClr val="31B7BC"/>
              </a:buClr>
              <a:buSzPts val="3600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Эффект якорения</a:t>
            </a:r>
            <a:endParaRPr lang="ru-RU" sz="320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xmlns="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11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D469FDA-6EEC-8141-B00C-8A547D3A57B1}"/>
              </a:ext>
            </a:extLst>
          </p:cNvPr>
          <p:cNvSpPr txBox="1"/>
          <p:nvPr/>
        </p:nvSpPr>
        <p:spPr>
          <a:xfrm>
            <a:off x="5501951" y="1597316"/>
            <a:ext cx="3411852" cy="26776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l"/>
            <a:r>
              <a:rPr lang="ru-RU" sz="1400" dirty="0">
                <a:solidFill>
                  <a:schemeClr val="bg1"/>
                </a:solidFill>
              </a:rPr>
              <a:t>Эффект якорения 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(привязки)</a:t>
            </a:r>
            <a:r>
              <a:rPr lang="ru-RU" sz="1400" b="0" dirty="0">
                <a:solidFill>
                  <a:schemeClr val="bg1"/>
                </a:solidFill>
              </a:rPr>
              <a:t>– поведенческий эффект, описывающий склонность принятия решения в зависимости </a:t>
            </a:r>
            <a:br>
              <a:rPr lang="ru-RU" sz="1400" b="0" dirty="0">
                <a:solidFill>
                  <a:schemeClr val="bg1"/>
                </a:solidFill>
              </a:rPr>
            </a:br>
            <a:r>
              <a:rPr lang="ru-RU" sz="1400" b="0" dirty="0">
                <a:solidFill>
                  <a:schemeClr val="bg1"/>
                </a:solidFill>
              </a:rPr>
              <a:t>от точки отсчёта = «якоря»</a:t>
            </a:r>
          </a:p>
          <a:p>
            <a:pPr lvl="0" algn="l"/>
            <a:endParaRPr lang="ru-RU" sz="1400" dirty="0">
              <a:solidFill>
                <a:schemeClr val="bg1"/>
              </a:solidFill>
            </a:endParaRPr>
          </a:p>
          <a:p>
            <a:pPr lvl="0" algn="l"/>
            <a:r>
              <a:rPr lang="ru-RU" sz="1400" dirty="0">
                <a:solidFill>
                  <a:schemeClr val="bg1"/>
                </a:solidFill>
              </a:rPr>
              <a:t>Как с этим бороться: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bg1"/>
                </a:solidFill>
              </a:rPr>
              <a:t>Изучить цены заранее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bg1"/>
                </a:solidFill>
              </a:rPr>
              <a:t>Поставить своё ограничение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bg1"/>
                </a:solidFill>
              </a:rPr>
              <a:t>Проверить историю цены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bg1"/>
                </a:solidFill>
              </a:rPr>
              <a:t>Ответить: </a:t>
            </a:r>
            <a:br>
              <a:rPr lang="ru-RU" sz="1400" b="0" dirty="0">
                <a:solidFill>
                  <a:schemeClr val="bg1"/>
                </a:solidFill>
              </a:rPr>
            </a:br>
            <a:r>
              <a:rPr lang="ru-RU" sz="1400" b="0" dirty="0">
                <a:solidFill>
                  <a:schemeClr val="bg1"/>
                </a:solidFill>
              </a:rPr>
              <a:t>купили бы без скидки? 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87CA97FC-D148-2E02-EE0E-8C4177BEA373}"/>
              </a:ext>
            </a:extLst>
          </p:cNvPr>
          <p:cNvSpPr/>
          <p:nvPr/>
        </p:nvSpPr>
        <p:spPr>
          <a:xfrm>
            <a:off x="609031" y="3667040"/>
            <a:ext cx="4438078" cy="7560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7A9ABF9-0594-5E78-F12D-68A876475499}"/>
              </a:ext>
            </a:extLst>
          </p:cNvPr>
          <p:cNvSpPr/>
          <p:nvPr/>
        </p:nvSpPr>
        <p:spPr>
          <a:xfrm>
            <a:off x="685581" y="3736535"/>
            <a:ext cx="4305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Пытается экономить. Покупает всё, как только видит товар с надписью «скидка».</a:t>
            </a:r>
          </a:p>
        </p:txBody>
      </p:sp>
    </p:spTree>
    <p:extLst>
      <p:ext uri="{BB962C8B-B14F-4D97-AF65-F5344CB8AC3E}">
        <p14:creationId xmlns:p14="http://schemas.microsoft.com/office/powerpoint/2010/main" val="42882811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10264B6-A3EB-976A-D703-ECCCE245D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7228" y="1257129"/>
            <a:ext cx="3462631" cy="6404737"/>
          </a:xfrm>
          <a:prstGeom prst="rect">
            <a:avLst/>
          </a:prstGeom>
        </p:spPr>
      </p:pic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9F968EB1-224E-4F0D-5663-2BC240AC34BA}"/>
              </a:ext>
            </a:extLst>
          </p:cNvPr>
          <p:cNvSpPr/>
          <p:nvPr/>
        </p:nvSpPr>
        <p:spPr>
          <a:xfrm>
            <a:off x="5349548" y="1448374"/>
            <a:ext cx="3462631" cy="3280821"/>
          </a:xfrm>
          <a:prstGeom prst="round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6592" y="707498"/>
            <a:ext cx="7008607" cy="118809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buClr>
                <a:srgbClr val="31B7BC"/>
              </a:buClr>
              <a:buSzPts val="3600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Демонстративное потребление</a:t>
            </a:r>
            <a:endParaRPr lang="ru-RU" sz="320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xmlns="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12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D469FDA-6EEC-8141-B00C-8A547D3A57B1}"/>
              </a:ext>
            </a:extLst>
          </p:cNvPr>
          <p:cNvSpPr txBox="1"/>
          <p:nvPr/>
        </p:nvSpPr>
        <p:spPr>
          <a:xfrm>
            <a:off x="5441529" y="1672051"/>
            <a:ext cx="3435635" cy="2893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l"/>
            <a:r>
              <a:rPr lang="ru-RU" sz="1400" dirty="0">
                <a:solidFill>
                  <a:schemeClr val="bg1"/>
                </a:solidFill>
              </a:rPr>
              <a:t>Демонстративное 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потребление </a:t>
            </a:r>
            <a:r>
              <a:rPr lang="ru-RU" sz="1400" b="0" dirty="0">
                <a:solidFill>
                  <a:schemeClr val="bg1"/>
                </a:solidFill>
              </a:rPr>
              <a:t>– тип поведения, целью которого показать способность позволить себе покупки, не являющиеся предметами первой </a:t>
            </a:r>
            <a:br>
              <a:rPr lang="ru-RU" sz="1400" b="0" dirty="0">
                <a:solidFill>
                  <a:schemeClr val="bg1"/>
                </a:solidFill>
              </a:rPr>
            </a:br>
            <a:r>
              <a:rPr lang="ru-RU" sz="1400" b="0" dirty="0">
                <a:solidFill>
                  <a:schemeClr val="bg1"/>
                </a:solidFill>
              </a:rPr>
              <a:t>необходимости, и таким образом продемонстрировать статус</a:t>
            </a:r>
          </a:p>
          <a:p>
            <a:pPr lvl="0" algn="l"/>
            <a:endParaRPr lang="ru-RU" sz="1400" dirty="0">
              <a:solidFill>
                <a:schemeClr val="bg1"/>
              </a:solidFill>
            </a:endParaRPr>
          </a:p>
          <a:p>
            <a:pPr lvl="0" algn="l"/>
            <a:r>
              <a:rPr lang="ru-RU" sz="1400" dirty="0">
                <a:solidFill>
                  <a:schemeClr val="bg1"/>
                </a:solidFill>
              </a:rPr>
              <a:t>Как с этим бороться: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bg1"/>
                </a:solidFill>
              </a:rPr>
              <a:t>Найти способ удовлетворения потребностей неценовыми способами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E6C4F575-B2EA-C931-21B5-C66B41E00C6F}"/>
              </a:ext>
            </a:extLst>
          </p:cNvPr>
          <p:cNvSpPr/>
          <p:nvPr/>
        </p:nvSpPr>
        <p:spPr>
          <a:xfrm>
            <a:off x="609031" y="3667040"/>
            <a:ext cx="4438078" cy="11160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CC06BBA-C1E1-305C-13A2-1FE050078ED0}"/>
              </a:ext>
            </a:extLst>
          </p:cNvPr>
          <p:cNvSpPr/>
          <p:nvPr/>
        </p:nvSpPr>
        <p:spPr>
          <a:xfrm>
            <a:off x="675071" y="3686431"/>
            <a:ext cx="4305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Хочет такую же новую модель смартфона, как и у её одноклассников (хотя старый гаджет всё ещё нормально работает). </a:t>
            </a:r>
            <a:b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«Он просто не в тренде!»</a:t>
            </a:r>
          </a:p>
        </p:txBody>
      </p:sp>
    </p:spTree>
    <p:extLst>
      <p:ext uri="{BB962C8B-B14F-4D97-AF65-F5344CB8AC3E}">
        <p14:creationId xmlns:p14="http://schemas.microsoft.com/office/powerpoint/2010/main" val="3211765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Многоугольник">
            <a:extLst>
              <a:ext uri="{FF2B5EF4-FFF2-40B4-BE49-F238E27FC236}">
                <a16:creationId xmlns:a16="http://schemas.microsoft.com/office/drawing/2014/main" xmlns="" id="{163FECD6-CDDE-1A4D-900C-352D4296CA4D}"/>
              </a:ext>
            </a:extLst>
          </p:cNvPr>
          <p:cNvSpPr/>
          <p:nvPr/>
        </p:nvSpPr>
        <p:spPr>
          <a:xfrm>
            <a:off x="527498" y="1662734"/>
            <a:ext cx="450749" cy="478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/>
          </a:solidFill>
          <a:ln w="57150">
            <a:noFill/>
            <a:prstDash val="solid"/>
            <a:miter lim="400000"/>
          </a:ln>
        </p:spPr>
        <p:txBody>
          <a:bodyPr lIns="53578" tIns="53578" rIns="53578" bIns="53578" anchor="ctr"/>
          <a:lstStyle/>
          <a:p>
            <a:pPr defTabSz="616148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878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05018DD-D1AB-CF4D-9900-763F108CCA04}"/>
              </a:ext>
            </a:extLst>
          </p:cNvPr>
          <p:cNvSpPr txBox="1"/>
          <p:nvPr/>
        </p:nvSpPr>
        <p:spPr>
          <a:xfrm>
            <a:off x="1418775" y="1602446"/>
            <a:ext cx="6908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Рациональное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 потребление – не про тотальную экономию, а про оптимизацию и эффективность</a:t>
            </a:r>
          </a:p>
        </p:txBody>
      </p:sp>
      <p:sp>
        <p:nvSpPr>
          <p:cNvPr id="14" name="Многоугольник">
            <a:extLst>
              <a:ext uri="{FF2B5EF4-FFF2-40B4-BE49-F238E27FC236}">
                <a16:creationId xmlns:a16="http://schemas.microsoft.com/office/drawing/2014/main" xmlns="" id="{8E44A48D-1DE6-1648-9378-4CD70271ADA0}"/>
              </a:ext>
            </a:extLst>
          </p:cNvPr>
          <p:cNvSpPr/>
          <p:nvPr/>
        </p:nvSpPr>
        <p:spPr>
          <a:xfrm>
            <a:off x="527497" y="2693363"/>
            <a:ext cx="450749" cy="478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/>
          </a:solidFill>
          <a:ln w="57150">
            <a:noFill/>
            <a:prstDash val="solid"/>
            <a:miter lim="400000"/>
          </a:ln>
        </p:spPr>
        <p:txBody>
          <a:bodyPr lIns="53578" tIns="53578" rIns="53578" bIns="53578" anchor="ctr"/>
          <a:lstStyle/>
          <a:p>
            <a:pPr defTabSz="616148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878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AC3F719-2738-4142-9F2F-74BCCB1008E3}"/>
              </a:ext>
            </a:extLst>
          </p:cNvPr>
          <p:cNvSpPr txBox="1"/>
          <p:nvPr/>
        </p:nvSpPr>
        <p:spPr>
          <a:xfrm>
            <a:off x="1418772" y="3616794"/>
            <a:ext cx="690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Рациональное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 потребление приносит не только прямую финансовую выгоду, но и помогает </a:t>
            </a:r>
            <a:r>
              <a:rPr lang="ru-RU" sz="1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экологии</a:t>
            </a:r>
          </a:p>
        </p:txBody>
      </p:sp>
      <p:sp>
        <p:nvSpPr>
          <p:cNvPr id="16" name="Многоугольник">
            <a:extLst>
              <a:ext uri="{FF2B5EF4-FFF2-40B4-BE49-F238E27FC236}">
                <a16:creationId xmlns:a16="http://schemas.microsoft.com/office/drawing/2014/main" xmlns="" id="{A2B73BE1-C2BB-6941-8D16-6E71BA94AF66}"/>
              </a:ext>
            </a:extLst>
          </p:cNvPr>
          <p:cNvSpPr/>
          <p:nvPr/>
        </p:nvSpPr>
        <p:spPr>
          <a:xfrm>
            <a:off x="527497" y="3698206"/>
            <a:ext cx="450749" cy="478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/>
          </a:solidFill>
          <a:ln w="57150">
            <a:noFill/>
            <a:prstDash val="solid"/>
            <a:miter lim="400000"/>
          </a:ln>
        </p:spPr>
        <p:txBody>
          <a:bodyPr lIns="53578" tIns="53578" rIns="53578" bIns="53578" anchor="ctr"/>
          <a:lstStyle/>
          <a:p>
            <a:pPr defTabSz="616148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878"/>
          </a:p>
        </p:txBody>
      </p:sp>
      <p:sp>
        <p:nvSpPr>
          <p:cNvPr id="23" name="Многоугольник">
            <a:extLst>
              <a:ext uri="{FF2B5EF4-FFF2-40B4-BE49-F238E27FC236}">
                <a16:creationId xmlns:a16="http://schemas.microsoft.com/office/drawing/2014/main" xmlns="" id="{51644508-1F42-3544-804D-A4B0EFFE75C2}"/>
              </a:ext>
            </a:extLst>
          </p:cNvPr>
          <p:cNvSpPr/>
          <p:nvPr/>
        </p:nvSpPr>
        <p:spPr>
          <a:xfrm>
            <a:off x="640185" y="3807639"/>
            <a:ext cx="225374" cy="239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57150">
            <a:noFill/>
            <a:prstDash val="solid"/>
            <a:miter lim="400000"/>
          </a:ln>
        </p:spPr>
        <p:txBody>
          <a:bodyPr lIns="53578" tIns="53578" rIns="53578" bIns="53578" anchor="ctr"/>
          <a:lstStyle/>
          <a:p>
            <a:pPr defTabSz="616148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878"/>
          </a:p>
        </p:txBody>
      </p:sp>
      <p:sp>
        <p:nvSpPr>
          <p:cNvPr id="24" name="Многоугольник">
            <a:extLst>
              <a:ext uri="{FF2B5EF4-FFF2-40B4-BE49-F238E27FC236}">
                <a16:creationId xmlns:a16="http://schemas.microsoft.com/office/drawing/2014/main" xmlns="" id="{8ACB115D-6AEB-E645-8766-2563C3E4BEC5}"/>
              </a:ext>
            </a:extLst>
          </p:cNvPr>
          <p:cNvSpPr/>
          <p:nvPr/>
        </p:nvSpPr>
        <p:spPr>
          <a:xfrm>
            <a:off x="640185" y="2813073"/>
            <a:ext cx="225374" cy="239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57150">
            <a:noFill/>
            <a:prstDash val="solid"/>
            <a:miter lim="400000"/>
          </a:ln>
        </p:spPr>
        <p:txBody>
          <a:bodyPr lIns="53578" tIns="53578" rIns="53578" bIns="53578" anchor="ctr"/>
          <a:lstStyle/>
          <a:p>
            <a:pPr defTabSz="616148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878"/>
          </a:p>
        </p:txBody>
      </p:sp>
      <p:sp>
        <p:nvSpPr>
          <p:cNvPr id="25" name="Многоугольник">
            <a:extLst>
              <a:ext uri="{FF2B5EF4-FFF2-40B4-BE49-F238E27FC236}">
                <a16:creationId xmlns:a16="http://schemas.microsoft.com/office/drawing/2014/main" xmlns="" id="{A5699E43-BF80-BE45-B0F1-879BF4C96E73}"/>
              </a:ext>
            </a:extLst>
          </p:cNvPr>
          <p:cNvSpPr/>
          <p:nvPr/>
        </p:nvSpPr>
        <p:spPr>
          <a:xfrm>
            <a:off x="640186" y="1782444"/>
            <a:ext cx="225374" cy="239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57150">
            <a:noFill/>
            <a:prstDash val="solid"/>
            <a:miter lim="400000"/>
          </a:ln>
        </p:spPr>
        <p:txBody>
          <a:bodyPr lIns="53578" tIns="53578" rIns="53578" bIns="53578" anchor="ctr"/>
          <a:lstStyle/>
          <a:p>
            <a:pPr defTabSz="616148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878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05018DD-D1AB-CF4D-9900-763F108CCA04}"/>
              </a:ext>
            </a:extLst>
          </p:cNvPr>
          <p:cNvSpPr txBox="1"/>
          <p:nvPr/>
        </p:nvSpPr>
        <p:spPr>
          <a:xfrm>
            <a:off x="1418775" y="2471120"/>
            <a:ext cx="6908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Главный </a:t>
            </a:r>
            <a:r>
              <a:rPr lang="ru-RU" sz="1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враг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 рациональности – </a:t>
            </a:r>
            <a:r>
              <a:rPr lang="ru-RU" sz="1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импульсивность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 и поспешность, из-за которых на наши решения влияют когнитивные искажения</a:t>
            </a:r>
          </a:p>
        </p:txBody>
      </p:sp>
      <p:sp>
        <p:nvSpPr>
          <p:cNvPr id="5" name="Номер слайда 8">
            <a:extLst>
              <a:ext uri="{FF2B5EF4-FFF2-40B4-BE49-F238E27FC236}">
                <a16:creationId xmlns:a16="http://schemas.microsoft.com/office/drawing/2014/main" xmlns="" id="{C0FD2ACE-C2FC-1152-2CF8-DD6188E9F312}"/>
              </a:ext>
            </a:extLst>
          </p:cNvPr>
          <p:cNvSpPr txBox="1">
            <a:spLocks/>
          </p:cNvSpPr>
          <p:nvPr/>
        </p:nvSpPr>
        <p:spPr>
          <a:xfrm>
            <a:off x="8327572" y="4849586"/>
            <a:ext cx="500936" cy="139860"/>
          </a:xfrm>
          <a:prstGeom prst="rect">
            <a:avLst/>
          </a:prstGeom>
        </p:spPr>
        <p:txBody>
          <a:bodyPr anchor="ctr"/>
          <a:lstStyle>
            <a:defPPr marL="0" marR="0" indent="0" algn="l" defTabSz="356616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78308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356616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534924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713232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891540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069848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248156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6464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86CB4B4D-7CA3-9044-876B-883B54F8677D}" type="slidenum">
              <a:rPr 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13</a:t>
            </a:fld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 txBox="1">
            <a:spLocks/>
          </p:cNvSpPr>
          <p:nvPr/>
        </p:nvSpPr>
        <p:spPr>
          <a:xfrm>
            <a:off x="306592" y="1013232"/>
            <a:ext cx="7008607" cy="4632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Итоги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298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23" grpId="0" animBg="1"/>
      <p:bldP spid="24" grpId="0" animBg="1"/>
      <p:bldP spid="25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D536F16-1E96-7812-FC78-CD7B299DF145}"/>
              </a:ext>
            </a:extLst>
          </p:cNvPr>
          <p:cNvSpPr/>
          <p:nvPr/>
        </p:nvSpPr>
        <p:spPr>
          <a:xfrm>
            <a:off x="0" y="1643487"/>
            <a:ext cx="9143999" cy="3168000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10"/>
            <a:endParaRPr lang="ru-RU" sz="3200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BC64114-DC23-472C-6F6D-A2505F27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312" y="2962750"/>
            <a:ext cx="1394639" cy="139463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D207FC9-5186-84B1-4721-C4CFFB5F8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164" y="2963293"/>
            <a:ext cx="1399672" cy="13996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D0B4F02-5920-BA5D-8142-A7E89E0BD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017" y="2963293"/>
            <a:ext cx="1399672" cy="13996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36114A2-4112-8090-BF03-16DE79A83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131" y="2599293"/>
            <a:ext cx="340433" cy="2023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3D2328F-FEFD-0FA9-0DEB-B810B47D5B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5371" y="2546201"/>
            <a:ext cx="280801" cy="2332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65025F8-9951-60A0-5BD0-6DDAD560EC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8609" y="2509067"/>
            <a:ext cx="280802" cy="297616"/>
          </a:xfrm>
          <a:prstGeom prst="rect">
            <a:avLst/>
          </a:prstGeom>
        </p:spPr>
      </p:pic>
      <p:sp>
        <p:nvSpPr>
          <p:cNvPr id="9" name="Заголовок 2">
            <a:extLst>
              <a:ext uri="{FF2B5EF4-FFF2-40B4-BE49-F238E27FC236}">
                <a16:creationId xmlns:a16="http://schemas.microsoft.com/office/drawing/2014/main" xmlns="" id="{E48EA130-7F1F-9ACB-3B85-516D8B5C4EC1}"/>
              </a:ext>
            </a:extLst>
          </p:cNvPr>
          <p:cNvSpPr txBox="1">
            <a:spLocks/>
          </p:cNvSpPr>
          <p:nvPr/>
        </p:nvSpPr>
        <p:spPr>
          <a:xfrm>
            <a:off x="461372" y="1005661"/>
            <a:ext cx="7828259" cy="9147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Больше полезной информации </a:t>
            </a:r>
          </a:p>
          <a:p>
            <a:pPr algn="ctr" hangingPunct="1">
              <a:lnSpc>
                <a:spcPct val="9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можно найти на портале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25ED617-4526-C473-6CB2-A2C363388263}"/>
              </a:ext>
            </a:extLst>
          </p:cNvPr>
          <p:cNvSpPr txBox="1"/>
          <p:nvPr/>
        </p:nvSpPr>
        <p:spPr>
          <a:xfrm>
            <a:off x="2782181" y="1643486"/>
            <a:ext cx="340317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10"/>
            <a:r>
              <a:rPr lang="ru-RU" sz="2000" dirty="0" err="1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моифинансы.рф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 </a:t>
            </a:r>
            <a:br>
              <a:rPr lang="ru-RU" sz="2000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и в его социальных сетях</a:t>
            </a:r>
          </a:p>
        </p:txBody>
      </p:sp>
      <p:sp>
        <p:nvSpPr>
          <p:cNvPr id="12" name="Номер слайда 8">
            <a:extLst>
              <a:ext uri="{FF2B5EF4-FFF2-40B4-BE49-F238E27FC236}">
                <a16:creationId xmlns:a16="http://schemas.microsoft.com/office/drawing/2014/main" xmlns="" id="{6EAF7ECB-698C-CD2F-BABC-C52BA6CA9AA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14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964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EB2100F2-9EBF-0542-8092-62742F8B5273}"/>
              </a:ext>
            </a:extLst>
          </p:cNvPr>
          <p:cNvGrpSpPr/>
          <p:nvPr/>
        </p:nvGrpSpPr>
        <p:grpSpPr>
          <a:xfrm>
            <a:off x="1252451" y="690810"/>
            <a:ext cx="5236761" cy="3967484"/>
            <a:chOff x="3648973" y="753858"/>
            <a:chExt cx="5236761" cy="3967484"/>
          </a:xfrm>
        </p:grpSpPr>
        <p:sp>
          <p:nvSpPr>
            <p:cNvPr id="34" name="Треугольник 33">
              <a:extLst>
                <a:ext uri="{FF2B5EF4-FFF2-40B4-BE49-F238E27FC236}">
                  <a16:creationId xmlns:a16="http://schemas.microsoft.com/office/drawing/2014/main" xmlns="" id="{BADF6D2E-67E3-2001-7F93-1F9A1211B698}"/>
                </a:ext>
              </a:extLst>
            </p:cNvPr>
            <p:cNvSpPr/>
            <p:nvPr/>
          </p:nvSpPr>
          <p:spPr>
            <a:xfrm>
              <a:off x="5686261" y="754210"/>
              <a:ext cx="1158705" cy="891986"/>
            </a:xfrm>
            <a:prstGeom prst="triangle">
              <a:avLst>
                <a:gd name="adj" fmla="val 49398"/>
              </a:avLst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Google Shape;95;p34"/>
            <p:cNvSpPr txBox="1"/>
            <p:nvPr/>
          </p:nvSpPr>
          <p:spPr>
            <a:xfrm>
              <a:off x="4426927" y="4270549"/>
              <a:ext cx="3637192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ФИЗИОЛОГИЧЕСКИЕ ПОТРЕБНОСТИ</a:t>
              </a:r>
              <a:endParaRPr dirty="0"/>
            </a:p>
          </p:txBody>
        </p:sp>
        <p:sp>
          <p:nvSpPr>
            <p:cNvPr id="96" name="Google Shape;96;p34"/>
            <p:cNvSpPr txBox="1"/>
            <p:nvPr/>
          </p:nvSpPr>
          <p:spPr>
            <a:xfrm>
              <a:off x="4829086" y="4468882"/>
              <a:ext cx="2832875" cy="161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b="0" i="1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голод, жажда, сон, продолжение рода</a:t>
              </a: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98" name="Google Shape;98;p34"/>
            <p:cNvSpPr txBox="1"/>
            <p:nvPr/>
          </p:nvSpPr>
          <p:spPr>
            <a:xfrm>
              <a:off x="4758682" y="3773475"/>
              <a:ext cx="2973683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ПОТРЕБНОСТЬ В БЕЗОПАСНОСТИ</a:t>
              </a:r>
              <a:endParaRPr dirty="0"/>
            </a:p>
          </p:txBody>
        </p:sp>
        <p:sp>
          <p:nvSpPr>
            <p:cNvPr id="99" name="Google Shape;99;p34"/>
            <p:cNvSpPr txBox="1"/>
            <p:nvPr/>
          </p:nvSpPr>
          <p:spPr>
            <a:xfrm>
              <a:off x="4608469" y="3973148"/>
              <a:ext cx="3274109" cy="161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b="0" i="1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уверенность, стабильность, защищенность</a:t>
              </a: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101" name="Google Shape;101;p34"/>
            <p:cNvSpPr txBox="1"/>
            <p:nvPr/>
          </p:nvSpPr>
          <p:spPr>
            <a:xfrm>
              <a:off x="4833763" y="3292747"/>
              <a:ext cx="2823521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СОЦИАЛЬНЫЕ ПОТРЕБНОСТИ</a:t>
              </a:r>
              <a:endParaRPr dirty="0"/>
            </a:p>
          </p:txBody>
        </p:sp>
        <p:sp>
          <p:nvSpPr>
            <p:cNvPr id="102" name="Google Shape;102;p34"/>
            <p:cNvSpPr txBox="1"/>
            <p:nvPr/>
          </p:nvSpPr>
          <p:spPr>
            <a:xfrm>
              <a:off x="4608469" y="3492687"/>
              <a:ext cx="3274109" cy="161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b="0" i="1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любовь, внимание, общение, забота</a:t>
              </a: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104" name="Google Shape;104;p34"/>
            <p:cNvSpPr txBox="1"/>
            <p:nvPr/>
          </p:nvSpPr>
          <p:spPr>
            <a:xfrm>
              <a:off x="4954796" y="2866506"/>
              <a:ext cx="2581455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ПОТРЕБНОСТЬ В УВАЖЕНИИ</a:t>
              </a:r>
              <a:endParaRPr dirty="0"/>
            </a:p>
          </p:txBody>
        </p:sp>
        <p:sp>
          <p:nvSpPr>
            <p:cNvPr id="105" name="Google Shape;105;p34"/>
            <p:cNvSpPr txBox="1"/>
            <p:nvPr/>
          </p:nvSpPr>
          <p:spPr>
            <a:xfrm>
              <a:off x="4685766" y="3038263"/>
              <a:ext cx="3119514" cy="161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b="0" i="1" u="none" strike="noStrike" cap="none" dirty="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автономия, значимость, признание, успех</a:t>
              </a:r>
              <a:endParaRPr dirty="0">
                <a:solidFill>
                  <a:srgbClr val="0070C0"/>
                </a:solidFill>
              </a:endParaRPr>
            </a:p>
          </p:txBody>
        </p:sp>
        <p:sp>
          <p:nvSpPr>
            <p:cNvPr id="107" name="Google Shape;107;p34"/>
            <p:cNvSpPr txBox="1"/>
            <p:nvPr/>
          </p:nvSpPr>
          <p:spPr>
            <a:xfrm>
              <a:off x="5367653" y="2181070"/>
              <a:ext cx="1799584" cy="600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ТВОРЧЕСКИЕ</a:t>
              </a:r>
              <a:br>
                <a:rPr lang="ru-RU" sz="11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1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И ПОЗНАВАТЕЛЬНЫЕ ПОТРЕБНОСТИ</a:t>
              </a:r>
              <a:endParaRPr sz="1200" dirty="0"/>
            </a:p>
          </p:txBody>
        </p:sp>
        <p:sp>
          <p:nvSpPr>
            <p:cNvPr id="108" name="Google Shape;108;p34"/>
            <p:cNvSpPr txBox="1"/>
            <p:nvPr/>
          </p:nvSpPr>
          <p:spPr>
            <a:xfrm>
              <a:off x="7576340" y="2335875"/>
              <a:ext cx="11502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 b="0" i="1" u="none" strike="noStrike" cap="none" dirty="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творчество, созидание, познание</a:t>
              </a:r>
              <a:endParaRPr sz="900" dirty="0">
                <a:solidFill>
                  <a:srgbClr val="0070C0"/>
                </a:solidFill>
              </a:endParaRPr>
            </a:p>
          </p:txBody>
        </p:sp>
        <p:sp>
          <p:nvSpPr>
            <p:cNvPr id="110" name="Google Shape;110;p34"/>
            <p:cNvSpPr txBox="1"/>
            <p:nvPr/>
          </p:nvSpPr>
          <p:spPr>
            <a:xfrm>
              <a:off x="5431709" y="1702373"/>
              <a:ext cx="1709354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ЭМОЦИОНАЛЬНЫЕ ПОТРЕНОСТИ</a:t>
              </a:r>
              <a:endParaRPr sz="1000" dirty="0"/>
            </a:p>
          </p:txBody>
        </p:sp>
        <p:sp>
          <p:nvSpPr>
            <p:cNvPr id="111" name="Google Shape;111;p34"/>
            <p:cNvSpPr txBox="1"/>
            <p:nvPr/>
          </p:nvSpPr>
          <p:spPr>
            <a:xfrm>
              <a:off x="7212386" y="1747150"/>
              <a:ext cx="10889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 b="0" i="1" u="none" strike="noStrike" cap="none" dirty="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красота, гармония, порядок</a:t>
              </a:r>
              <a:endParaRPr sz="900" dirty="0">
                <a:solidFill>
                  <a:srgbClr val="0070C0"/>
                </a:solidFill>
              </a:endParaRPr>
            </a:p>
          </p:txBody>
        </p:sp>
        <p:sp>
          <p:nvSpPr>
            <p:cNvPr id="113" name="Google Shape;113;p34"/>
            <p:cNvSpPr txBox="1"/>
            <p:nvPr/>
          </p:nvSpPr>
          <p:spPr>
            <a:xfrm>
              <a:off x="5535261" y="1333415"/>
              <a:ext cx="1460707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b="1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РАЗВИТИЕ</a:t>
              </a:r>
              <a:endParaRPr sz="105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4"/>
            <p:cNvSpPr txBox="1"/>
            <p:nvPr/>
          </p:nvSpPr>
          <p:spPr>
            <a:xfrm>
              <a:off x="6699398" y="1271131"/>
              <a:ext cx="146070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 b="0" i="1" u="none" strike="noStrike" cap="none" dirty="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реализация целей, саморазвитие</a:t>
              </a:r>
              <a:endParaRPr sz="900" dirty="0">
                <a:solidFill>
                  <a:srgbClr val="0070C0"/>
                </a:solidFill>
              </a:endParaRPr>
            </a:p>
          </p:txBody>
        </p:sp>
        <p:sp>
          <p:nvSpPr>
            <p:cNvPr id="5" name="Треугольник 4">
              <a:extLst>
                <a:ext uri="{FF2B5EF4-FFF2-40B4-BE49-F238E27FC236}">
                  <a16:creationId xmlns:a16="http://schemas.microsoft.com/office/drawing/2014/main" xmlns="" id="{9BAD72F0-70BA-2AE6-696F-857883CE12D3}"/>
                </a:ext>
              </a:extLst>
            </p:cNvPr>
            <p:cNvSpPr/>
            <p:nvPr/>
          </p:nvSpPr>
          <p:spPr>
            <a:xfrm>
              <a:off x="3648973" y="753858"/>
              <a:ext cx="5236761" cy="3967484"/>
            </a:xfrm>
            <a:prstGeom prst="triangle">
              <a:avLst>
                <a:gd name="adj" fmla="val 49866"/>
              </a:avLst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xmlns="" id="{FDD4C15F-4149-6DBC-87BF-913BFCC093AB}"/>
                </a:ext>
              </a:extLst>
            </p:cNvPr>
            <p:cNvCxnSpPr>
              <a:cxnSpLocks/>
            </p:cNvCxnSpPr>
            <p:nvPr/>
          </p:nvCxnSpPr>
          <p:spPr>
            <a:xfrm>
              <a:off x="3965050" y="4224772"/>
              <a:ext cx="4601834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xmlns="" id="{6F75514F-8465-976D-75BD-2A643D94EB04}"/>
                </a:ext>
              </a:extLst>
            </p:cNvPr>
            <p:cNvCxnSpPr>
              <a:cxnSpLocks/>
            </p:cNvCxnSpPr>
            <p:nvPr/>
          </p:nvCxnSpPr>
          <p:spPr>
            <a:xfrm>
              <a:off x="4310109" y="3727694"/>
              <a:ext cx="3930835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B5B697DB-1829-E54B-1D39-59A6F4559246}"/>
                </a:ext>
              </a:extLst>
            </p:cNvPr>
            <p:cNvCxnSpPr>
              <a:cxnSpLocks/>
            </p:cNvCxnSpPr>
            <p:nvPr/>
          </p:nvCxnSpPr>
          <p:spPr>
            <a:xfrm>
              <a:off x="4624592" y="3260318"/>
              <a:ext cx="3284768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xmlns="" id="{42D27789-69A3-B176-E9D1-123BA544A270}"/>
                </a:ext>
              </a:extLst>
            </p:cNvPr>
            <p:cNvCxnSpPr>
              <a:cxnSpLocks/>
            </p:cNvCxnSpPr>
            <p:nvPr/>
          </p:nvCxnSpPr>
          <p:spPr>
            <a:xfrm>
              <a:off x="4937242" y="2789524"/>
              <a:ext cx="3291978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xmlns="" id="{6950316C-E4CA-A539-00F0-C0B5EC3EF1DB}"/>
                </a:ext>
              </a:extLst>
            </p:cNvPr>
            <p:cNvCxnSpPr>
              <a:cxnSpLocks/>
            </p:cNvCxnSpPr>
            <p:nvPr/>
          </p:nvCxnSpPr>
          <p:spPr>
            <a:xfrm>
              <a:off x="5353780" y="2159007"/>
              <a:ext cx="2664674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487897F3-84D2-21EC-B660-89AFC1ADA7B6}"/>
                </a:ext>
              </a:extLst>
            </p:cNvPr>
            <p:cNvCxnSpPr>
              <a:cxnSpLocks/>
            </p:cNvCxnSpPr>
            <p:nvPr/>
          </p:nvCxnSpPr>
          <p:spPr>
            <a:xfrm>
              <a:off x="5669869" y="1646196"/>
              <a:ext cx="2212709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Номер слайда 8">
            <a:extLst>
              <a:ext uri="{FF2B5EF4-FFF2-40B4-BE49-F238E27FC236}">
                <a16:creationId xmlns:a16="http://schemas.microsoft.com/office/drawing/2014/main" xmlns="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9F968EB1-224E-4F0D-5663-2BC240AC34BA}"/>
              </a:ext>
            </a:extLst>
          </p:cNvPr>
          <p:cNvSpPr/>
          <p:nvPr/>
        </p:nvSpPr>
        <p:spPr>
          <a:xfrm>
            <a:off x="6488458" y="2129965"/>
            <a:ext cx="2997186" cy="1551151"/>
          </a:xfrm>
          <a:prstGeom prst="round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1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 txBox="1">
            <a:spLocks/>
          </p:cNvSpPr>
          <p:nvPr/>
        </p:nvSpPr>
        <p:spPr>
          <a:xfrm>
            <a:off x="306593" y="1013232"/>
            <a:ext cx="3007058" cy="4632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Потребности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05883" y="2246375"/>
            <a:ext cx="25783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Потребление – использование товаров и услуг </a:t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удовлетворения потребностей</a:t>
            </a:r>
          </a:p>
        </p:txBody>
      </p:sp>
    </p:spTree>
    <p:extLst>
      <p:ext uri="{BB962C8B-B14F-4D97-AF65-F5344CB8AC3E}">
        <p14:creationId xmlns:p14="http://schemas.microsoft.com/office/powerpoint/2010/main" val="664714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9F968EB1-224E-4F0D-5663-2BC240AC34BA}"/>
              </a:ext>
            </a:extLst>
          </p:cNvPr>
          <p:cNvSpPr/>
          <p:nvPr/>
        </p:nvSpPr>
        <p:spPr>
          <a:xfrm>
            <a:off x="472272" y="1918950"/>
            <a:ext cx="8149213" cy="804153"/>
          </a:xfrm>
          <a:prstGeom prst="round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2610" y="2006605"/>
            <a:ext cx="7968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Рациональное потребление выполняет задачу с максимально удовлетворяющим нас результатом и минимальными затратами ресурсов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469FDA-6EEC-8141-B00C-8A547D3A57B1}"/>
              </a:ext>
            </a:extLst>
          </p:cNvPr>
          <p:cNvSpPr txBox="1"/>
          <p:nvPr/>
        </p:nvSpPr>
        <p:spPr>
          <a:xfrm>
            <a:off x="1960880" y="3242595"/>
            <a:ext cx="203546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l"/>
            <a:r>
              <a:rPr lang="ru-RU" sz="1600" b="0" dirty="0"/>
              <a:t>Как сделать наше потребление более рациональным? </a:t>
            </a: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 txBox="1">
            <a:spLocks/>
          </p:cNvSpPr>
          <p:nvPr/>
        </p:nvSpPr>
        <p:spPr>
          <a:xfrm>
            <a:off x="306592" y="1013232"/>
            <a:ext cx="6368527" cy="4632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Рациональное потребление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7" name="Google Shape;228;p47"/>
          <p:cNvGrpSpPr/>
          <p:nvPr/>
        </p:nvGrpSpPr>
        <p:grpSpPr>
          <a:xfrm>
            <a:off x="542610" y="3165592"/>
            <a:ext cx="1153519" cy="1556413"/>
            <a:chOff x="0" y="0"/>
            <a:chExt cx="1328977" cy="1593482"/>
          </a:xfrm>
        </p:grpSpPr>
        <p:sp>
          <p:nvSpPr>
            <p:cNvPr id="8" name="Google Shape;229;p47"/>
            <p:cNvSpPr/>
            <p:nvPr/>
          </p:nvSpPr>
          <p:spPr>
            <a:xfrm>
              <a:off x="0" y="0"/>
              <a:ext cx="1260548" cy="1260548"/>
            </a:xfrm>
            <a:prstGeom prst="rect">
              <a:avLst/>
            </a:prstGeom>
            <a:solidFill>
              <a:srgbClr val="E6215A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endParaRPr sz="525">
                <a:solidFill>
                  <a:srgbClr val="E6215A"/>
                </a:solidFill>
                <a:latin typeface="Raleway" pitchFamily="2" charset="0"/>
              </a:endParaRPr>
            </a:p>
          </p:txBody>
        </p:sp>
        <p:sp>
          <p:nvSpPr>
            <p:cNvPr id="9" name="Google Shape;230;p47"/>
            <p:cNvSpPr txBox="1"/>
            <p:nvPr/>
          </p:nvSpPr>
          <p:spPr>
            <a:xfrm>
              <a:off x="469767" y="41581"/>
              <a:ext cx="859210" cy="1551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spAutoFit/>
            </a:bodyPr>
            <a:lstStyle/>
            <a:p>
              <a:r>
                <a:rPr lang="ru-RU" sz="9600" b="1" dirty="0">
                  <a:solidFill>
                    <a:srgbClr val="FFFFFF"/>
                  </a:solidFill>
                  <a:latin typeface="Raleway" pitchFamily="2" charset="0"/>
                </a:rPr>
                <a:t>1</a:t>
              </a:r>
              <a:endParaRPr sz="1600" dirty="0">
                <a:latin typeface="Raleway" pitchFamily="2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D469FDA-6EEC-8141-B00C-8A547D3A57B1}"/>
              </a:ext>
            </a:extLst>
          </p:cNvPr>
          <p:cNvSpPr txBox="1"/>
          <p:nvPr/>
        </p:nvSpPr>
        <p:spPr>
          <a:xfrm>
            <a:off x="6339840" y="3242595"/>
            <a:ext cx="203546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l"/>
            <a:r>
              <a:rPr lang="ru-RU" sz="1600" b="0" dirty="0"/>
              <a:t>Что мешает нашей рациональности в вопросах потребления и не только? </a:t>
            </a:r>
          </a:p>
        </p:txBody>
      </p:sp>
      <p:grpSp>
        <p:nvGrpSpPr>
          <p:cNvPr id="11" name="Google Shape;228;p47"/>
          <p:cNvGrpSpPr/>
          <p:nvPr/>
        </p:nvGrpSpPr>
        <p:grpSpPr>
          <a:xfrm>
            <a:off x="4921570" y="3165592"/>
            <a:ext cx="1128806" cy="1556413"/>
            <a:chOff x="0" y="0"/>
            <a:chExt cx="1300503" cy="1593482"/>
          </a:xfrm>
        </p:grpSpPr>
        <p:sp>
          <p:nvSpPr>
            <p:cNvPr id="12" name="Google Shape;229;p47"/>
            <p:cNvSpPr/>
            <p:nvPr/>
          </p:nvSpPr>
          <p:spPr>
            <a:xfrm>
              <a:off x="0" y="0"/>
              <a:ext cx="1260548" cy="1260548"/>
            </a:xfrm>
            <a:prstGeom prst="rect">
              <a:avLst/>
            </a:prstGeom>
            <a:solidFill>
              <a:srgbClr val="E6215A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endParaRPr sz="525">
                <a:latin typeface="Raleway" pitchFamily="2" charset="0"/>
              </a:endParaRPr>
            </a:p>
          </p:txBody>
        </p:sp>
        <p:sp>
          <p:nvSpPr>
            <p:cNvPr id="13" name="Google Shape;230;p47"/>
            <p:cNvSpPr txBox="1"/>
            <p:nvPr/>
          </p:nvSpPr>
          <p:spPr>
            <a:xfrm>
              <a:off x="441293" y="41581"/>
              <a:ext cx="859210" cy="1551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spAutoFit/>
            </a:bodyPr>
            <a:lstStyle/>
            <a:p>
              <a:r>
                <a:rPr lang="ru-RU" sz="9600" b="1" dirty="0">
                  <a:solidFill>
                    <a:srgbClr val="FFFFFF"/>
                  </a:solidFill>
                  <a:latin typeface="Raleway" pitchFamily="2" charset="0"/>
                </a:rPr>
                <a:t>2</a:t>
              </a:r>
              <a:endParaRPr sz="1600" dirty="0">
                <a:latin typeface="Raleway" pitchFamily="2" charset="0"/>
              </a:endParaRPr>
            </a:p>
          </p:txBody>
        </p:sp>
      </p:grpSp>
      <p:sp>
        <p:nvSpPr>
          <p:cNvPr id="14" name="Номер слайда 8">
            <a:extLst>
              <a:ext uri="{FF2B5EF4-FFF2-40B4-BE49-F238E27FC236}">
                <a16:creationId xmlns:a16="http://schemas.microsoft.com/office/drawing/2014/main" xmlns="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9668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93;p16">
            <a:extLst>
              <a:ext uri="{FF2B5EF4-FFF2-40B4-BE49-F238E27FC236}">
                <a16:creationId xmlns:a16="http://schemas.microsoft.com/office/drawing/2014/main" xmlns="" id="{C2E16BE6-B0AA-D024-AD7E-BD2EC503FC69}"/>
              </a:ext>
            </a:extLst>
          </p:cNvPr>
          <p:cNvSpPr txBox="1"/>
          <p:nvPr/>
        </p:nvSpPr>
        <p:spPr>
          <a:xfrm rot="1366191">
            <a:off x="6329427" y="627239"/>
            <a:ext cx="4375414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36000" b="1" u="none" strike="noStrike" cap="none" dirty="0">
                <a:solidFill>
                  <a:schemeClr val="accent5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?</a:t>
            </a:r>
            <a:endParaRPr sz="36000" b="1" u="none" strike="noStrike" cap="none" dirty="0">
              <a:solidFill>
                <a:schemeClr val="accent5"/>
              </a:solidFill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6593" y="1013232"/>
            <a:ext cx="5240098" cy="463229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buClr>
                <a:srgbClr val="31B7BC"/>
              </a:buClr>
              <a:buSzPts val="3600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Как быть рациональным потребителем</a:t>
            </a:r>
            <a:endParaRPr lang="ru-RU" sz="320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xmlns="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D469FDA-6EEC-8141-B00C-8A547D3A57B1}"/>
              </a:ext>
            </a:extLst>
          </p:cNvPr>
          <p:cNvSpPr txBox="1"/>
          <p:nvPr/>
        </p:nvSpPr>
        <p:spPr>
          <a:xfrm>
            <a:off x="187828" y="2279086"/>
            <a:ext cx="4072673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ru-RU" sz="1600" b="0" dirty="0"/>
              <a:t>Вести бюджет и пересмотреть необязательные расходы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ru-RU" sz="1600" b="0" dirty="0"/>
              <a:t>Поставить цель и разработать финансовый план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ru-RU" sz="1600" b="0" dirty="0"/>
              <a:t>Покупать только то, что нужно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ru-RU" sz="1600" b="0" dirty="0"/>
              <a:t>Покупать качественные вещи, </a:t>
            </a:r>
            <a:r>
              <a:rPr lang="ru-RU" sz="1600" b="0" dirty="0" smtClean="0"/>
              <a:t/>
            </a:r>
            <a:br>
              <a:rPr lang="ru-RU" sz="1600" b="0" dirty="0" smtClean="0"/>
            </a:br>
            <a:r>
              <a:rPr lang="ru-RU" sz="1600" b="0" dirty="0" smtClean="0"/>
              <a:t>которые </a:t>
            </a:r>
            <a:r>
              <a:rPr lang="ru-RU" sz="1600" b="0" dirty="0"/>
              <a:t>прослужат дольше, </a:t>
            </a:r>
            <a:br>
              <a:rPr lang="ru-RU" sz="1600" b="0" dirty="0"/>
            </a:br>
            <a:r>
              <a:rPr lang="ru-RU" sz="1600" b="0" dirty="0"/>
              <a:t>а не дешёвые, которым быстро понадобится замена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71537" y="2279086"/>
            <a:ext cx="30351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600" b="0" dirty="0"/>
              <a:t>Пользоваться программами лояльности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600" b="0" dirty="0"/>
              <a:t>Следить за подписками </a:t>
            </a:r>
            <a:br>
              <a:rPr lang="ru-RU" sz="1600" b="0" dirty="0"/>
            </a:br>
            <a:r>
              <a:rPr lang="ru-RU" sz="1600" b="0" dirty="0"/>
              <a:t>на электронные сервисы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600" b="0" dirty="0"/>
              <a:t>Не поддаваться на маркетинговые уловки </a:t>
            </a:r>
            <a:br>
              <a:rPr lang="ru-RU" sz="1600" b="0" dirty="0"/>
            </a:br>
            <a:r>
              <a:rPr lang="ru-RU" sz="1600" b="0" dirty="0"/>
              <a:t>и эффект толпы</a:t>
            </a:r>
          </a:p>
        </p:txBody>
      </p:sp>
    </p:spTree>
    <p:extLst>
      <p:ext uri="{BB962C8B-B14F-4D97-AF65-F5344CB8AC3E}">
        <p14:creationId xmlns:p14="http://schemas.microsoft.com/office/powerpoint/2010/main" val="3094921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6592" y="1013232"/>
            <a:ext cx="7008607" cy="463229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buClr>
                <a:srgbClr val="31B7BC"/>
              </a:buClr>
              <a:buSzPts val="3600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Как перестать покупать лишнее?</a:t>
            </a:r>
            <a:endParaRPr lang="ru-RU" sz="320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xmlns="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5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D469FDA-6EEC-8141-B00C-8A547D3A57B1}"/>
              </a:ext>
            </a:extLst>
          </p:cNvPr>
          <p:cNvSpPr txBox="1"/>
          <p:nvPr/>
        </p:nvSpPr>
        <p:spPr>
          <a:xfrm>
            <a:off x="482469" y="1957212"/>
            <a:ext cx="25350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Метод 10</a:t>
            </a:r>
            <a:r>
              <a:rPr lang="en-US" sz="1600" dirty="0"/>
              <a:t>/10/10</a:t>
            </a:r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D469FDA-6EEC-8141-B00C-8A547D3A57B1}"/>
              </a:ext>
            </a:extLst>
          </p:cNvPr>
          <p:cNvSpPr txBox="1"/>
          <p:nvPr/>
        </p:nvSpPr>
        <p:spPr>
          <a:xfrm>
            <a:off x="482469" y="2390846"/>
            <a:ext cx="253505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l"/>
            <a:r>
              <a:rPr lang="ru-RU" sz="1600" b="0" dirty="0"/>
              <a:t>Как буду я относиться </a:t>
            </a:r>
            <a:br>
              <a:rPr lang="ru-RU" sz="1600" b="0" dirty="0"/>
            </a:br>
            <a:r>
              <a:rPr lang="ru-RU" sz="1600" b="0" dirty="0"/>
              <a:t>к покупке через: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600" b="0" dirty="0"/>
              <a:t>10 минут?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600" b="0" dirty="0"/>
              <a:t>10 месяцев?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600" b="0" dirty="0"/>
              <a:t>10 лет?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469FDA-6EEC-8141-B00C-8A547D3A57B1}"/>
              </a:ext>
            </a:extLst>
          </p:cNvPr>
          <p:cNvSpPr txBox="1"/>
          <p:nvPr/>
        </p:nvSpPr>
        <p:spPr>
          <a:xfrm>
            <a:off x="3317109" y="1957212"/>
            <a:ext cx="25350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Правило 24 часов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469FDA-6EEC-8141-B00C-8A547D3A57B1}"/>
              </a:ext>
            </a:extLst>
          </p:cNvPr>
          <p:cNvSpPr txBox="1"/>
          <p:nvPr/>
        </p:nvSpPr>
        <p:spPr>
          <a:xfrm>
            <a:off x="3317109" y="2390846"/>
            <a:ext cx="253505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l"/>
            <a:r>
              <a:rPr lang="ru-RU" sz="1600" b="0" dirty="0"/>
              <a:t>Перед покупкой </a:t>
            </a:r>
            <a:br>
              <a:rPr lang="ru-RU" sz="1600" b="0" dirty="0"/>
            </a:br>
            <a:r>
              <a:rPr lang="ru-RU" sz="1600" b="0" dirty="0"/>
              <a:t>не из списка подождите некоторое время </a:t>
            </a:r>
            <a:br>
              <a:rPr lang="ru-RU" sz="1600" b="0" dirty="0"/>
            </a:br>
            <a:r>
              <a:rPr lang="ru-RU" sz="1600" b="0" dirty="0"/>
              <a:t>и ответьте на вопрос: точно ли нужна </a:t>
            </a:r>
            <a:br>
              <a:rPr lang="ru-RU" sz="1600" b="0" dirty="0"/>
            </a:br>
            <a:r>
              <a:rPr lang="ru-RU" sz="1600" b="0" dirty="0"/>
              <a:t>эта вещь?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D469FDA-6EEC-8141-B00C-8A547D3A57B1}"/>
              </a:ext>
            </a:extLst>
          </p:cNvPr>
          <p:cNvSpPr txBox="1"/>
          <p:nvPr/>
        </p:nvSpPr>
        <p:spPr>
          <a:xfrm>
            <a:off x="6047673" y="1957212"/>
            <a:ext cx="25350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Чек-лист вопросов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D469FDA-6EEC-8141-B00C-8A547D3A57B1}"/>
              </a:ext>
            </a:extLst>
          </p:cNvPr>
          <p:cNvSpPr txBox="1"/>
          <p:nvPr/>
        </p:nvSpPr>
        <p:spPr>
          <a:xfrm>
            <a:off x="6047673" y="2390846"/>
            <a:ext cx="2591382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dirty="0"/>
              <a:t>Зачем мне это?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dirty="0"/>
              <a:t>Что будет, если </a:t>
            </a:r>
            <a:br>
              <a:rPr lang="ru-RU" sz="1600" b="0" dirty="0"/>
            </a:br>
            <a:r>
              <a:rPr lang="ru-RU" sz="1600" b="0" dirty="0"/>
              <a:t>я не куплю?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dirty="0"/>
              <a:t>Есть ли альтернатива дешевле?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dirty="0"/>
              <a:t>Это соответствует моим целям?</a:t>
            </a:r>
          </a:p>
        </p:txBody>
      </p:sp>
    </p:spTree>
    <p:extLst>
      <p:ext uri="{BB962C8B-B14F-4D97-AF65-F5344CB8AC3E}">
        <p14:creationId xmlns:p14="http://schemas.microsoft.com/office/powerpoint/2010/main" val="2787258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6592" y="1013232"/>
            <a:ext cx="6205967" cy="463229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buClr>
                <a:srgbClr val="31B7BC"/>
              </a:buClr>
              <a:buSzPts val="3600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Рациональное потребление = помощь экологии</a:t>
            </a:r>
            <a:endParaRPr lang="ru-RU" sz="320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xmlns="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6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D469FDA-6EEC-8141-B00C-8A547D3A57B1}"/>
              </a:ext>
            </a:extLst>
          </p:cNvPr>
          <p:cNvSpPr txBox="1"/>
          <p:nvPr/>
        </p:nvSpPr>
        <p:spPr>
          <a:xfrm>
            <a:off x="1154414" y="2298147"/>
            <a:ext cx="175763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l"/>
            <a:r>
              <a:rPr lang="ru-RU" sz="1600" b="0" dirty="0"/>
              <a:t>Сдавать мусор в переработку</a:t>
            </a:r>
            <a:endParaRPr lang="ru-RU" sz="2400" b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D469FDA-6EEC-8141-B00C-8A547D3A57B1}"/>
              </a:ext>
            </a:extLst>
          </p:cNvPr>
          <p:cNvSpPr txBox="1"/>
          <p:nvPr/>
        </p:nvSpPr>
        <p:spPr>
          <a:xfrm>
            <a:off x="1202586" y="3528752"/>
            <a:ext cx="175763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l"/>
            <a:r>
              <a:rPr lang="ru-RU" sz="1600" b="0" dirty="0"/>
              <a:t>Отказаться </a:t>
            </a:r>
            <a:br>
              <a:rPr lang="ru-RU" sz="1600" b="0" dirty="0"/>
            </a:br>
            <a:r>
              <a:rPr lang="ru-RU" sz="1600" b="0" dirty="0"/>
              <a:t>от одноразовых вещей</a:t>
            </a:r>
            <a:endParaRPr lang="ru-RU" sz="2400" b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D469FDA-6EEC-8141-B00C-8A547D3A57B1}"/>
              </a:ext>
            </a:extLst>
          </p:cNvPr>
          <p:cNvSpPr txBox="1"/>
          <p:nvPr/>
        </p:nvSpPr>
        <p:spPr>
          <a:xfrm>
            <a:off x="3987777" y="2697755"/>
            <a:ext cx="219896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ru-RU" sz="1600" b="0" dirty="0"/>
              <a:t>Сдавать одежду нуждающимся или </a:t>
            </a:r>
            <a:br>
              <a:rPr lang="ru-RU" sz="1600" b="0" dirty="0"/>
            </a:br>
            <a:r>
              <a:rPr lang="ru-RU" sz="1600" b="0" dirty="0"/>
              <a:t>в переработку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D469FDA-6EEC-8141-B00C-8A547D3A57B1}"/>
              </a:ext>
            </a:extLst>
          </p:cNvPr>
          <p:cNvSpPr txBox="1"/>
          <p:nvPr/>
        </p:nvSpPr>
        <p:spPr>
          <a:xfrm>
            <a:off x="7101323" y="2210268"/>
            <a:ext cx="195908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l"/>
            <a:r>
              <a:rPr lang="ru-RU" sz="1600" b="0" dirty="0"/>
              <a:t>Выбирать общественный транспорт, </a:t>
            </a:r>
            <a:br>
              <a:rPr lang="ru-RU" sz="1600" b="0" dirty="0"/>
            </a:br>
            <a:r>
              <a:rPr lang="ru-RU" sz="1600" b="0" dirty="0"/>
              <a:t>а не личный</a:t>
            </a:r>
            <a:endParaRPr lang="ru-RU" sz="2400" b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D469FDA-6EEC-8141-B00C-8A547D3A57B1}"/>
              </a:ext>
            </a:extLst>
          </p:cNvPr>
          <p:cNvSpPr txBox="1"/>
          <p:nvPr/>
        </p:nvSpPr>
        <p:spPr>
          <a:xfrm>
            <a:off x="7101323" y="3591537"/>
            <a:ext cx="195908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l"/>
            <a:r>
              <a:rPr lang="ru-RU" sz="1600" b="0" dirty="0"/>
              <a:t>Брать в аренду, </a:t>
            </a:r>
            <a:br>
              <a:rPr lang="ru-RU" sz="1600" b="0" dirty="0"/>
            </a:br>
            <a:r>
              <a:rPr lang="ru-RU" sz="1600" b="0" dirty="0"/>
              <a:t>а не покупать</a:t>
            </a:r>
            <a:endParaRPr lang="ru-RU" sz="2400" b="0" dirty="0"/>
          </a:p>
        </p:txBody>
      </p:sp>
      <p:pic>
        <p:nvPicPr>
          <p:cNvPr id="6" name="Рисунок 5" descr="Изображение выглядит как символ, Шрифт, Графика, логотип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63215AB9-95FA-B326-D08B-C9FE1A06AC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2" y="2242087"/>
            <a:ext cx="748548" cy="74854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40D42EA7-3FBA-5954-F3F3-711F16BC1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2" y="3462786"/>
            <a:ext cx="842279" cy="84227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имвол, Шрифт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A7D1B9D6-D475-2E50-9CB0-06171D2C58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780" y="2697755"/>
            <a:ext cx="830997" cy="83099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ка, Шрифт, символ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51DEB8EE-0B51-BF00-5335-E2F5919B8D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738" y="2333379"/>
            <a:ext cx="830996" cy="830996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велосипед, символ, Шрифт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409FFE5F-5380-0EE8-38BD-EEADEDF1D2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418" y="3449886"/>
            <a:ext cx="925362" cy="9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831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8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8">
            <a:extLst>
              <a:ext uri="{FF2B5EF4-FFF2-40B4-BE49-F238E27FC236}">
                <a16:creationId xmlns:a16="http://schemas.microsoft.com/office/drawing/2014/main" xmlns="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7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 txBox="1">
            <a:spLocks/>
          </p:cNvSpPr>
          <p:nvPr/>
        </p:nvSpPr>
        <p:spPr>
          <a:xfrm>
            <a:off x="306592" y="1013232"/>
            <a:ext cx="7008607" cy="4632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Полная стоимость владения: </a:t>
            </a:r>
          </a:p>
          <a:p>
            <a:pPr hangingPunct="1">
              <a:buClr>
                <a:srgbClr val="31B7BC"/>
              </a:buClr>
              <a:buSzPts val="3600"/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что учесть для покупки собаки?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469FDA-6EEC-8141-B00C-8A547D3A57B1}"/>
              </a:ext>
            </a:extLst>
          </p:cNvPr>
          <p:cNvSpPr txBox="1"/>
          <p:nvPr/>
        </p:nvSpPr>
        <p:spPr>
          <a:xfrm>
            <a:off x="471268" y="2300887"/>
            <a:ext cx="27430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Обязательно регулярно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469FDA-6EEC-8141-B00C-8A547D3A57B1}"/>
              </a:ext>
            </a:extLst>
          </p:cNvPr>
          <p:cNvSpPr txBox="1"/>
          <p:nvPr/>
        </p:nvSpPr>
        <p:spPr>
          <a:xfrm>
            <a:off x="471268" y="2734521"/>
            <a:ext cx="274305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600" b="0" dirty="0"/>
              <a:t>Питание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600" b="0" dirty="0"/>
              <a:t>Медицина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600" b="0" dirty="0"/>
              <a:t>Гигиена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600" b="0" dirty="0" smtClean="0"/>
              <a:t>Воспитание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600" b="0" dirty="0" smtClean="0"/>
              <a:t>Домашний быт</a:t>
            </a:r>
            <a:endParaRPr lang="ru-RU" sz="1600" b="0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600" b="0" dirty="0"/>
              <a:t>Экипировка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469FDA-6EEC-8141-B00C-8A547D3A57B1}"/>
              </a:ext>
            </a:extLst>
          </p:cNvPr>
          <p:cNvSpPr txBox="1"/>
          <p:nvPr/>
        </p:nvSpPr>
        <p:spPr>
          <a:xfrm>
            <a:off x="3444240" y="2300887"/>
            <a:ext cx="290516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l"/>
            <a:r>
              <a:rPr lang="ru-RU" sz="1600" dirty="0"/>
              <a:t>Обязательно нерегулярно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D469FDA-6EEC-8141-B00C-8A547D3A57B1}"/>
              </a:ext>
            </a:extLst>
          </p:cNvPr>
          <p:cNvSpPr txBox="1"/>
          <p:nvPr/>
        </p:nvSpPr>
        <p:spPr>
          <a:xfrm>
            <a:off x="3444240" y="2734521"/>
            <a:ext cx="275336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600" b="0" dirty="0"/>
              <a:t>Передержка и выгул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600" b="0" dirty="0"/>
              <a:t>Неожиданные раны </a:t>
            </a:r>
            <a:br>
              <a:rPr lang="ru-RU" sz="1600" b="0" dirty="0"/>
            </a:br>
            <a:r>
              <a:rPr lang="ru-RU" sz="1600" b="0" dirty="0"/>
              <a:t>и болезни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600" b="0" dirty="0"/>
              <a:t>Испорченные вещи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9348" y1="39063" x2="29348" y2="39063"/>
                        <a14:foregroundMark x1="39348" y1="16406" x2="39348" y2="16406"/>
                        <a14:foregroundMark x1="57935" y1="14063" x2="57935" y2="14063"/>
                        <a14:foregroundMark x1="65000" y1="38477" x2="65000" y2="38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0" y="2277268"/>
            <a:ext cx="650779" cy="3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9348" y1="39063" x2="29348" y2="39063"/>
                        <a14:foregroundMark x1="39348" y1="16406" x2="39348" y2="16406"/>
                        <a14:foregroundMark x1="57935" y1="14063" x2="57935" y2="14063"/>
                        <a14:foregroundMark x1="65000" y1="38477" x2="65000" y2="38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843" y="2277268"/>
            <a:ext cx="650779" cy="3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D469FDA-6EEC-8141-B00C-8A547D3A57B1}"/>
              </a:ext>
            </a:extLst>
          </p:cNvPr>
          <p:cNvSpPr txBox="1"/>
          <p:nvPr/>
        </p:nvSpPr>
        <p:spPr>
          <a:xfrm>
            <a:off x="471268" y="4306360"/>
            <a:ext cx="472049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l"/>
            <a:r>
              <a:rPr lang="ru-RU" sz="1600" dirty="0"/>
              <a:t>А сколько всего необязательного?..</a:t>
            </a:r>
          </a:p>
        </p:txBody>
      </p:sp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9348" y1="39063" x2="29348" y2="39063"/>
                        <a14:foregroundMark x1="39348" y1="16406" x2="39348" y2="16406"/>
                        <a14:foregroundMark x1="57935" y1="14063" x2="57935" y2="14063"/>
                        <a14:foregroundMark x1="65000" y1="38477" x2="65000" y2="38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0" y="4282741"/>
            <a:ext cx="650779" cy="3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26B2BB0-4DC6-3CED-DC73-80B276710C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5697145" y="1111019"/>
            <a:ext cx="2908927" cy="364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233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8">
            <a:extLst>
              <a:ext uri="{FF2B5EF4-FFF2-40B4-BE49-F238E27FC236}">
                <a16:creationId xmlns:a16="http://schemas.microsoft.com/office/drawing/2014/main" xmlns="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8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 txBox="1">
            <a:spLocks/>
          </p:cNvSpPr>
          <p:nvPr/>
        </p:nvSpPr>
        <p:spPr>
          <a:xfrm>
            <a:off x="306592" y="1013232"/>
            <a:ext cx="7008607" cy="4632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Мы рациональны?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9F968EB1-224E-4F0D-5663-2BC240AC34BA}"/>
              </a:ext>
            </a:extLst>
          </p:cNvPr>
          <p:cNvSpPr/>
          <p:nvPr/>
        </p:nvSpPr>
        <p:spPr>
          <a:xfrm>
            <a:off x="489841" y="3709454"/>
            <a:ext cx="8150400" cy="972000"/>
          </a:xfrm>
          <a:prstGeom prst="round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0178" y="3794993"/>
            <a:ext cx="7968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подвержен разным когнитивным искажениям, то есть ловушкам мышления, которые способствуют тому, чтобы человек не всегда поступал абсолютно рационально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7C8CB4B-1969-B26D-EB64-2B8D21ADB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95848" y="2316524"/>
            <a:ext cx="5297005" cy="1423005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D8748A6F-9AB5-C8F7-8826-52CF74781E45}"/>
              </a:ext>
            </a:extLst>
          </p:cNvPr>
          <p:cNvGrpSpPr/>
          <p:nvPr/>
        </p:nvGrpSpPr>
        <p:grpSpPr>
          <a:xfrm>
            <a:off x="5562871" y="1476461"/>
            <a:ext cx="1198536" cy="748858"/>
            <a:chOff x="6290285" y="3398844"/>
            <a:chExt cx="1198536" cy="74885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B81AE74-4B98-58F6-770F-B384281867C6}"/>
                </a:ext>
              </a:extLst>
            </p:cNvPr>
            <p:cNvSpPr txBox="1"/>
            <p:nvPr/>
          </p:nvSpPr>
          <p:spPr>
            <a:xfrm>
              <a:off x="6290285" y="3548449"/>
              <a:ext cx="11985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rgbClr val="C00000"/>
                  </a:solidFill>
                </a:rPr>
                <a:t>НЕТ</a:t>
              </a:r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CF18796C-09DC-58C3-9525-4DE1C5758ECE}"/>
                </a:ext>
              </a:extLst>
            </p:cNvPr>
            <p:cNvSpPr/>
            <p:nvPr/>
          </p:nvSpPr>
          <p:spPr>
            <a:xfrm>
              <a:off x="6515123" y="3398844"/>
              <a:ext cx="748858" cy="748858"/>
            </a:xfrm>
            <a:prstGeom prst="ellipse">
              <a:avLst/>
            </a:prstGeom>
            <a:noFill/>
            <a:ln w="25400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DB88045A-90D7-6944-A087-462F64BF3A7B}"/>
              </a:ext>
            </a:extLst>
          </p:cNvPr>
          <p:cNvGrpSpPr/>
          <p:nvPr/>
        </p:nvGrpSpPr>
        <p:grpSpPr>
          <a:xfrm>
            <a:off x="2469281" y="1948647"/>
            <a:ext cx="854765" cy="748858"/>
            <a:chOff x="6462170" y="2501968"/>
            <a:chExt cx="854765" cy="748858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F264351E-E053-A9E2-EE26-6244C58C8B2C}"/>
                </a:ext>
              </a:extLst>
            </p:cNvPr>
            <p:cNvSpPr/>
            <p:nvPr/>
          </p:nvSpPr>
          <p:spPr>
            <a:xfrm>
              <a:off x="6515123" y="2501968"/>
              <a:ext cx="748858" cy="748858"/>
            </a:xfrm>
            <a:prstGeom prst="ellipse">
              <a:avLst/>
            </a:prstGeom>
            <a:noFill/>
            <a:ln w="25400" cap="flat">
              <a:solidFill>
                <a:srgbClr val="0D9485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6DA84FE-8D3A-0C60-25EC-41598E3858C0}"/>
                </a:ext>
              </a:extLst>
            </p:cNvPr>
            <p:cNvSpPr txBox="1"/>
            <p:nvPr/>
          </p:nvSpPr>
          <p:spPr>
            <a:xfrm>
              <a:off x="6462170" y="2645565"/>
              <a:ext cx="8547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rgbClr val="0D94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1400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D79A9E3-E06D-9A44-A284-CF9B733B7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1820" y="1388767"/>
            <a:ext cx="3343033" cy="4331056"/>
          </a:xfrm>
          <a:prstGeom prst="rect">
            <a:avLst/>
          </a:prstGeom>
        </p:spPr>
      </p:pic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9F968EB1-224E-4F0D-5663-2BC240AC34BA}"/>
              </a:ext>
            </a:extLst>
          </p:cNvPr>
          <p:cNvSpPr/>
          <p:nvPr/>
        </p:nvSpPr>
        <p:spPr>
          <a:xfrm>
            <a:off x="5349548" y="1448374"/>
            <a:ext cx="3462631" cy="3280821"/>
          </a:xfrm>
          <a:prstGeom prst="round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4606" y="803576"/>
            <a:ext cx="7008607" cy="463229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buClr>
                <a:srgbClr val="31B7BC"/>
              </a:buClr>
              <a:buSzPts val="3600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Смещение к настоящему</a:t>
            </a:r>
            <a:endParaRPr lang="ru-RU" sz="320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xmlns="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9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D469FDA-6EEC-8141-B00C-8A547D3A57B1}"/>
              </a:ext>
            </a:extLst>
          </p:cNvPr>
          <p:cNvSpPr txBox="1"/>
          <p:nvPr/>
        </p:nvSpPr>
        <p:spPr>
          <a:xfrm>
            <a:off x="5584498" y="1688400"/>
            <a:ext cx="3117931" cy="2246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l"/>
            <a:r>
              <a:rPr lang="ru-RU" sz="1400" dirty="0">
                <a:solidFill>
                  <a:schemeClr val="bg1"/>
                </a:solidFill>
              </a:rPr>
              <a:t>Смещение к настоящему </a:t>
            </a:r>
            <a:r>
              <a:rPr lang="ru-RU" sz="1400" b="0" dirty="0">
                <a:solidFill>
                  <a:schemeClr val="bg1"/>
                </a:solidFill>
              </a:rPr>
              <a:t>– поведенческий эффект, </a:t>
            </a:r>
            <a:br>
              <a:rPr lang="ru-RU" sz="1400" b="0" dirty="0">
                <a:solidFill>
                  <a:schemeClr val="bg1"/>
                </a:solidFill>
              </a:rPr>
            </a:br>
            <a:r>
              <a:rPr lang="ru-RU" sz="1400" b="0" dirty="0">
                <a:solidFill>
                  <a:schemeClr val="bg1"/>
                </a:solidFill>
              </a:rPr>
              <a:t>при котором текущие доходы</a:t>
            </a:r>
            <a:r>
              <a:rPr lang="en-US" sz="1400" b="0" dirty="0">
                <a:solidFill>
                  <a:schemeClr val="bg1"/>
                </a:solidFill>
              </a:rPr>
              <a:t>/</a:t>
            </a:r>
            <a:r>
              <a:rPr lang="ru-RU" sz="1400" b="0" dirty="0">
                <a:solidFill>
                  <a:schemeClr val="bg1"/>
                </a:solidFill>
              </a:rPr>
              <a:t> расходы ценятся выше, чем аналогичные в будущем</a:t>
            </a:r>
          </a:p>
          <a:p>
            <a:pPr lvl="0" algn="l"/>
            <a:endParaRPr lang="ru-RU" sz="1400" dirty="0">
              <a:solidFill>
                <a:schemeClr val="bg1"/>
              </a:solidFill>
            </a:endParaRPr>
          </a:p>
          <a:p>
            <a:pPr lvl="0" algn="l"/>
            <a:r>
              <a:rPr lang="ru-RU" sz="1400" dirty="0">
                <a:solidFill>
                  <a:schemeClr val="bg1"/>
                </a:solidFill>
              </a:rPr>
              <a:t>Как с этим бороться: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bg1"/>
                </a:solidFill>
              </a:rPr>
              <a:t>Правило </a:t>
            </a:r>
            <a:r>
              <a:rPr lang="en-US" sz="1400" b="0" dirty="0" smtClean="0">
                <a:solidFill>
                  <a:schemeClr val="bg1"/>
                </a:solidFill>
              </a:rPr>
              <a:t>10/10/10</a:t>
            </a:r>
            <a:endParaRPr lang="en-US" sz="1400" b="0" dirty="0">
              <a:solidFill>
                <a:schemeClr val="bg1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bg1"/>
                </a:solidFill>
              </a:rPr>
              <a:t>Буфер невозможности потратить деньги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9F968EB1-224E-4F0D-5663-2BC240AC34BA}"/>
              </a:ext>
            </a:extLst>
          </p:cNvPr>
          <p:cNvSpPr/>
          <p:nvPr/>
        </p:nvSpPr>
        <p:spPr>
          <a:xfrm>
            <a:off x="739120" y="3211894"/>
            <a:ext cx="4438078" cy="12240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5670" y="3281389"/>
            <a:ext cx="4305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Живёт одним днём. Считает, что важнее потратить все деньги сегодня. Иначе инфляция «съест» их часть, и она сможет купить меньше её любимых конфет. </a:t>
            </a:r>
          </a:p>
        </p:txBody>
      </p:sp>
    </p:spTree>
    <p:extLst>
      <p:ext uri="{BB962C8B-B14F-4D97-AF65-F5344CB8AC3E}">
        <p14:creationId xmlns:p14="http://schemas.microsoft.com/office/powerpoint/2010/main" val="26783813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/>
    </p:bldLst>
  </p:timing>
</p:sld>
</file>

<file path=ppt/theme/theme1.xml><?xml version="1.0" encoding="utf-8"?>
<a:theme xmlns:a="http://schemas.openxmlformats.org/drawingml/2006/main" name="White">
  <a:themeElements>
    <a:clrScheme name="Пользовательские 6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F8B1C0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6261</TotalTime>
  <Words>451</Words>
  <Application>Microsoft Office PowerPoint</Application>
  <PresentationFormat>Экран (16:9)</PresentationFormat>
  <Paragraphs>121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White</vt:lpstr>
      <vt:lpstr>Рациональное потребление:  быть или не быть… покупке</vt:lpstr>
      <vt:lpstr>Презентация PowerPoint</vt:lpstr>
      <vt:lpstr>Презентация PowerPoint</vt:lpstr>
      <vt:lpstr>Как быть рациональным потребителем</vt:lpstr>
      <vt:lpstr>Как перестать покупать лишнее?</vt:lpstr>
      <vt:lpstr>Рациональное потребление = помощь экологии</vt:lpstr>
      <vt:lpstr>Презентация PowerPoint</vt:lpstr>
      <vt:lpstr>Презентация PowerPoint</vt:lpstr>
      <vt:lpstr>Смещение к настоящему</vt:lpstr>
      <vt:lpstr>Эффект владения</vt:lpstr>
      <vt:lpstr>Эффект якорения</vt:lpstr>
      <vt:lpstr>Демонстративное потребление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User302</cp:lastModifiedBy>
  <cp:revision>248</cp:revision>
  <dcterms:modified xsi:type="dcterms:W3CDTF">2026-01-13T11:14:09Z</dcterms:modified>
</cp:coreProperties>
</file>