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Arial Black" panose="020B06040202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KI9RrC/jC2YAIe/oGZgJrOiM5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" lastIdx="1" clrIdx="0"/>
  <p:cmAuthor id="1" name="Ольга Д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240A9B-6F08-4600-999C-0FB5B2D25FF1}">
  <a:tblStyle styleId="{94240A9B-6F08-4600-999C-0FB5B2D25FF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EE9"/>
          </a:solidFill>
        </a:fill>
      </a:tcStyle>
    </a:wholeTbl>
    <a:band1H>
      <a:tcTxStyle/>
      <a:tcStyle>
        <a:tcBdr/>
        <a:fill>
          <a:solidFill>
            <a:srgbClr val="CADC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C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71B89B-83BC-42EE-B96D-335037F907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684"/>
  </p:normalViewPr>
  <p:slideViewPr>
    <p:cSldViewPr snapToGrid="0">
      <p:cViewPr varScale="1">
        <p:scale>
          <a:sx n="66" d="100"/>
          <a:sy n="66" d="100"/>
        </p:scale>
        <p:origin x="224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Слайд редактируется экспертом: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Название организации, город и дата проведения</a:t>
            </a:r>
            <a:endParaRPr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Исследование по рефинансированию https://nafi.ru/analytics/tret-rossiyan-ne-vidyat-polzy-ot-refinansirovaniya-kreditov/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Хорошо знакомы с услугой только 16%</a:t>
            </a:r>
            <a:endParaRPr/>
          </a:p>
        </p:txBody>
      </p:sp>
      <p:sp>
        <p:nvSpPr>
          <p:cNvPr id="246" name="Google Shape;2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Только 15% россиян оформляли налоговый вычет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Подробнее на РБК:</a:t>
            </a:r>
            <a:br>
              <a:rPr lang="ru-RU"/>
            </a:b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https://www.rbc.ru/money/20/07/2016/578e52bc9a7947529bd003ed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Статистика </a:t>
            </a: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данным ФНС по налоговым вычетам: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2017 году, по данным ФНС, в среднем гражданин России получил 368 109,1 руб. (рост на 9% к 2016 году), в 2016-м – 337 582,2 руб. (рост на 8,2% к 2015 году).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https://www.kommersant.ru/doc/3812953</a:t>
            </a: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2018 году 12,8 миллиона граждан - пенсионеры, инвалиды и некоторые другие - впервые получили вычет по земельному налогу на 6 соток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будущую стоимость финансовой цели с учетом инфляции</a:t>
            </a:r>
            <a:endParaRPr/>
          </a:p>
        </p:txBody>
      </p:sp>
      <p:sp>
        <p:nvSpPr>
          <p:cNvPr id="405" name="Google Shape;40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Считаем скорость движения к цели – ежемесячные отчисления на цель.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Оцениваем реалистичность достижения цели.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Это небольшие шаги и это просто.</a:t>
            </a:r>
            <a:endParaRPr/>
          </a:p>
        </p:txBody>
      </p:sp>
      <p:sp>
        <p:nvSpPr>
          <p:cNvPr id="420" name="Google Shape;42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Приветствие участников семинара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Представление эксперта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/>
              <a:t>Регламент семинара</a:t>
            </a:r>
            <a:endParaRPr sz="700" b="0"/>
          </a:p>
        </p:txBody>
      </p:sp>
      <p:sp>
        <p:nvSpPr>
          <p:cNvPr id="108" name="Google Shape;10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Помните, что направлять сбережения на цели важно в следующей последовательности: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Сначала сформировать резервный фонд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Затем финансировать долгосрочные цели (пенсия, образование детей)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 отложить деньги на среднесрочные цели (например, новый автомобиль)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в конце – краткосрочные (отпуск, новый ноутбук и т.д.)</a:t>
            </a:r>
            <a:endParaRPr/>
          </a:p>
        </p:txBody>
      </p:sp>
      <p:sp>
        <p:nvSpPr>
          <p:cNvPr id="433" name="Google Shape;4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3"/>
          <p:cNvPicPr preferRelativeResize="0"/>
          <p:nvPr/>
        </p:nvPicPr>
        <p:blipFill rotWithShape="1">
          <a:blip r:embed="rId2">
            <a:alphaModFix/>
          </a:blip>
          <a:srcRect t="3838" r="3654" b="31905"/>
          <a:stretch/>
        </p:blipFill>
        <p:spPr>
          <a:xfrm>
            <a:off x="1807185" y="1742012"/>
            <a:ext cx="10384815" cy="389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3"/>
          <p:cNvPicPr preferRelativeResize="0"/>
          <p:nvPr/>
        </p:nvPicPr>
        <p:blipFill rotWithShape="1">
          <a:blip r:embed="rId3">
            <a:alphaModFix/>
          </a:blip>
          <a:srcRect t="11371" r="3643"/>
          <a:stretch/>
        </p:blipFill>
        <p:spPr>
          <a:xfrm flipH="1">
            <a:off x="-2" y="-12527"/>
            <a:ext cx="9298380" cy="661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7714989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656" y="376640"/>
            <a:ext cx="4236579" cy="5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2527"/>
            <a:ext cx="2790962" cy="241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3010944" y="1742215"/>
            <a:ext cx="5351391" cy="320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3010944" y="5403786"/>
            <a:ext cx="5382277" cy="57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0" name="Google Shape;90;p32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" name="Google Shape;9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3"/>
          <p:cNvPicPr preferRelativeResize="0"/>
          <p:nvPr/>
        </p:nvPicPr>
        <p:blipFill rotWithShape="1">
          <a:blip r:embed="rId2">
            <a:alphaModFix/>
          </a:blip>
          <a:srcRect l="15943" t="30199" r="47819"/>
          <a:stretch/>
        </p:blipFill>
        <p:spPr>
          <a:xfrm>
            <a:off x="1" y="1240026"/>
            <a:ext cx="5183247" cy="56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3"/>
          <p:cNvSpPr/>
          <p:nvPr/>
        </p:nvSpPr>
        <p:spPr>
          <a:xfrm>
            <a:off x="2786743" y="1243730"/>
            <a:ext cx="2396504" cy="4782380"/>
          </a:xfrm>
          <a:prstGeom prst="rect">
            <a:avLst/>
          </a:prstGeom>
          <a:solidFill>
            <a:srgbClr val="22AE8B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5" name="Google Shape;95;p33"/>
          <p:cNvSpPr/>
          <p:nvPr/>
        </p:nvSpPr>
        <p:spPr>
          <a:xfrm rot="5400000">
            <a:off x="5156619" y="4555844"/>
            <a:ext cx="1493855" cy="1452752"/>
          </a:xfrm>
          <a:prstGeom prst="rtTriangle">
            <a:avLst/>
          </a:prstGeom>
          <a:solidFill>
            <a:srgbClr val="9CCD8E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3"/>
          <p:cNvSpPr txBox="1">
            <a:spLocks noGrp="1"/>
          </p:cNvSpPr>
          <p:nvPr>
            <p:ph type="ctrTitle"/>
          </p:nvPr>
        </p:nvSpPr>
        <p:spPr>
          <a:xfrm>
            <a:off x="6780353" y="1240025"/>
            <a:ext cx="4922137" cy="97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ahoma"/>
              <a:buNone/>
              <a:defRPr sz="2400" b="1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subTitle" idx="1"/>
          </p:nvPr>
        </p:nvSpPr>
        <p:spPr>
          <a:xfrm>
            <a:off x="6784135" y="2292929"/>
            <a:ext cx="4918355" cy="115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2F31"/>
              </a:buClr>
              <a:buSzPts val="1600"/>
              <a:buNone/>
              <a:defRPr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/>
          <p:nvPr/>
        </p:nvSpPr>
        <p:spPr>
          <a:xfrm>
            <a:off x="0" y="0"/>
            <a:ext cx="4953001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5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/>
          <p:nvPr/>
        </p:nvSpPr>
        <p:spPr>
          <a:xfrm>
            <a:off x="3469708" y="2591408"/>
            <a:ext cx="5047989" cy="265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8" indent="7938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Спасибо</a:t>
            </a:r>
            <a:b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-RU" sz="5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за внимание</a:t>
            </a:r>
            <a:endParaRPr sz="50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" name="Google Shape;3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1884" y="5913821"/>
            <a:ext cx="4700323" cy="56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936014"/>
            <a:ext cx="4271375" cy="292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03" y="428364"/>
            <a:ext cx="3409392" cy="7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8414675" y="1487519"/>
            <a:ext cx="2704843" cy="46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6"/>
          <p:cNvSpPr>
            <a:spLocks noGrp="1"/>
          </p:cNvSpPr>
          <p:nvPr>
            <p:ph type="pic" idx="2"/>
          </p:nvPr>
        </p:nvSpPr>
        <p:spPr>
          <a:xfrm>
            <a:off x="8414675" y="355926"/>
            <a:ext cx="3409392" cy="89667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раздела">
  <p:cSld name="1_Заголовок раздела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>
            <a:spLocks noGrp="1"/>
          </p:cNvSpPr>
          <p:nvPr>
            <p:ph type="pic" idx="2"/>
          </p:nvPr>
        </p:nvSpPr>
        <p:spPr>
          <a:xfrm>
            <a:off x="6325644" y="1247583"/>
            <a:ext cx="5866356" cy="5610418"/>
          </a:xfrm>
          <a:prstGeom prst="rect">
            <a:avLst/>
          </a:prstGeom>
          <a:noFill/>
          <a:ln>
            <a:noFill/>
          </a:ln>
        </p:spPr>
      </p:sp>
      <p:pic>
        <p:nvPicPr>
          <p:cNvPr id="45" name="Google Shape;45;p27"/>
          <p:cNvPicPr preferRelativeResize="0"/>
          <p:nvPr/>
        </p:nvPicPr>
        <p:blipFill rotWithShape="1">
          <a:blip r:embed="rId2">
            <a:alphaModFix/>
          </a:blip>
          <a:srcRect t="7595"/>
          <a:stretch/>
        </p:blipFill>
        <p:spPr>
          <a:xfrm>
            <a:off x="-1" y="0"/>
            <a:ext cx="121947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7"/>
          <p:cNvSpPr txBox="1"/>
          <p:nvPr/>
        </p:nvSpPr>
        <p:spPr>
          <a:xfrm>
            <a:off x="300625" y="318111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pic>
        <p:nvPicPr>
          <p:cNvPr id="47" name="Google Shape;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35656"/>
            <a:ext cx="2517732" cy="1722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27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1458666" y="1457081"/>
            <a:ext cx="5353834" cy="394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27"/>
          <p:cNvCxnSpPr/>
          <p:nvPr/>
        </p:nvCxnSpPr>
        <p:spPr>
          <a:xfrm>
            <a:off x="5654458" y="496019"/>
            <a:ext cx="3549041" cy="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59" name="Google Shape;59;p28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28"/>
          <p:cNvSpPr/>
          <p:nvPr/>
        </p:nvSpPr>
        <p:spPr>
          <a:xfrm rot="5400000">
            <a:off x="-450938" y="816063"/>
            <a:ext cx="1277655" cy="3757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/>
              </a:gs>
              <a:gs pos="30000">
                <a:srgbClr val="0070C0"/>
              </a:gs>
              <a:gs pos="92000">
                <a:srgbClr val="44C0F0"/>
              </a:gs>
              <a:gs pos="100000">
                <a:srgbClr val="44C0F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9"/>
          <p:cNvPicPr preferRelativeResize="0"/>
          <p:nvPr/>
        </p:nvPicPr>
        <p:blipFill rotWithShape="1">
          <a:blip r:embed="rId2">
            <a:alphaModFix/>
          </a:blip>
          <a:srcRect r="3828" b="9459"/>
          <a:stretch/>
        </p:blipFill>
        <p:spPr>
          <a:xfrm flipH="1">
            <a:off x="-12700" y="1684140"/>
            <a:ext cx="5720597" cy="517386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923534" y="2544895"/>
            <a:ext cx="4162034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67" name="Google Shape;67;p29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29"/>
          <p:cNvSpPr/>
          <p:nvPr/>
        </p:nvSpPr>
        <p:spPr>
          <a:xfrm rot="5400000">
            <a:off x="-257828" y="622953"/>
            <a:ext cx="1277655" cy="762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2"/>
          </p:nvPr>
        </p:nvSpPr>
        <p:spPr>
          <a:xfrm>
            <a:off x="5971522" y="2544895"/>
            <a:ext cx="5382277" cy="372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4230" y="265527"/>
            <a:ext cx="2308670" cy="48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">
  <p:cSld name="рисунок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53825"/>
            <a:ext cx="12192000" cy="10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0"/>
          <p:cNvSpPr>
            <a:spLocks noGrp="1"/>
          </p:cNvSpPr>
          <p:nvPr>
            <p:ph type="pic" idx="2"/>
          </p:nvPr>
        </p:nvSpPr>
        <p:spPr>
          <a:xfrm>
            <a:off x="588723" y="987425"/>
            <a:ext cx="11273425" cy="432361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>
            <a:off x="3832965" y="5437345"/>
            <a:ext cx="8029184" cy="7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0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78" name="Google Shape;78;p30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" name="Google Shape;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"/>
          <p:cNvSpPr txBox="1"/>
          <p:nvPr/>
        </p:nvSpPr>
        <p:spPr>
          <a:xfrm>
            <a:off x="6676373" y="6356350"/>
            <a:ext cx="5353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Всероссийская просветительская Эстафета по финансовой грамотности</a:t>
            </a:r>
            <a:endParaRPr/>
          </a:p>
        </p:txBody>
      </p:sp>
      <p:cxnSp>
        <p:nvCxnSpPr>
          <p:cNvPr id="82" name="Google Shape;82;p31"/>
          <p:cNvCxnSpPr/>
          <p:nvPr/>
        </p:nvCxnSpPr>
        <p:spPr>
          <a:xfrm>
            <a:off x="2726499" y="6563638"/>
            <a:ext cx="3895594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" name="Google Shape;8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ft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28631" y="220249"/>
            <a:ext cx="2712186" cy="5149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1989666" y="3199491"/>
            <a:ext cx="5888242" cy="103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ru-RU" sz="3600"/>
              <a:t>Управление семейным бюджетом</a:t>
            </a:r>
            <a:endParaRPr/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0109" y="6024424"/>
            <a:ext cx="2510612" cy="55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75" y="349538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0"/>
          <p:cNvSpPr txBox="1">
            <a:spLocks noGrp="1"/>
          </p:cNvSpPr>
          <p:nvPr>
            <p:ph type="title"/>
          </p:nvPr>
        </p:nvSpPr>
        <p:spPr>
          <a:xfrm>
            <a:off x="607698" y="1284149"/>
            <a:ext cx="6944801" cy="60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Планирование = бюджет семьи</a:t>
            </a:r>
            <a:endParaRPr/>
          </a:p>
        </p:txBody>
      </p:sp>
      <p:sp>
        <p:nvSpPr>
          <p:cNvPr id="240" name="Google Shape;240;p10"/>
          <p:cNvSpPr/>
          <p:nvPr/>
        </p:nvSpPr>
        <p:spPr>
          <a:xfrm>
            <a:off x="614239" y="2119837"/>
            <a:ext cx="5481761" cy="236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00" tIns="33450" rIns="66900" bIns="33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Бюджет</a:t>
            </a:r>
            <a:r>
              <a:rPr lang="ru-RU" sz="16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60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– </a:t>
            </a: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это прогноз </a:t>
            </a: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будущих доходов и затрат</a:t>
            </a:r>
            <a:r>
              <a:rPr lang="ru-RU" sz="160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основе информации предыдущих периодов: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30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«ПЛАН»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«ФАКТ»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«РАЗНИЦА»</a:t>
            </a:r>
            <a:endParaRPr/>
          </a:p>
        </p:txBody>
      </p:sp>
      <p:pic>
        <p:nvPicPr>
          <p:cNvPr id="241" name="Google Shape;241;p10" descr="http://s1.iconbird.com/ico/1012/FreeeCommerceIcons/w256h2561350060984wallet25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61106">
            <a:off x="7236820" y="1935988"/>
            <a:ext cx="1685023" cy="1602908"/>
          </a:xfrm>
          <a:prstGeom prst="rect">
            <a:avLst/>
          </a:prstGeom>
          <a:noFill/>
          <a:ln>
            <a:noFill/>
          </a:ln>
          <a:effectLst>
            <a:outerShdw blurRad="114300" dist="38100" dir="8100000" sx="102000" sy="102000" algn="tr" rotWithShape="0">
              <a:srgbClr val="000000">
                <a:alpha val="30980"/>
              </a:srgbClr>
            </a:outerShdw>
          </a:effectLst>
        </p:spPr>
      </p:pic>
      <p:graphicFrame>
        <p:nvGraphicFramePr>
          <p:cNvPr id="242" name="Google Shape;242;p10"/>
          <p:cNvGraphicFramePr/>
          <p:nvPr/>
        </p:nvGraphicFramePr>
        <p:xfrm>
          <a:off x="2743201" y="3304032"/>
          <a:ext cx="9033225" cy="2781710"/>
        </p:xfrm>
        <a:graphic>
          <a:graphicData uri="http://schemas.openxmlformats.org/drawingml/2006/table">
            <a:tbl>
              <a:tblPr firstRow="1" bandRow="1">
                <a:noFill/>
                <a:tableStyleId>{DE71B89B-83BC-42EE-B96D-335037F907E5}</a:tableStyleId>
              </a:tblPr>
              <a:tblGrid>
                <a:gridCol w="22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32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Категория расходов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План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Факт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Питание вне дома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5 000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212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5 328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Транспорт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1 800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4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Оплата телефона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 р.</a:t>
                      </a:r>
                      <a:endParaRPr sz="14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4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Хозяйственные расходы</a:t>
                      </a:r>
                      <a:endParaRPr/>
                    </a:p>
                  </a:txBody>
                  <a:tcPr marL="99350" marR="99350" marT="49675" marB="49675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1 000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р.</a:t>
                      </a:r>
                      <a:endParaRPr/>
                    </a:p>
                  </a:txBody>
                  <a:tcPr marL="99350" marR="99350" marT="49675" marB="4967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250">
                <a:tc gridSpan="9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7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ИТОГО:</a:t>
                      </a:r>
                      <a:endParaRPr/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45 000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1 712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260 р.</a:t>
                      </a:r>
                      <a:endParaRPr/>
                    </a:p>
                  </a:txBody>
                  <a:tcPr marL="99350" marR="99350" marT="49675" marB="49675" anchor="ctr"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47 528 р.</a:t>
                      </a:r>
                      <a:endParaRPr/>
                    </a:p>
                  </a:txBody>
                  <a:tcPr marL="99350" marR="99350" marT="49675" marB="49675" anchor="ctr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/>
          <p:nvPr/>
        </p:nvSpPr>
        <p:spPr>
          <a:xfrm>
            <a:off x="2621621" y="2243772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38402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 txBox="1">
            <a:spLocks noGrp="1"/>
          </p:cNvSpPr>
          <p:nvPr>
            <p:ph type="title"/>
          </p:nvPr>
        </p:nvSpPr>
        <p:spPr>
          <a:xfrm>
            <a:off x="614239" y="1231156"/>
            <a:ext cx="9169375" cy="48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Из-за чего возникают «дыры» в бюджете</a:t>
            </a:r>
            <a:endParaRPr sz="2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2" name="Google Shape;252;p11"/>
          <p:cNvSpPr txBox="1">
            <a:spLocks noGrp="1"/>
          </p:cNvSpPr>
          <p:nvPr>
            <p:ph type="body" idx="1"/>
          </p:nvPr>
        </p:nvSpPr>
        <p:spPr>
          <a:xfrm>
            <a:off x="3403940" y="2345966"/>
            <a:ext cx="7553339" cy="341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Непредвиденные жизненные ситуации </a:t>
            </a:r>
            <a:br>
              <a:rPr lang="ru-RU" sz="1800"/>
            </a:br>
            <a:r>
              <a:rPr lang="ru-RU" sz="1800"/>
              <a:t>(потеряли телефон, сломалась машина и т. д.)</a:t>
            </a:r>
            <a:endParaRPr/>
          </a:p>
          <a:p>
            <a:pPr marL="361639" lvl="0" indent="-247339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«Незапланированные» расходы, которые можно было запланировать (ежегодная страховка, налоги, обслуживание авто и т. д.)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/>
              <a:t>«Внезапные» покупки </a:t>
            </a:r>
            <a:br>
              <a:rPr lang="ru-RU" sz="1800"/>
            </a:br>
            <a:r>
              <a:rPr lang="ru-RU" sz="1800"/>
              <a:t>(крупные подарки, отпуск, одежда/обувь себе или детям)</a:t>
            </a:r>
            <a:endParaRPr/>
          </a:p>
        </p:txBody>
      </p:sp>
      <p:sp>
        <p:nvSpPr>
          <p:cNvPr id="253" name="Google Shape;253;p11"/>
          <p:cNvSpPr txBox="1"/>
          <p:nvPr/>
        </p:nvSpPr>
        <p:spPr>
          <a:xfrm>
            <a:off x="2621621" y="3536659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254" name="Google Shape;254;p11"/>
          <p:cNvSpPr txBox="1"/>
          <p:nvPr/>
        </p:nvSpPr>
        <p:spPr>
          <a:xfrm>
            <a:off x="2621621" y="4973899"/>
            <a:ext cx="8002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pic>
        <p:nvPicPr>
          <p:cNvPr id="255" name="Google Shape;2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2275" y="2344848"/>
            <a:ext cx="948222" cy="94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6493" y="3766407"/>
            <a:ext cx="790256" cy="79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01373" y="4751190"/>
            <a:ext cx="982389" cy="98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09" y="375885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9895" y="2195910"/>
            <a:ext cx="2746027" cy="3691569"/>
          </a:xfrm>
          <a:prstGeom prst="rect">
            <a:avLst/>
          </a:prstGeom>
          <a:noFill/>
          <a:ln w="19050" cap="flat" cmpd="sng">
            <a:solidFill>
              <a:srgbClr val="4CAF9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6" name="Google Shape;266;p12"/>
          <p:cNvSpPr/>
          <p:nvPr/>
        </p:nvSpPr>
        <p:spPr>
          <a:xfrm rot="5400000">
            <a:off x="3657853" y="5106141"/>
            <a:ext cx="1624468" cy="928312"/>
          </a:xfrm>
          <a:prstGeom prst="homePlate">
            <a:avLst>
              <a:gd name="adj" fmla="val 50000"/>
            </a:avLst>
          </a:prstGeom>
          <a:solidFill>
            <a:srgbClr val="D1F2F4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4483208" y="4693044"/>
            <a:ext cx="6994420" cy="1221114"/>
          </a:xfrm>
          <a:prstGeom prst="rect">
            <a:avLst/>
          </a:prstGeom>
          <a:solidFill>
            <a:srgbClr val="D1F2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2"/>
          <p:cNvSpPr/>
          <p:nvPr/>
        </p:nvSpPr>
        <p:spPr>
          <a:xfrm rot="5400000">
            <a:off x="3569391" y="4346865"/>
            <a:ext cx="1801385" cy="928312"/>
          </a:xfrm>
          <a:prstGeom prst="homePlate">
            <a:avLst>
              <a:gd name="adj" fmla="val 50000"/>
            </a:avLst>
          </a:prstGeom>
          <a:solidFill>
            <a:srgbClr val="A7E6E8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 txBox="1">
            <a:spLocks noGrp="1"/>
          </p:cNvSpPr>
          <p:nvPr>
            <p:ph type="title"/>
          </p:nvPr>
        </p:nvSpPr>
        <p:spPr>
          <a:xfrm>
            <a:off x="614239" y="1234648"/>
            <a:ext cx="8509998" cy="5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Как планировать бюджет</a:t>
            </a:r>
            <a:endParaRPr/>
          </a:p>
        </p:txBody>
      </p:sp>
      <p:sp>
        <p:nvSpPr>
          <p:cNvPr id="270" name="Google Shape;270;p12"/>
          <p:cNvSpPr/>
          <p:nvPr/>
        </p:nvSpPr>
        <p:spPr>
          <a:xfrm>
            <a:off x="4483208" y="4014898"/>
            <a:ext cx="6994420" cy="1221114"/>
          </a:xfrm>
          <a:prstGeom prst="rect">
            <a:avLst/>
          </a:prstGeom>
          <a:solidFill>
            <a:srgbClr val="A7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2"/>
          <p:cNvSpPr/>
          <p:nvPr/>
        </p:nvSpPr>
        <p:spPr>
          <a:xfrm rot="5400000">
            <a:off x="3569389" y="3608178"/>
            <a:ext cx="1801387" cy="928312"/>
          </a:xfrm>
          <a:prstGeom prst="homePlate">
            <a:avLst>
              <a:gd name="adj" fmla="val 50000"/>
            </a:avLst>
          </a:prstGeom>
          <a:solidFill>
            <a:srgbClr val="71CCD3"/>
          </a:solidFill>
          <a:ln>
            <a:noFill/>
          </a:ln>
          <a:effectLst>
            <a:outerShdw blurRad="1143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4550444" y="3339395"/>
            <a:ext cx="6927182" cy="1183800"/>
          </a:xfrm>
          <a:prstGeom prst="rect">
            <a:avLst/>
          </a:prstGeom>
          <a:solidFill>
            <a:srgbClr val="71CC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2"/>
          <p:cNvSpPr/>
          <p:nvPr/>
        </p:nvSpPr>
        <p:spPr>
          <a:xfrm rot="5400000">
            <a:off x="3728458" y="2873555"/>
            <a:ext cx="1483252" cy="928312"/>
          </a:xfrm>
          <a:prstGeom prst="homePlate">
            <a:avLst>
              <a:gd name="adj" fmla="val 50000"/>
            </a:avLst>
          </a:prstGeom>
          <a:solidFill>
            <a:srgbClr val="27B1B8"/>
          </a:solidFill>
          <a:ln>
            <a:noFill/>
          </a:ln>
          <a:effectLst>
            <a:outerShdw blurRad="1651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4483207" y="2641810"/>
            <a:ext cx="6994419" cy="983344"/>
          </a:xfrm>
          <a:prstGeom prst="rect">
            <a:avLst/>
          </a:prstGeom>
          <a:solidFill>
            <a:srgbClr val="27B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/>
          <p:nvPr/>
        </p:nvSpPr>
        <p:spPr>
          <a:xfrm rot="5400000">
            <a:off x="3851062" y="2353613"/>
            <a:ext cx="1238037" cy="928313"/>
          </a:xfrm>
          <a:prstGeom prst="homePlate">
            <a:avLst>
              <a:gd name="adj" fmla="val 50000"/>
            </a:avLst>
          </a:prstGeom>
          <a:solidFill>
            <a:srgbClr val="23898D"/>
          </a:solidFill>
          <a:ln>
            <a:noFill/>
          </a:ln>
          <a:effectLst>
            <a:outerShdw blurRad="1651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4483208" y="2198751"/>
            <a:ext cx="6994422" cy="772818"/>
          </a:xfrm>
          <a:prstGeom prst="rect">
            <a:avLst/>
          </a:prstGeom>
          <a:solidFill>
            <a:srgbClr val="2389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2"/>
          <p:cNvSpPr txBox="1">
            <a:spLocks noGrp="1"/>
          </p:cNvSpPr>
          <p:nvPr>
            <p:ph type="body" idx="1"/>
          </p:nvPr>
        </p:nvSpPr>
        <p:spPr>
          <a:xfrm>
            <a:off x="4934239" y="2424818"/>
            <a:ext cx="6543388" cy="20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Доход в следующем месяце (с учетом остатка с прошлого)</a:t>
            </a:r>
            <a:endParaRPr/>
          </a:p>
          <a:p>
            <a:pPr marL="180975" lvl="0" indent="-66675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Выплаты по кредитам и другим обязательствам</a:t>
            </a:r>
            <a:endParaRPr/>
          </a:p>
          <a:p>
            <a:pPr marL="180975" lvl="0" indent="-66675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 Black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336699"/>
              </a:buClr>
              <a:buSzPts val="1800"/>
              <a:buNone/>
            </a:pPr>
            <a:r>
              <a:rPr lang="ru-RU" sz="1800">
                <a:solidFill>
                  <a:schemeClr val="lt1"/>
                </a:solidFill>
              </a:rPr>
              <a:t>На ежегодные расходы и финансовые цели (страховка, сбережения, отпуск, подготовка к школе и т. д.)</a:t>
            </a:r>
            <a:endParaRPr/>
          </a:p>
        </p:txBody>
      </p:sp>
      <p:sp>
        <p:nvSpPr>
          <p:cNvPr id="278" name="Google Shape;278;p12"/>
          <p:cNvSpPr/>
          <p:nvPr/>
        </p:nvSpPr>
        <p:spPr>
          <a:xfrm>
            <a:off x="4922667" y="4703441"/>
            <a:ext cx="51844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Обязательные расходы (коммуналка, питание)</a:t>
            </a:r>
            <a:endParaRPr/>
          </a:p>
        </p:txBody>
      </p:sp>
      <p:sp>
        <p:nvSpPr>
          <p:cNvPr id="279" name="Google Shape;279;p12"/>
          <p:cNvSpPr/>
          <p:nvPr/>
        </p:nvSpPr>
        <p:spPr>
          <a:xfrm>
            <a:off x="4924952" y="5367915"/>
            <a:ext cx="31873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Остальные расходы</a:t>
            </a:r>
            <a:endParaRPr/>
          </a:p>
        </p:txBody>
      </p:sp>
      <p:sp>
        <p:nvSpPr>
          <p:cNvPr id="280" name="Google Shape;280;p12"/>
          <p:cNvSpPr txBox="1"/>
          <p:nvPr/>
        </p:nvSpPr>
        <p:spPr>
          <a:xfrm>
            <a:off x="4301757" y="2521584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4301757" y="351366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282" name="Google Shape;282;p12"/>
          <p:cNvSpPr txBox="1"/>
          <p:nvPr/>
        </p:nvSpPr>
        <p:spPr>
          <a:xfrm>
            <a:off x="4301757" y="426054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283" name="Google Shape;283;p12"/>
          <p:cNvSpPr txBox="1"/>
          <p:nvPr/>
        </p:nvSpPr>
        <p:spPr>
          <a:xfrm>
            <a:off x="4301757" y="5125233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284" name="Google Shape;284;p12"/>
          <p:cNvSpPr txBox="1"/>
          <p:nvPr/>
        </p:nvSpPr>
        <p:spPr>
          <a:xfrm>
            <a:off x="4301757" y="5810565"/>
            <a:ext cx="5389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932" y="336534"/>
            <a:ext cx="2078726" cy="457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13"/>
          <p:cNvGrpSpPr/>
          <p:nvPr/>
        </p:nvGrpSpPr>
        <p:grpSpPr>
          <a:xfrm>
            <a:off x="614239" y="2688670"/>
            <a:ext cx="6931853" cy="2308324"/>
            <a:chOff x="395288" y="1921724"/>
            <a:chExt cx="6931853" cy="2308324"/>
          </a:xfrm>
        </p:grpSpPr>
        <p:sp>
          <p:nvSpPr>
            <p:cNvPr id="292" name="Google Shape;292;p13"/>
            <p:cNvSpPr/>
            <p:nvPr/>
          </p:nvSpPr>
          <p:spPr>
            <a:xfrm>
              <a:off x="732025" y="1921724"/>
              <a:ext cx="6595116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начислением процента на остаток.</a:t>
              </a:r>
              <a:r>
                <a:rPr lang="ru-RU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ru-RU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+ 2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7% НА ОСТАТОК ДЕНЕГ НА СЧЕТЕ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начислением миль авиакомпаний или </a:t>
              </a:r>
              <a:b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компенсацией перелетов, бронирования отелей и т. д.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+ 3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11% ОТ СУММ ПОКУПОК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Карты с частичным возвратом денег за покупк</a:t>
              </a:r>
              <a:r>
                <a:rPr lang="ru-RU" sz="1600">
                  <a:solidFill>
                    <a:srgbClr val="585E62"/>
                  </a:solidFill>
                </a:rPr>
                <a:t>у</a:t>
              </a:r>
              <a:r>
                <a:rPr lang="ru-RU" sz="1600">
                  <a:solidFill>
                    <a:srgbClr val="585E62"/>
                  </a:solidFill>
                  <a:latin typeface="Arial"/>
                  <a:ea typeface="Arial"/>
                  <a:cs typeface="Arial"/>
                  <a:sym typeface="Arial"/>
                </a:rPr>
                <a:t> тех или иных услуг.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+ 1</a:t>
              </a:r>
              <a:r>
                <a:rPr lang="ru-RU" sz="1600" b="1">
                  <a:solidFill>
                    <a:srgbClr val="A7E6E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–</a:t>
              </a:r>
              <a:r>
                <a:rPr lang="ru-RU" sz="1600" b="1">
                  <a:solidFill>
                    <a:srgbClr val="7ADADD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5% ОТ СУММЫ ПОКУПКИ</a:t>
              </a:r>
              <a:endParaRPr/>
            </a:p>
          </p:txBody>
        </p:sp>
        <p:pic>
          <p:nvPicPr>
            <p:cNvPr id="293" name="Google Shape;29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2136110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2968193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95288" y="3811524"/>
              <a:ext cx="215386" cy="21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" name="Google Shape;296;p13"/>
          <p:cNvGrpSpPr/>
          <p:nvPr/>
        </p:nvGrpSpPr>
        <p:grpSpPr>
          <a:xfrm>
            <a:off x="2856396" y="5706517"/>
            <a:ext cx="5784070" cy="461666"/>
            <a:chOff x="2079989" y="6129609"/>
            <a:chExt cx="6678814" cy="598415"/>
          </a:xfrm>
        </p:grpSpPr>
        <p:pic>
          <p:nvPicPr>
            <p:cNvPr id="297" name="Google Shape;297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79989" y="6129609"/>
              <a:ext cx="601486" cy="59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13"/>
            <p:cNvSpPr/>
            <p:nvPr/>
          </p:nvSpPr>
          <p:spPr>
            <a:xfrm>
              <a:off x="2681473" y="6129610"/>
              <a:ext cx="6077330" cy="598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i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Помните про расходы, связанные с использованием банковской карты (ежегодное обслуживание, различные комиссии)</a:t>
              </a:r>
              <a:endParaRPr/>
            </a:p>
          </p:txBody>
        </p:sp>
      </p:grpSp>
      <p:grpSp>
        <p:nvGrpSpPr>
          <p:cNvPr id="299" name="Google Shape;299;p13"/>
          <p:cNvGrpSpPr/>
          <p:nvPr/>
        </p:nvGrpSpPr>
        <p:grpSpPr>
          <a:xfrm>
            <a:off x="5662812" y="1077945"/>
            <a:ext cx="5914949" cy="4251634"/>
            <a:chOff x="6333181" y="2317776"/>
            <a:chExt cx="4655666" cy="3346469"/>
          </a:xfrm>
        </p:grpSpPr>
        <p:pic>
          <p:nvPicPr>
            <p:cNvPr id="300" name="Google Shape;30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63120" y="4249150"/>
              <a:ext cx="1725727" cy="1415095"/>
            </a:xfrm>
            <a:prstGeom prst="rect">
              <a:avLst/>
            </a:prstGeom>
            <a:noFill/>
            <a:ln>
              <a:noFill/>
            </a:ln>
            <a:effectLst>
              <a:outerShdw blurRad="88900" dist="38100" dir="8100000" sx="101000" sy="101000" algn="tr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301" name="Google Shape;301;p13"/>
            <p:cNvPicPr preferRelativeResize="0"/>
            <p:nvPr/>
          </p:nvPicPr>
          <p:blipFill rotWithShape="1">
            <a:blip r:embed="rId7">
              <a:alphaModFix/>
            </a:blip>
            <a:srcRect l="26174" t="38805" r="24872" b="35801"/>
            <a:stretch/>
          </p:blipFill>
          <p:spPr>
            <a:xfrm rot="187336">
              <a:off x="6378042" y="2380056"/>
              <a:ext cx="2333511" cy="1710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46921" y="2886934"/>
              <a:ext cx="1426433" cy="1862879"/>
            </a:xfrm>
            <a:prstGeom prst="rect">
              <a:avLst/>
            </a:prstGeom>
            <a:noFill/>
            <a:ln>
              <a:noFill/>
            </a:ln>
            <a:effectLst>
              <a:outerShdw blurRad="101600" dist="50800" dir="5580000" sx="105000" sy="105000" algn="tr" rotWithShape="0">
                <a:srgbClr val="000000">
                  <a:alpha val="51764"/>
                </a:srgbClr>
              </a:outerShdw>
            </a:effectLst>
          </p:spPr>
        </p:pic>
        <p:pic>
          <p:nvPicPr>
            <p:cNvPr id="303" name="Google Shape;303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89744" y="2775973"/>
              <a:ext cx="1832092" cy="2013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81843">
              <a:off x="8293121" y="3984434"/>
              <a:ext cx="1426429" cy="1426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3"/>
          <p:cNvSpPr txBox="1">
            <a:spLocks noGrp="1"/>
          </p:cNvSpPr>
          <p:nvPr>
            <p:ph type="title"/>
          </p:nvPr>
        </p:nvSpPr>
        <p:spPr>
          <a:xfrm>
            <a:off x="614239" y="1274718"/>
            <a:ext cx="5735994" cy="90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Дополнительный доход </a:t>
            </a:r>
            <a:br>
              <a:rPr lang="ru-RU" sz="2800"/>
            </a:br>
            <a:r>
              <a:rPr lang="ru-RU" sz="2800"/>
              <a:t>от повседневных расчетов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/>
          <p:nvPr/>
        </p:nvSpPr>
        <p:spPr>
          <a:xfrm rot="5400000">
            <a:off x="5201998" y="-3958616"/>
            <a:ext cx="885040" cy="1128904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21674" y="2294331"/>
            <a:ext cx="12192000" cy="4634113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/>
          <p:nvPr/>
        </p:nvSpPr>
        <p:spPr>
          <a:xfrm rot="5400000">
            <a:off x="10838571" y="1672383"/>
            <a:ext cx="450879" cy="461203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614238" y="1281972"/>
            <a:ext cx="9858831" cy="84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Налоговые вычеты — cash back от государства</a:t>
            </a: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7678393" y="4759716"/>
            <a:ext cx="43598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52 000 р. –</a:t>
            </a:r>
            <a:r>
              <a:rPr lang="ru-RU" sz="2800" b="0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вычет по ИИС и счетам ПДС (</a:t>
            </a:r>
            <a:r>
              <a:rPr lang="ru-RU" i="1" dirty="0">
                <a:solidFill>
                  <a:srgbClr val="2C2F31"/>
                </a:solidFill>
              </a:rPr>
              <a:t>п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ри годовом доходе до 5 млн рублей).</a:t>
            </a:r>
            <a:endParaRPr dirty="0"/>
          </a:p>
        </p:txBody>
      </p:sp>
      <p:sp>
        <p:nvSpPr>
          <p:cNvPr id="317" name="Google Shape;317;p14"/>
          <p:cNvSpPr txBox="1"/>
          <p:nvPr/>
        </p:nvSpPr>
        <p:spPr>
          <a:xfrm>
            <a:off x="3752998" y="2445901"/>
            <a:ext cx="770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оплату обучени</a:t>
            </a:r>
            <a:r>
              <a:rPr lang="ru-RU">
                <a:solidFill>
                  <a:srgbClr val="2C2F31"/>
                </a:solidFill>
              </a:rPr>
              <a:t>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себя и родных</a:t>
            </a:r>
            <a:r>
              <a:rPr lang="ru-RU">
                <a:solidFill>
                  <a:srgbClr val="2C2F31"/>
                </a:solidFill>
              </a:rPr>
              <a:t> (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детск</a:t>
            </a:r>
            <a:r>
              <a:rPr lang="ru-RU">
                <a:solidFill>
                  <a:srgbClr val="2C2F31"/>
                </a:solidFill>
              </a:rPr>
              <a:t>ий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сад, </a:t>
            </a:r>
            <a:r>
              <a:rPr lang="ru-RU">
                <a:solidFill>
                  <a:srgbClr val="2C2F31"/>
                </a:solidFill>
              </a:rPr>
              <a:t>о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бщеобразовательн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частн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или государственн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школ</a:t>
            </a:r>
            <a:r>
              <a:rPr lang="ru-RU">
                <a:solidFill>
                  <a:srgbClr val="2C2F31"/>
                </a:solidFill>
              </a:rPr>
              <a:t>а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, курс</a:t>
            </a:r>
            <a:r>
              <a:rPr lang="ru-RU">
                <a:solidFill>
                  <a:srgbClr val="2C2F31"/>
                </a:solidFill>
              </a:rPr>
              <a:t>ы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английского языка, музыкальн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или художественн</a:t>
            </a:r>
            <a:r>
              <a:rPr lang="ru-RU">
                <a:solidFill>
                  <a:srgbClr val="2C2F31"/>
                </a:solidFill>
              </a:rPr>
              <a:t>ая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школы, спортивн</a:t>
            </a:r>
            <a:r>
              <a:rPr lang="ru-RU">
                <a:solidFill>
                  <a:srgbClr val="2C2F31"/>
                </a:solidFill>
              </a:rPr>
              <a:t>ые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секции, вуз, в том числе и зарубежн</a:t>
            </a:r>
            <a:r>
              <a:rPr lang="ru-RU">
                <a:solidFill>
                  <a:srgbClr val="2C2F31"/>
                </a:solidFill>
              </a:rPr>
              <a:t>ый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, и даже</a:t>
            </a:r>
            <a:r>
              <a:rPr lang="ru-RU">
                <a:solidFill>
                  <a:srgbClr val="2C2F31"/>
                </a:solidFill>
              </a:rPr>
              <a:t> 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курсы в автошколе</a:t>
            </a:r>
            <a:r>
              <a:rPr lang="ru-RU">
                <a:solidFill>
                  <a:srgbClr val="2C2F31"/>
                </a:solidFill>
              </a:rPr>
              <a:t>)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318" name="Google Shape;318;p14"/>
          <p:cNvSpPr txBox="1"/>
          <p:nvPr/>
        </p:nvSpPr>
        <p:spPr>
          <a:xfrm>
            <a:off x="3752998" y="3439334"/>
            <a:ext cx="77050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лечение себя и родных, оплат</a:t>
            </a:r>
            <a:r>
              <a:rPr lang="ru-RU">
                <a:solidFill>
                  <a:srgbClr val="2C2F31"/>
                </a:solidFill>
              </a:rPr>
              <a:t>у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медицинских услуг (в том числе стоматолога </a:t>
            </a:r>
            <a:endParaRPr sz="1400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косметолога), медикаментов и добровольного медицинского страхования.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3752998" y="4057535"/>
            <a:ext cx="54275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Ежегодно </a:t>
            </a:r>
            <a:r>
              <a:rPr lang="ru-RU">
                <a:solidFill>
                  <a:srgbClr val="2C2F31"/>
                </a:solidFill>
              </a:rPr>
              <a:t>з</a:t>
            </a: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добровольное пенсионное обеспечение.</a:t>
            </a:r>
            <a:endParaRPr/>
          </a:p>
        </p:txBody>
      </p:sp>
      <p:sp>
        <p:nvSpPr>
          <p:cNvPr id="320" name="Google Shape;320;p14"/>
          <p:cNvSpPr txBox="1"/>
          <p:nvPr/>
        </p:nvSpPr>
        <p:spPr>
          <a:xfrm>
            <a:off x="2997504" y="5839785"/>
            <a:ext cx="37446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покупку/строительство первого жилья, </a:t>
            </a:r>
            <a:b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 том числе c использованием кредита.</a:t>
            </a:r>
            <a:endParaRPr/>
          </a:p>
        </p:txBody>
      </p:sp>
      <p:sp>
        <p:nvSpPr>
          <p:cNvPr id="321" name="Google Shape;321;p14"/>
          <p:cNvSpPr txBox="1"/>
          <p:nvPr/>
        </p:nvSpPr>
        <p:spPr>
          <a:xfrm>
            <a:off x="1748693" y="3233471"/>
            <a:ext cx="2331405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15 600 р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</a:p>
          <a:p>
            <a:pPr lvl="0">
              <a:lnSpc>
                <a:spcPct val="90000"/>
              </a:lnSpc>
              <a:buClr>
                <a:srgbClr val="2C2F31"/>
              </a:buClr>
              <a:buSzPts val="2800"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19500 р *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endParaRPr dirty="0"/>
          </a:p>
        </p:txBody>
      </p:sp>
      <p:sp>
        <p:nvSpPr>
          <p:cNvPr id="322" name="Google Shape;322;p14"/>
          <p:cNvSpPr txBox="1"/>
          <p:nvPr/>
        </p:nvSpPr>
        <p:spPr>
          <a:xfrm>
            <a:off x="2981245" y="5393605"/>
            <a:ext cx="3554692" cy="36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2F31"/>
              </a:buClr>
              <a:buSzPts val="2800"/>
              <a:buFont typeface="Arial Black"/>
              <a:buNone/>
            </a:pP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260 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–</a:t>
            </a:r>
            <a:r>
              <a:rPr lang="ru-RU" sz="2800" b="1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390 000 р.</a:t>
            </a:r>
            <a:endParaRPr dirty="0"/>
          </a:p>
        </p:txBody>
      </p:sp>
      <p:pic>
        <p:nvPicPr>
          <p:cNvPr id="323" name="Google Shape;32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16" y="2778069"/>
            <a:ext cx="519801" cy="5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993" y="3370153"/>
            <a:ext cx="584630" cy="5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428" y="4063641"/>
            <a:ext cx="584631" cy="58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3989" y="5576028"/>
            <a:ext cx="585473" cy="58547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/>
          <p:nvPr/>
        </p:nvSpPr>
        <p:spPr>
          <a:xfrm>
            <a:off x="1399081" y="2894889"/>
            <a:ext cx="306344" cy="1821975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7ADA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AF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50815" y="5547470"/>
            <a:ext cx="584630" cy="58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5669" y="34806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 txBox="1"/>
          <p:nvPr/>
        </p:nvSpPr>
        <p:spPr>
          <a:xfrm>
            <a:off x="1748693" y="4380556"/>
            <a:ext cx="102895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Начиная с расходов с 01.01.2024 года,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максимальныи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совокупныи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размер понесенных расходов в налоговом периоде (за минусом расходов на обучение </a:t>
            </a:r>
            <a:r>
              <a:rPr lang="ru-RU" sz="1200" i="1" dirty="0" err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детеи</a:t>
            </a:r>
            <a:r>
              <a:rPr lang="ru-RU" sz="1200" i="1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̆ налогоплательщика и расходов на дорогостоящее лечение) составляет 150 000 руб.</a:t>
            </a:r>
            <a:endParaRPr sz="16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7722872" y="5685184"/>
            <a:ext cx="41387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60 000 р. –</a:t>
            </a:r>
            <a:r>
              <a:rPr lang="ru-RU" sz="2800" b="0" i="0" u="none" strike="noStrike" cap="none" dirty="0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вычет по по ИИС и счетам ПДС (</a:t>
            </a:r>
            <a:r>
              <a:rPr lang="ru-RU" i="1" dirty="0">
                <a:solidFill>
                  <a:srgbClr val="2C2F31"/>
                </a:solidFill>
              </a:rPr>
              <a:t>п</a:t>
            </a:r>
            <a:r>
              <a:rPr lang="ru-RU" sz="1400" b="0" i="1" u="none" strike="noStrike" cap="none" dirty="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ри годовом доходе свыше 5 млн рублей).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"/>
          <p:cNvSpPr txBox="1">
            <a:spLocks noGrp="1"/>
          </p:cNvSpPr>
          <p:nvPr>
            <p:ph type="title"/>
          </p:nvPr>
        </p:nvSpPr>
        <p:spPr>
          <a:xfrm>
            <a:off x="614239" y="1259206"/>
            <a:ext cx="7793490" cy="64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Как увеличить доходы на 10%?</a:t>
            </a:r>
            <a:endParaRPr sz="2800"/>
          </a:p>
        </p:txBody>
      </p:sp>
      <p:pic>
        <p:nvPicPr>
          <p:cNvPr id="338" name="Google Shape;3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339" y="33722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/>
          <p:nvPr/>
        </p:nvSpPr>
        <p:spPr>
          <a:xfrm>
            <a:off x="2679952" y="2379686"/>
            <a:ext cx="26234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Продать ненужные вещи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Авито, Юле </a:t>
            </a:r>
            <a:endParaRPr/>
          </a:p>
        </p:txBody>
      </p:sp>
      <p:sp>
        <p:nvSpPr>
          <p:cNvPr id="340" name="Google Shape;340;p15"/>
          <p:cNvSpPr/>
          <p:nvPr/>
        </p:nvSpPr>
        <p:spPr>
          <a:xfrm>
            <a:off x="2679952" y="3277879"/>
            <a:ext cx="2186048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Заработать на хобби</a:t>
            </a:r>
            <a:endParaRPr/>
          </a:p>
        </p:txBody>
      </p:sp>
      <p:sp>
        <p:nvSpPr>
          <p:cNvPr id="341" name="Google Shape;341;p15"/>
          <p:cNvSpPr/>
          <p:nvPr/>
        </p:nvSpPr>
        <p:spPr>
          <a:xfrm>
            <a:off x="2679952" y="4089104"/>
            <a:ext cx="35525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Поговорить с руководителем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об увеличении зарплаты</a:t>
            </a:r>
            <a:endParaRPr/>
          </a:p>
        </p:txBody>
      </p:sp>
      <p:sp>
        <p:nvSpPr>
          <p:cNvPr id="342" name="Google Shape;342;p15"/>
          <p:cNvSpPr/>
          <p:nvPr/>
        </p:nvSpPr>
        <p:spPr>
          <a:xfrm>
            <a:off x="2679952" y="4982780"/>
            <a:ext cx="20838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Взять подработку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основной работе</a:t>
            </a:r>
            <a:endParaRPr/>
          </a:p>
        </p:txBody>
      </p:sp>
      <p:sp>
        <p:nvSpPr>
          <p:cNvPr id="343" name="Google Shape;343;p15"/>
          <p:cNvSpPr/>
          <p:nvPr/>
        </p:nvSpPr>
        <p:spPr>
          <a:xfrm>
            <a:off x="6996374" y="2464068"/>
            <a:ext cx="3144964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Найти подработку в Интернете</a:t>
            </a:r>
            <a:endParaRPr/>
          </a:p>
        </p:txBody>
      </p:sp>
      <p:sp>
        <p:nvSpPr>
          <p:cNvPr id="344" name="Google Shape;344;p15"/>
          <p:cNvSpPr/>
          <p:nvPr/>
        </p:nvSpPr>
        <p:spPr>
          <a:xfrm>
            <a:off x="7006453" y="3277879"/>
            <a:ext cx="2255746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Вклады и инвестиции</a:t>
            </a:r>
            <a:endParaRPr/>
          </a:p>
        </p:txBody>
      </p:sp>
      <p:sp>
        <p:nvSpPr>
          <p:cNvPr id="345" name="Google Shape;345;p15"/>
          <p:cNvSpPr/>
          <p:nvPr/>
        </p:nvSpPr>
        <p:spPr>
          <a:xfrm>
            <a:off x="7006453" y="4089104"/>
            <a:ext cx="29309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Программы государственной поддержки</a:t>
            </a:r>
            <a:endParaRPr sz="1600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"/>
          <p:cNvSpPr/>
          <p:nvPr/>
        </p:nvSpPr>
        <p:spPr>
          <a:xfrm>
            <a:off x="7006453" y="5067162"/>
            <a:ext cx="714555" cy="41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Еще?</a:t>
            </a:r>
            <a:endParaRPr/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2605" y="2371327"/>
            <a:ext cx="601492" cy="60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605" y="3185138"/>
            <a:ext cx="601492" cy="60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0307" y="4138447"/>
            <a:ext cx="486089" cy="48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573" y="3135720"/>
            <a:ext cx="601493" cy="601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2198" y="2393620"/>
            <a:ext cx="556906" cy="55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4791" y="4105631"/>
            <a:ext cx="551720" cy="55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7491" y="4999307"/>
            <a:ext cx="551721" cy="55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2199" y="5043046"/>
            <a:ext cx="464242" cy="46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/>
          <p:nvPr/>
        </p:nvSpPr>
        <p:spPr>
          <a:xfrm rot="5400000" flipH="1">
            <a:off x="2762472" y="-1509361"/>
            <a:ext cx="2921308" cy="8446256"/>
          </a:xfrm>
          <a:prstGeom prst="snipRoundRect">
            <a:avLst>
              <a:gd name="adj1" fmla="val 0"/>
              <a:gd name="adj2" fmla="val 25429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1" name="Google Shape;361;p16"/>
          <p:cNvSpPr/>
          <p:nvPr/>
        </p:nvSpPr>
        <p:spPr>
          <a:xfrm>
            <a:off x="7695221" y="1243386"/>
            <a:ext cx="760762" cy="760761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6"/>
          <p:cNvSpPr txBox="1">
            <a:spLocks noGrp="1"/>
          </p:cNvSpPr>
          <p:nvPr>
            <p:ph type="body" idx="1"/>
          </p:nvPr>
        </p:nvSpPr>
        <p:spPr>
          <a:xfrm>
            <a:off x="614239" y="2460246"/>
            <a:ext cx="5424130" cy="7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2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DADD"/>
              </a:buClr>
              <a:buSzPts val="1800"/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–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20%</a:t>
            </a:r>
            <a:r>
              <a:rPr lang="ru-RU" sz="1800"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800">
                <a:solidFill>
                  <a:schemeClr val="lt1"/>
                </a:solidFill>
              </a:rPr>
              <a:t>от</a:t>
            </a:r>
            <a:r>
              <a:rPr lang="ru-RU" sz="1800"/>
              <a:t> 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ЛЮБОГО</a:t>
            </a:r>
            <a:r>
              <a:rPr lang="ru-RU" sz="1800"/>
              <a:t> </a:t>
            </a:r>
            <a:r>
              <a:rPr lang="ru-RU" sz="1800">
                <a:solidFill>
                  <a:schemeClr val="lt1"/>
                </a:solidFill>
              </a:rPr>
              <a:t>дохода (расхода) </a:t>
            </a:r>
            <a:br>
              <a:rPr lang="ru-RU" sz="1800">
                <a:solidFill>
                  <a:schemeClr val="lt1"/>
                </a:solidFill>
              </a:rPr>
            </a:br>
            <a:r>
              <a:rPr lang="ru-RU" sz="1800">
                <a:solidFill>
                  <a:schemeClr val="lt1"/>
                </a:solidFill>
              </a:rPr>
              <a:t>на </a:t>
            </a: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ОТДЕЛЬНЫЙ</a:t>
            </a:r>
            <a:r>
              <a:rPr lang="ru-RU" sz="1800">
                <a:solidFill>
                  <a:srgbClr val="A7E6E8"/>
                </a:solidFill>
              </a:rPr>
              <a:t> </a:t>
            </a:r>
            <a:r>
              <a:rPr lang="ru-RU" sz="1800">
                <a:solidFill>
                  <a:schemeClr val="lt1"/>
                </a:solidFill>
              </a:rPr>
              <a:t>(целевой) счет</a:t>
            </a:r>
            <a:endParaRPr/>
          </a:p>
        </p:txBody>
      </p:sp>
      <p:graphicFrame>
        <p:nvGraphicFramePr>
          <p:cNvPr id="363" name="Google Shape;363;p16"/>
          <p:cNvGraphicFramePr/>
          <p:nvPr/>
        </p:nvGraphicFramePr>
        <p:xfrm>
          <a:off x="755168" y="3391687"/>
          <a:ext cx="10566400" cy="2030420"/>
        </p:xfrm>
        <a:graphic>
          <a:graphicData uri="http://schemas.openxmlformats.org/drawingml/2006/table">
            <a:tbl>
              <a:tblPr firstRow="1" bandRow="1">
                <a:noFill/>
                <a:tableStyleId>{DE71B89B-83BC-42EE-B96D-335037F907E5}</a:tableStyleId>
              </a:tblPr>
              <a:tblGrid>
                <a:gridCol w="232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Доходы семьи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Откладывать каждый месяц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Будет через год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7E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24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48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000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5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8</a:t>
                      </a: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103 200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6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93000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167 400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7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100000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240 000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</a:t>
                      </a:r>
                      <a:r>
                        <a:rPr lang="ru-RU" b="1">
                          <a:solidFill>
                            <a:srgbClr val="2C2F31"/>
                          </a:solidFill>
                        </a:rPr>
                        <a:t>8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107000</a:t>
                      </a:r>
                      <a:endParaRPr/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rgbClr val="2C2F31"/>
                          </a:solidFill>
                        </a:rPr>
                        <a:t>256 800</a:t>
                      </a: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5 лет</a:t>
                      </a:r>
                      <a:endParaRPr/>
                    </a:p>
                  </a:txBody>
                  <a:tcPr marL="76675" marR="76675" marT="38350" marB="38350" anchor="ctr"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>
                          <a:solidFill>
                            <a:srgbClr val="2C2F31"/>
                          </a:solidFill>
                        </a:rPr>
                        <a:t>815 400</a:t>
                      </a:r>
                      <a:endParaRPr sz="1400" b="1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6675" marR="76675" marT="38350" marB="3835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4" name="Google Shape;36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422394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6"/>
          <p:cNvSpPr txBox="1">
            <a:spLocks noGrp="1"/>
          </p:cNvSpPr>
          <p:nvPr>
            <p:ph type="title"/>
          </p:nvPr>
        </p:nvSpPr>
        <p:spPr>
          <a:xfrm>
            <a:off x="614239" y="1463451"/>
            <a:ext cx="6969186" cy="7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</a:rPr>
              <a:t>Как накопить на цель, двигаясь </a:t>
            </a:r>
            <a:br>
              <a:rPr lang="ru-RU" sz="2800">
                <a:solidFill>
                  <a:schemeClr val="lt1"/>
                </a:solidFill>
              </a:rPr>
            </a:br>
            <a:r>
              <a:rPr lang="ru-RU" sz="2800">
                <a:solidFill>
                  <a:schemeClr val="lt1"/>
                </a:solidFill>
              </a:rPr>
              <a:t>небольшими шагами?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/>
          <p:nvPr/>
        </p:nvSpPr>
        <p:spPr>
          <a:xfrm>
            <a:off x="7446326" y="1521676"/>
            <a:ext cx="48062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Хорошо бы съездить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 отпуск следующим летом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6783049" y="4204623"/>
            <a:ext cx="50923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Я хочу в июле 2020 года поехать </a:t>
            </a:r>
            <a:endParaRPr sz="20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семьей в (Крым / Анапу / Болгарию), это будет стоить примерно 60 000 рублей</a:t>
            </a:r>
            <a:endParaRPr/>
          </a:p>
        </p:txBody>
      </p:sp>
      <p:sp>
        <p:nvSpPr>
          <p:cNvPr id="373" name="Google Shape;373;p17"/>
          <p:cNvSpPr/>
          <p:nvPr/>
        </p:nvSpPr>
        <p:spPr>
          <a:xfrm>
            <a:off x="6783049" y="3304591"/>
            <a:ext cx="25839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Сравните:</a:t>
            </a:r>
            <a:endParaRPr/>
          </a:p>
        </p:txBody>
      </p:sp>
      <p:pic>
        <p:nvPicPr>
          <p:cNvPr id="374" name="Google Shape;3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27" y="396443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7"/>
          <p:cNvSpPr/>
          <p:nvPr/>
        </p:nvSpPr>
        <p:spPr>
          <a:xfrm>
            <a:off x="7137942" y="3217936"/>
            <a:ext cx="1802689" cy="304586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ADADD"/>
              </a:gs>
              <a:gs pos="49000">
                <a:srgbClr val="7ADADD"/>
              </a:gs>
              <a:gs pos="99000">
                <a:srgbClr val="004F9F"/>
              </a:gs>
              <a:gs pos="100000">
                <a:srgbClr val="004F9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7"/>
          <p:cNvSpPr/>
          <p:nvPr/>
        </p:nvSpPr>
        <p:spPr>
          <a:xfrm rot="10800000" flipH="1">
            <a:off x="0" y="3969677"/>
            <a:ext cx="3386899" cy="1267954"/>
          </a:xfrm>
          <a:custGeom>
            <a:avLst/>
            <a:gdLst/>
            <a:ahLst/>
            <a:cxnLst/>
            <a:rect l="l" t="t" r="r" b="b"/>
            <a:pathLst>
              <a:path w="3103216" h="984802" extrusionOk="0">
                <a:moveTo>
                  <a:pt x="0" y="0"/>
                </a:moveTo>
                <a:lnTo>
                  <a:pt x="2756710" y="0"/>
                </a:lnTo>
                <a:lnTo>
                  <a:pt x="3103216" y="342557"/>
                </a:lnTo>
                <a:lnTo>
                  <a:pt x="31032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7" name="Google Shape;377;p17"/>
          <p:cNvSpPr txBox="1"/>
          <p:nvPr/>
        </p:nvSpPr>
        <p:spPr>
          <a:xfrm>
            <a:off x="594528" y="4077638"/>
            <a:ext cx="280808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7ADADD"/>
                </a:solidFill>
                <a:latin typeface="Tahoma"/>
                <a:ea typeface="Tahoma"/>
                <a:cs typeface="Tahoma"/>
                <a:sym typeface="Tahoma"/>
              </a:rPr>
              <a:t>10% от дохода: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60 000 руб. в год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депозит под </a:t>
            </a:r>
            <a:r>
              <a:rPr lang="ru-RU" dirty="0">
                <a:solidFill>
                  <a:srgbClr val="7ADADD"/>
                </a:solidFill>
              </a:rPr>
              <a:t>12 </a:t>
            </a:r>
            <a:r>
              <a:rPr lang="ru-RU" sz="1400" dirty="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% годовых: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</a:t>
            </a: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3900</a:t>
            </a:r>
            <a:r>
              <a:rPr lang="ru-RU" sz="1800" b="1" dirty="0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 руб.</a:t>
            </a:r>
            <a:endParaRPr dirty="0"/>
          </a:p>
        </p:txBody>
      </p:sp>
      <p:sp>
        <p:nvSpPr>
          <p:cNvPr id="378" name="Google Shape;378;p17"/>
          <p:cNvSpPr txBox="1"/>
          <p:nvPr/>
        </p:nvSpPr>
        <p:spPr>
          <a:xfrm>
            <a:off x="2993634" y="2475376"/>
            <a:ext cx="1658518" cy="7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Доходы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% на остаток</a:t>
            </a:r>
            <a:endParaRPr/>
          </a:p>
        </p:txBody>
      </p:sp>
      <p:sp>
        <p:nvSpPr>
          <p:cNvPr id="379" name="Google Shape;379;p17"/>
          <p:cNvSpPr/>
          <p:nvPr/>
        </p:nvSpPr>
        <p:spPr>
          <a:xfrm rot="10800000">
            <a:off x="8964861" y="3960053"/>
            <a:ext cx="3216797" cy="1731958"/>
          </a:xfrm>
          <a:custGeom>
            <a:avLst/>
            <a:gdLst/>
            <a:ahLst/>
            <a:cxnLst/>
            <a:rect l="l" t="t" r="r" b="b"/>
            <a:pathLst>
              <a:path w="3103216" h="984802" extrusionOk="0">
                <a:moveTo>
                  <a:pt x="0" y="0"/>
                </a:moveTo>
                <a:lnTo>
                  <a:pt x="2756710" y="0"/>
                </a:lnTo>
                <a:lnTo>
                  <a:pt x="3103216" y="342557"/>
                </a:lnTo>
                <a:lnTo>
                  <a:pt x="31032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7ADADD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rgbClr val="B0134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0" name="Google Shape;380;p17"/>
          <p:cNvSpPr/>
          <p:nvPr/>
        </p:nvSpPr>
        <p:spPr>
          <a:xfrm rot="-5400000" flipH="1">
            <a:off x="8845374" y="5208932"/>
            <a:ext cx="602566" cy="363592"/>
          </a:xfrm>
          <a:prstGeom prst="rtTriangle">
            <a:avLst/>
          </a:prstGeom>
          <a:solidFill>
            <a:srgbClr val="7ADADD"/>
          </a:solidFill>
          <a:ln>
            <a:noFill/>
          </a:ln>
          <a:effectLst>
            <a:outerShdw blurRad="101600" dist="50800" dir="2700000" sx="103000" sy="103000" algn="tl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7"/>
          <p:cNvSpPr/>
          <p:nvPr/>
        </p:nvSpPr>
        <p:spPr>
          <a:xfrm rot="10800000">
            <a:off x="8964862" y="2201879"/>
            <a:ext cx="3227138" cy="1261116"/>
          </a:xfrm>
          <a:custGeom>
            <a:avLst/>
            <a:gdLst/>
            <a:ahLst/>
            <a:cxnLst/>
            <a:rect l="l" t="t" r="r" b="b"/>
            <a:pathLst>
              <a:path w="1858616" h="984802" extrusionOk="0">
                <a:moveTo>
                  <a:pt x="0" y="0"/>
                </a:moveTo>
                <a:lnTo>
                  <a:pt x="1512110" y="0"/>
                </a:lnTo>
                <a:lnTo>
                  <a:pt x="1858616" y="342557"/>
                </a:lnTo>
                <a:lnTo>
                  <a:pt x="18586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2" name="Google Shape;382;p17"/>
          <p:cNvSpPr/>
          <p:nvPr/>
        </p:nvSpPr>
        <p:spPr>
          <a:xfrm rot="-5400000" flipH="1">
            <a:off x="9056601" y="2931818"/>
            <a:ext cx="444704" cy="617649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127000" dist="63500" dir="114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7"/>
          <p:cNvSpPr/>
          <p:nvPr/>
        </p:nvSpPr>
        <p:spPr>
          <a:xfrm rot="5400000">
            <a:off x="2959358" y="4812167"/>
            <a:ext cx="461813" cy="393266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7"/>
          <p:cNvSpPr txBox="1">
            <a:spLocks noGrp="1"/>
          </p:cNvSpPr>
          <p:nvPr>
            <p:ph type="title"/>
          </p:nvPr>
        </p:nvSpPr>
        <p:spPr>
          <a:xfrm>
            <a:off x="614239" y="1215297"/>
            <a:ext cx="8615199" cy="56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Автоматизируем движение к цели:</a:t>
            </a:r>
            <a:endParaRPr/>
          </a:p>
        </p:txBody>
      </p:sp>
      <p:sp>
        <p:nvSpPr>
          <p:cNvPr id="385" name="Google Shape;385;p17"/>
          <p:cNvSpPr txBox="1"/>
          <p:nvPr/>
        </p:nvSpPr>
        <p:spPr>
          <a:xfrm>
            <a:off x="9245247" y="2432885"/>
            <a:ext cx="22072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Кэшбэк 3% на расходы: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+ 14 400 руб. </a:t>
            </a:r>
            <a:b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в год</a:t>
            </a:r>
            <a:endParaRPr/>
          </a:p>
        </p:txBody>
      </p:sp>
      <p:sp>
        <p:nvSpPr>
          <p:cNvPr id="386" name="Google Shape;386;p17"/>
          <p:cNvSpPr txBox="1"/>
          <p:nvPr/>
        </p:nvSpPr>
        <p:spPr>
          <a:xfrm>
            <a:off x="8940631" y="4220011"/>
            <a:ext cx="25392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Итого в год: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+ 60 000 руб. </a:t>
            </a: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сбережения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+ 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21 900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руб. </a:t>
            </a:r>
            <a:b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доп. доход</a:t>
            </a:r>
            <a:endParaRPr dirty="0"/>
          </a:p>
        </p:txBody>
      </p:sp>
      <p:sp>
        <p:nvSpPr>
          <p:cNvPr id="387" name="Google Shape;387;p17"/>
          <p:cNvSpPr txBox="1"/>
          <p:nvPr/>
        </p:nvSpPr>
        <p:spPr>
          <a:xfrm>
            <a:off x="4711155" y="2152160"/>
            <a:ext cx="25363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УЧЕТ В ИНТЕРНЕТ-БАНКЕ</a:t>
            </a:r>
            <a:endParaRPr/>
          </a:p>
        </p:txBody>
      </p:sp>
      <p:sp>
        <p:nvSpPr>
          <p:cNvPr id="388" name="Google Shape;388;p17"/>
          <p:cNvSpPr txBox="1"/>
          <p:nvPr/>
        </p:nvSpPr>
        <p:spPr>
          <a:xfrm>
            <a:off x="7219695" y="2475376"/>
            <a:ext cx="1440551" cy="7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Расходы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cash bаck</a:t>
            </a:r>
            <a:endParaRPr sz="1400" b="1">
              <a:solidFill>
                <a:srgbClr val="004F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7"/>
          <p:cNvSpPr txBox="1"/>
          <p:nvPr/>
        </p:nvSpPr>
        <p:spPr>
          <a:xfrm>
            <a:off x="7313638" y="4369434"/>
            <a:ext cx="1298385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b="1">
                <a:solidFill>
                  <a:srgbClr val="A7E6E8"/>
                </a:solidFill>
              </a:rPr>
              <a:t>–</a:t>
            </a: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5% </a:t>
            </a:r>
            <a:b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от расходов</a:t>
            </a:r>
            <a:endParaRPr/>
          </a:p>
        </p:txBody>
      </p:sp>
      <p:sp>
        <p:nvSpPr>
          <p:cNvPr id="390" name="Google Shape;390;p17"/>
          <p:cNvSpPr txBox="1"/>
          <p:nvPr/>
        </p:nvSpPr>
        <p:spPr>
          <a:xfrm>
            <a:off x="4843934" y="5130406"/>
            <a:ext cx="2279263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Накопительный счет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Депозит</a:t>
            </a:r>
            <a:endParaRPr sz="14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7"/>
          <p:cNvSpPr txBox="1"/>
          <p:nvPr/>
        </p:nvSpPr>
        <p:spPr>
          <a:xfrm>
            <a:off x="5207525" y="5593698"/>
            <a:ext cx="155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b="1">
                <a:solidFill>
                  <a:srgbClr val="A7E6E8"/>
                </a:solidFill>
              </a:rPr>
              <a:t>–</a:t>
            </a:r>
            <a:r>
              <a:rPr lang="ru-RU" sz="14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7% годовых</a:t>
            </a:r>
            <a:endParaRPr/>
          </a:p>
        </p:txBody>
      </p:sp>
      <p:sp>
        <p:nvSpPr>
          <p:cNvPr id="392" name="Google Shape;392;p17"/>
          <p:cNvSpPr txBox="1"/>
          <p:nvPr/>
        </p:nvSpPr>
        <p:spPr>
          <a:xfrm>
            <a:off x="3478376" y="4369434"/>
            <a:ext cx="120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1600" b="1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–</a:t>
            </a: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20% </a:t>
            </a:r>
            <a:b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rgbClr val="004F9F"/>
                </a:solidFill>
                <a:latin typeface="Arial"/>
                <a:ea typeface="Arial"/>
                <a:cs typeface="Arial"/>
                <a:sym typeface="Arial"/>
              </a:rPr>
              <a:t>от доходов</a:t>
            </a:r>
            <a:endParaRPr/>
          </a:p>
        </p:txBody>
      </p:sp>
      <p:pic>
        <p:nvPicPr>
          <p:cNvPr id="393" name="Google Shape;3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3870" y="2788085"/>
            <a:ext cx="2406429" cy="1514727"/>
          </a:xfrm>
          <a:prstGeom prst="rect">
            <a:avLst/>
          </a:prstGeom>
          <a:noFill/>
          <a:ln>
            <a:noFill/>
          </a:ln>
          <a:effectLst>
            <a:outerShdw blurRad="2667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17"/>
          <p:cNvSpPr txBox="1"/>
          <p:nvPr/>
        </p:nvSpPr>
        <p:spPr>
          <a:xfrm>
            <a:off x="4938389" y="3164965"/>
            <a:ext cx="2081845" cy="923330"/>
          </a:xfrm>
          <a:prstGeom prst="rect">
            <a:avLst/>
          </a:prstGeom>
          <a:noFill/>
          <a:ln>
            <a:noFill/>
          </a:ln>
          <a:effectLst>
            <a:outerShdw blurRad="241300" dist="38100" dir="8100000" algn="tr" rotWithShape="0">
              <a:srgbClr val="000000">
                <a:alpha val="5294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ПРИ ДОХОДЕ 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СЕМЬИ</a:t>
            </a: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80 000 РУБ.</a:t>
            </a:r>
            <a:endParaRPr dirty="0"/>
          </a:p>
        </p:txBody>
      </p:sp>
      <p:sp>
        <p:nvSpPr>
          <p:cNvPr id="395" name="Google Shape;395;p17"/>
          <p:cNvSpPr/>
          <p:nvPr/>
        </p:nvSpPr>
        <p:spPr>
          <a:xfrm>
            <a:off x="2248530" y="3242807"/>
            <a:ext cx="2406429" cy="30777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4F9F"/>
              </a:gs>
              <a:gs pos="36000">
                <a:srgbClr val="004F9F"/>
              </a:gs>
              <a:gs pos="100000">
                <a:srgbClr val="7ADAD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7"/>
          <p:cNvSpPr/>
          <p:nvPr/>
        </p:nvSpPr>
        <p:spPr>
          <a:xfrm rot="5400000">
            <a:off x="4684673" y="4569422"/>
            <a:ext cx="594113" cy="27559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4F9F"/>
              </a:gs>
              <a:gs pos="19000">
                <a:srgbClr val="004F9F"/>
              </a:gs>
              <a:gs pos="71000">
                <a:srgbClr val="7ADADD"/>
              </a:gs>
              <a:gs pos="100000">
                <a:srgbClr val="7ADAD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7"/>
          <p:cNvSpPr/>
          <p:nvPr/>
        </p:nvSpPr>
        <p:spPr>
          <a:xfrm rot="5400000">
            <a:off x="6751217" y="4569422"/>
            <a:ext cx="594113" cy="2755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DA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7"/>
          <p:cNvSpPr/>
          <p:nvPr/>
        </p:nvSpPr>
        <p:spPr>
          <a:xfrm rot="10800000" flipH="1">
            <a:off x="0" y="2206968"/>
            <a:ext cx="3036776" cy="1267954"/>
          </a:xfrm>
          <a:custGeom>
            <a:avLst/>
            <a:gdLst/>
            <a:ahLst/>
            <a:cxnLst/>
            <a:rect l="l" t="t" r="r" b="b"/>
            <a:pathLst>
              <a:path w="1858616" h="984802" extrusionOk="0">
                <a:moveTo>
                  <a:pt x="0" y="0"/>
                </a:moveTo>
                <a:lnTo>
                  <a:pt x="1512110" y="0"/>
                </a:lnTo>
                <a:lnTo>
                  <a:pt x="1858616" y="342557"/>
                </a:lnTo>
                <a:lnTo>
                  <a:pt x="1858616" y="984802"/>
                </a:lnTo>
                <a:lnTo>
                  <a:pt x="0" y="984802"/>
                </a:lnTo>
                <a:lnTo>
                  <a:pt x="0" y="0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9" name="Google Shape;399;p17"/>
          <p:cNvSpPr txBox="1"/>
          <p:nvPr/>
        </p:nvSpPr>
        <p:spPr>
          <a:xfrm>
            <a:off x="608270" y="2314391"/>
            <a:ext cx="2059371" cy="109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7 % годовых </a:t>
            </a:r>
            <a:b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остаток по счету: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+ 3 500 руб. </a:t>
            </a:r>
            <a:b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18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в год</a:t>
            </a:r>
            <a:endParaRPr/>
          </a:p>
        </p:txBody>
      </p:sp>
      <p:sp>
        <p:nvSpPr>
          <p:cNvPr id="400" name="Google Shape;400;p17"/>
          <p:cNvSpPr/>
          <p:nvPr/>
        </p:nvSpPr>
        <p:spPr>
          <a:xfrm rot="5400000">
            <a:off x="2527873" y="2953485"/>
            <a:ext cx="444097" cy="573707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7"/>
          <p:cNvSpPr txBox="1"/>
          <p:nvPr/>
        </p:nvSpPr>
        <p:spPr>
          <a:xfrm>
            <a:off x="11996928" y="273100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464" y="375016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/>
          <p:nvPr/>
        </p:nvSpPr>
        <p:spPr>
          <a:xfrm rot="10800000" flipH="1">
            <a:off x="6531" y="1226142"/>
            <a:ext cx="6095996" cy="4071591"/>
          </a:xfrm>
          <a:custGeom>
            <a:avLst/>
            <a:gdLst/>
            <a:ahLst/>
            <a:cxnLst/>
            <a:rect l="l" t="t" r="r" b="b"/>
            <a:pathLst>
              <a:path w="4863472" h="3236432" extrusionOk="0">
                <a:moveTo>
                  <a:pt x="0" y="4549"/>
                </a:moveTo>
                <a:lnTo>
                  <a:pt x="4096758" y="0"/>
                </a:lnTo>
                <a:cubicBezTo>
                  <a:pt x="4349297" y="255925"/>
                  <a:pt x="4610933" y="552794"/>
                  <a:pt x="4863472" y="808719"/>
                </a:cubicBezTo>
                <a:cubicBezTo>
                  <a:pt x="4860085" y="1630088"/>
                  <a:pt x="4856699" y="2415063"/>
                  <a:pt x="4853312" y="3236432"/>
                </a:cubicBezTo>
                <a:lnTo>
                  <a:pt x="10160" y="3236432"/>
                </a:lnTo>
                <a:cubicBezTo>
                  <a:pt x="6773" y="2159138"/>
                  <a:pt x="3387" y="1081843"/>
                  <a:pt x="0" y="4549"/>
                </a:cubicBezTo>
                <a:lnTo>
                  <a:pt x="0" y="4549"/>
                </a:lnTo>
                <a:close/>
              </a:path>
            </a:pathLst>
          </a:cu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9" name="Google Shape;409;p18"/>
          <p:cNvSpPr/>
          <p:nvPr/>
        </p:nvSpPr>
        <p:spPr>
          <a:xfrm rot="5400000">
            <a:off x="5104400" y="4299608"/>
            <a:ext cx="1035945" cy="960307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/>
          <p:nvPr/>
        </p:nvSpPr>
        <p:spPr>
          <a:xfrm rot="10800000">
            <a:off x="6082932" y="1226140"/>
            <a:ext cx="6096005" cy="4065868"/>
          </a:xfrm>
          <a:custGeom>
            <a:avLst/>
            <a:gdLst/>
            <a:ahLst/>
            <a:cxnLst/>
            <a:rect l="l" t="t" r="r" b="b"/>
            <a:pathLst>
              <a:path w="4857849" h="3231883" extrusionOk="0">
                <a:moveTo>
                  <a:pt x="0" y="0"/>
                </a:moveTo>
                <a:lnTo>
                  <a:pt x="4062852" y="0"/>
                </a:lnTo>
                <a:lnTo>
                  <a:pt x="4857849" y="816453"/>
                </a:lnTo>
                <a:cubicBezTo>
                  <a:pt x="4856337" y="1621596"/>
                  <a:pt x="4854824" y="2426740"/>
                  <a:pt x="4853312" y="3231883"/>
                </a:cubicBezTo>
                <a:lnTo>
                  <a:pt x="10160" y="3231883"/>
                </a:lnTo>
                <a:cubicBezTo>
                  <a:pt x="6773" y="2154589"/>
                  <a:pt x="3387" y="1077294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ADADD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rgbClr val="E8BD5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1" name="Google Shape;411;p18"/>
          <p:cNvSpPr/>
          <p:nvPr/>
        </p:nvSpPr>
        <p:spPr>
          <a:xfrm rot="-5400000" flipH="1">
            <a:off x="6081041" y="4281293"/>
            <a:ext cx="1016594" cy="999746"/>
          </a:xfrm>
          <a:prstGeom prst="rtTriangle">
            <a:avLst/>
          </a:prstGeom>
          <a:solidFill>
            <a:srgbClr val="7ADADD"/>
          </a:solidFill>
          <a:ln>
            <a:noFill/>
          </a:ln>
          <a:effectLst>
            <a:outerShdw blurRad="241300" dist="101600" dir="168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7202923" y="2076102"/>
            <a:ext cx="428193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При доходе семьи  80 000 в месяц: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</a:ext>
              </a:extLst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960 000 в год,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</a:ext>
              </a:extLst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4 8000 000 за 5 лет.</a:t>
            </a:r>
            <a:endParaRPr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</a:ext>
              </a:extLst>
            </a:endParaRPr>
          </a:p>
          <a:p>
            <a:pPr marL="285750" lvl="0" indent="-285750"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 dirty="0">
                <a:solidFill>
                  <a:schemeClr val="lt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 сбережения 10 % от доходов под текущие 12 % годовых.</a:t>
            </a:r>
            <a:endParaRPr dirty="0"/>
          </a:p>
        </p:txBody>
      </p:sp>
      <p:sp>
        <p:nvSpPr>
          <p:cNvPr id="413" name="Google Shape;413;p18"/>
          <p:cNvSpPr txBox="1"/>
          <p:nvPr/>
        </p:nvSpPr>
        <p:spPr>
          <a:xfrm>
            <a:off x="505631" y="5691540"/>
            <a:ext cx="11180732" cy="69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9F"/>
              </a:buClr>
              <a:buSzPts val="2400"/>
              <a:buFont typeface="Arial Black"/>
              <a:buNone/>
            </a:pPr>
            <a: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Сколько денег остается в наших руках? </a:t>
            </a:r>
            <a:b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4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Зависит только от того, как мы ими управляем.</a:t>
            </a:r>
            <a:endParaRPr/>
          </a:p>
        </p:txBody>
      </p:sp>
      <p:sp>
        <p:nvSpPr>
          <p:cNvPr id="414" name="Google Shape;414;p18"/>
          <p:cNvSpPr/>
          <p:nvPr/>
        </p:nvSpPr>
        <p:spPr>
          <a:xfrm>
            <a:off x="614238" y="2191339"/>
            <a:ext cx="50794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2001 году безработные супруги из Уфы стали победителями в лотерее «Бинго-шоу» и выиграли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29 млн рублей. Однако счастья выигрыш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 принес. Супруги за 5 лет потратили весь приз.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Победитель лотереи «6 из 45» </a:t>
            </a:r>
            <a:r>
              <a:rPr lang="ru-RU" b="1">
                <a:solidFill>
                  <a:schemeClr val="lt1"/>
                </a:solidFill>
              </a:rPr>
              <a:t>–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житель Ленинградской области, который выиграл 100 млн рублей, через 2 года остался с долгом </a:t>
            </a:r>
            <a:b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4,5 млн рублей государству. </a:t>
            </a:r>
            <a:endParaRPr/>
          </a:p>
        </p:txBody>
      </p:sp>
      <p:sp>
        <p:nvSpPr>
          <p:cNvPr id="415" name="Google Shape;415;p18"/>
          <p:cNvSpPr txBox="1">
            <a:spLocks noGrp="1"/>
          </p:cNvSpPr>
          <p:nvPr>
            <p:ph type="title"/>
          </p:nvPr>
        </p:nvSpPr>
        <p:spPr>
          <a:xfrm>
            <a:off x="614238" y="1549189"/>
            <a:ext cx="5481760" cy="707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</a:rPr>
              <a:t>Сценарий №1</a:t>
            </a:r>
            <a:endParaRPr/>
          </a:p>
        </p:txBody>
      </p:sp>
      <p:sp>
        <p:nvSpPr>
          <p:cNvPr id="416" name="Google Shape;416;p18"/>
          <p:cNvSpPr txBox="1"/>
          <p:nvPr/>
        </p:nvSpPr>
        <p:spPr>
          <a:xfrm>
            <a:off x="7202922" y="1549189"/>
            <a:ext cx="4989077" cy="707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Сценарий №2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426299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9"/>
          <p:cNvPicPr preferRelativeResize="0"/>
          <p:nvPr/>
        </p:nvPicPr>
        <p:blipFill rotWithShape="1">
          <a:blip r:embed="rId4">
            <a:alphaModFix amt="57000"/>
          </a:blip>
          <a:srcRect l="12100" t="23270" r="682" b="5309"/>
          <a:stretch/>
        </p:blipFill>
        <p:spPr>
          <a:xfrm>
            <a:off x="0" y="1962912"/>
            <a:ext cx="12192000" cy="489508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9"/>
          <p:cNvSpPr/>
          <p:nvPr/>
        </p:nvSpPr>
        <p:spPr>
          <a:xfrm rot="10800000" flipH="1">
            <a:off x="5564905" y="1243383"/>
            <a:ext cx="6012855" cy="4569019"/>
          </a:xfrm>
          <a:prstGeom prst="snipRoundRect">
            <a:avLst>
              <a:gd name="adj1" fmla="val 0"/>
              <a:gd name="adj2" fmla="val 27759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5" name="Google Shape;425;p19"/>
          <p:cNvSpPr/>
          <p:nvPr/>
        </p:nvSpPr>
        <p:spPr>
          <a:xfrm rot="5400000">
            <a:off x="10293101" y="4527744"/>
            <a:ext cx="1284659" cy="1284658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9"/>
          <p:cNvSpPr txBox="1">
            <a:spLocks noGrp="1"/>
          </p:cNvSpPr>
          <p:nvPr>
            <p:ph type="title"/>
          </p:nvPr>
        </p:nvSpPr>
        <p:spPr>
          <a:xfrm>
            <a:off x="614239" y="1243383"/>
            <a:ext cx="4687262" cy="1198276"/>
          </a:xfrm>
          <a:prstGeom prst="rect">
            <a:avLst/>
          </a:prstGeom>
          <a:noFill/>
          <a:ln>
            <a:noFill/>
          </a:ln>
          <a:effectLst>
            <a:outerShdw sx="1000" sy="1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Ключевая идея темы:</a:t>
            </a:r>
            <a:endParaRPr/>
          </a:p>
        </p:txBody>
      </p:sp>
      <p:sp>
        <p:nvSpPr>
          <p:cNvPr id="427" name="Google Shape;427;p19"/>
          <p:cNvSpPr txBox="1">
            <a:spLocks noGrp="1"/>
          </p:cNvSpPr>
          <p:nvPr>
            <p:ph type="body" idx="1"/>
          </p:nvPr>
        </p:nvSpPr>
        <p:spPr>
          <a:xfrm>
            <a:off x="5915740" y="1823255"/>
            <a:ext cx="5057060" cy="2318172"/>
          </a:xfrm>
          <a:prstGeom prst="rect">
            <a:avLst/>
          </a:prstGeom>
          <a:noFill/>
          <a:ln>
            <a:noFill/>
          </a:ln>
          <a:effectLst>
            <a:outerShdw blurRad="76200" dist="63500" dir="1800000" algn="tl" rotWithShape="0">
              <a:srgbClr val="000000">
                <a:alpha val="1686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387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❑"/>
            </a:pPr>
            <a:r>
              <a:rPr lang="ru-RU" sz="1600">
                <a:solidFill>
                  <a:schemeClr val="lt1"/>
                </a:solidFill>
              </a:rPr>
              <a:t>Сберегать минимум 10%, чтобы достигнуть целей. Для этого нужны маленькие шаги (например, начинать с 3</a:t>
            </a:r>
            <a:r>
              <a:rPr lang="ru-RU" sz="1400" b="1">
                <a:solidFill>
                  <a:schemeClr val="lt1"/>
                </a:solidFill>
              </a:rPr>
              <a:t>–</a:t>
            </a:r>
            <a:r>
              <a:rPr lang="ru-RU" sz="1600">
                <a:solidFill>
                  <a:schemeClr val="lt1"/>
                </a:solidFill>
              </a:rPr>
              <a:t>5%), дисциплина и регулярные действия.</a:t>
            </a:r>
            <a:endParaRPr/>
          </a:p>
          <a:p>
            <a:pPr marL="523875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❑"/>
            </a:pPr>
            <a:r>
              <a:rPr lang="ru-RU" sz="1600">
                <a:solidFill>
                  <a:schemeClr val="lt1"/>
                </a:solidFill>
              </a:rPr>
              <a:t>Вести учет, искать пути оптимизации, планировать семейный бюджет. Тогда </a:t>
            </a:r>
            <a:br>
              <a:rPr lang="ru-RU" sz="1600">
                <a:solidFill>
                  <a:schemeClr val="lt1"/>
                </a:solidFill>
              </a:rPr>
            </a:br>
            <a:r>
              <a:rPr lang="ru-RU" sz="1600">
                <a:solidFill>
                  <a:schemeClr val="lt1"/>
                </a:solidFill>
              </a:rPr>
              <a:t>финансовые цели будут достигнуты!</a:t>
            </a:r>
            <a:endParaRPr/>
          </a:p>
        </p:txBody>
      </p:sp>
      <p:pic>
        <p:nvPicPr>
          <p:cNvPr id="428" name="Google Shape;4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9506" y="4078977"/>
            <a:ext cx="1118345" cy="1118345"/>
          </a:xfrm>
          <a:prstGeom prst="rect">
            <a:avLst/>
          </a:prstGeom>
          <a:noFill/>
          <a:ln>
            <a:noFill/>
          </a:ln>
          <a:effectLst>
            <a:outerShdw blurRad="152400" dist="38100" dir="2700000" algn="tl" rotWithShape="0">
              <a:srgbClr val="000000">
                <a:alpha val="27843"/>
              </a:srgbClr>
            </a:outerShdw>
          </a:effectLst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2720783" y="1513455"/>
            <a:ext cx="3729352" cy="4647661"/>
          </a:xfrm>
          <a:prstGeom prst="rect">
            <a:avLst/>
          </a:prstGeom>
          <a:solidFill>
            <a:srgbClr val="D3D6D8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 b="0" i="0" u="none" strike="noStrike" cap="none">
              <a:solidFill>
                <a:srgbClr val="4CAF9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7088457" y="1513455"/>
            <a:ext cx="4042839" cy="103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 Black"/>
              <a:buNone/>
            </a:pPr>
            <a:r>
              <a:rPr lang="ru-RU" sz="2000">
                <a:solidFill>
                  <a:schemeClr val="accent3"/>
                </a:solidFill>
              </a:rPr>
              <a:t>ФИО</a:t>
            </a:r>
            <a:endParaRPr/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7088457" y="2316480"/>
            <a:ext cx="451273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</a:pPr>
            <a:r>
              <a:rPr lang="ru-RU">
                <a:solidFill>
                  <a:schemeClr val="accent3"/>
                </a:solidFill>
              </a:rPr>
              <a:t>Должность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387927" y="1513455"/>
            <a:ext cx="2332856" cy="80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Ведущий: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5400000">
            <a:off x="5108295" y="4819276"/>
            <a:ext cx="1338467" cy="1345212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139700" dist="101600" dir="1296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85" y="273643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39" y="32207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/>
          <p:nvPr/>
        </p:nvPicPr>
        <p:blipFill rotWithShape="1">
          <a:blip r:embed="rId4">
            <a:alphaModFix/>
          </a:blip>
          <a:srcRect l="19474" r="25189" b="9205"/>
          <a:stretch/>
        </p:blipFill>
        <p:spPr>
          <a:xfrm>
            <a:off x="414480" y="1560577"/>
            <a:ext cx="5738269" cy="529742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0"/>
          <p:cNvSpPr/>
          <p:nvPr/>
        </p:nvSpPr>
        <p:spPr>
          <a:xfrm rot="10800000" flipH="1">
            <a:off x="1" y="1253112"/>
            <a:ext cx="5035296" cy="5655248"/>
          </a:xfrm>
          <a:prstGeom prst="snipRoundRect">
            <a:avLst>
              <a:gd name="adj1" fmla="val 0"/>
              <a:gd name="adj2" fmla="val 32490"/>
            </a:avLst>
          </a:prstGeom>
          <a:solidFill>
            <a:srgbClr val="004F9F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20"/>
          <p:cNvSpPr/>
          <p:nvPr/>
        </p:nvSpPr>
        <p:spPr>
          <a:xfrm rot="5400000">
            <a:off x="3378212" y="5251278"/>
            <a:ext cx="1665797" cy="1648371"/>
          </a:xfrm>
          <a:prstGeom prst="rtTriangle">
            <a:avLst/>
          </a:prstGeom>
          <a:solidFill>
            <a:srgbClr val="004F9F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 txBox="1"/>
          <p:nvPr/>
        </p:nvSpPr>
        <p:spPr>
          <a:xfrm>
            <a:off x="598270" y="1854450"/>
            <a:ext cx="4151375" cy="1787734"/>
          </a:xfrm>
          <a:prstGeom prst="rect">
            <a:avLst/>
          </a:prstGeom>
          <a:noFill/>
          <a:ln>
            <a:noFill/>
          </a:ln>
          <a:effectLst>
            <a:outerShdw dist="76200" dir="2700000" sx="1000" sy="1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Домашнее задание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и задание для самостоятельной работы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0" name="Google Shape;440;p20"/>
          <p:cNvSpPr txBox="1"/>
          <p:nvPr/>
        </p:nvSpPr>
        <p:spPr>
          <a:xfrm>
            <a:off x="6981085" y="1560577"/>
            <a:ext cx="4577612" cy="491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Домашнее задание: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Посчитайте, какую сумму вы бы </a:t>
            </a:r>
            <a:r>
              <a:rPr lang="ru-RU" sz="1600">
                <a:solidFill>
                  <a:schemeClr val="dk1"/>
                </a:solidFill>
              </a:rPr>
              <a:t>получили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 вашем доходе, если бы начали сберегать 5 лет назад по такой схеме, как в таблице (5% </a:t>
            </a:r>
            <a:r>
              <a:rPr lang="ru-RU">
                <a:solidFill>
                  <a:schemeClr val="dk1"/>
                </a:solidFill>
              </a:rPr>
              <a:t>–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15%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</a:t>
            </a:r>
            <a:r>
              <a:rPr lang="ru-RU">
                <a:solidFill>
                  <a:schemeClr val="dk1"/>
                </a:solidFill>
              </a:rPr>
              <a:t>–</a:t>
            </a:r>
            <a:r>
              <a:rPr lang="ru-RU" sz="1600">
                <a:solidFill>
                  <a:schemeClr val="dk1"/>
                </a:solidFill>
              </a:rPr>
              <a:t> </a:t>
            </a: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20%).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Задание для самостоятельной работы: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Записывайте свои доходы и расходы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течение месяца. Найдите резервы в своем бюджете.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Составьте бюджет на месяц вперед.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Откройте накопительный счет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откладывайте минимум 10% на свои финансовые цели.</a:t>
            </a:r>
            <a:endParaRPr/>
          </a:p>
        </p:txBody>
      </p:sp>
      <p:sp>
        <p:nvSpPr>
          <p:cNvPr id="441" name="Google Shape;441;p20"/>
          <p:cNvSpPr txBox="1"/>
          <p:nvPr/>
        </p:nvSpPr>
        <p:spPr>
          <a:xfrm>
            <a:off x="614239" y="4132302"/>
            <a:ext cx="3689537" cy="160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Ваш эксперт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Иванов 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Иван Иванович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Телефон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Arial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(000) 000-00-00</a:t>
            </a:r>
            <a:endParaRPr/>
          </a:p>
        </p:txBody>
      </p:sp>
      <p:sp>
        <p:nvSpPr>
          <p:cNvPr id="442" name="Google Shape;442;p20"/>
          <p:cNvSpPr/>
          <p:nvPr/>
        </p:nvSpPr>
        <p:spPr>
          <a:xfrm>
            <a:off x="6313430" y="2080115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1.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3" name="Google Shape;443;p20"/>
          <p:cNvSpPr/>
          <p:nvPr/>
        </p:nvSpPr>
        <p:spPr>
          <a:xfrm>
            <a:off x="6313430" y="3547527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2.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4" name="Google Shape;444;p20"/>
          <p:cNvSpPr/>
          <p:nvPr/>
        </p:nvSpPr>
        <p:spPr>
          <a:xfrm>
            <a:off x="6313430" y="4641010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3.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5" name="Google Shape;445;p20"/>
          <p:cNvSpPr/>
          <p:nvPr/>
        </p:nvSpPr>
        <p:spPr>
          <a:xfrm>
            <a:off x="6313430" y="5490687"/>
            <a:ext cx="9681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4. </a:t>
            </a:r>
            <a:endParaRPr sz="3200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614239" y="1236895"/>
            <a:ext cx="8145247" cy="101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/>
              <a:t>Где мы переплачиваем и теряем деньги при повседневных расходах?</a:t>
            </a:r>
            <a:br>
              <a:rPr lang="ru-RU" sz="2800">
                <a:solidFill>
                  <a:srgbClr val="4CAF90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2572088" y="2753665"/>
            <a:ext cx="253354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На 30%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 магазине на покупках без списка</a:t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2572089" y="4371995"/>
            <a:ext cx="28500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2,5 раза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</a:rPr>
              <a:t>при покупке подарков</a:t>
            </a: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 накануне праздника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7569914" y="2876776"/>
            <a:ext cx="34735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3 и более раз </a:t>
            </a:r>
            <a:br>
              <a:rPr lang="ru-RU" sz="14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за еду вне дома</a:t>
            </a: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7569914" y="4495106"/>
            <a:ext cx="334662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В 100 раз </a:t>
            </a:r>
            <a:br>
              <a:rPr lang="ru-RU" sz="3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за бутилированную воду</a:t>
            </a:r>
            <a:endParaRPr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72472" y="4300934"/>
            <a:ext cx="1181244" cy="118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7705" y="2745337"/>
            <a:ext cx="1032319" cy="103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496" y="2714819"/>
            <a:ext cx="1093354" cy="109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5013" y="4363666"/>
            <a:ext cx="1032321" cy="103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501" y="384585"/>
            <a:ext cx="2078726" cy="4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4" descr="https://avatars.mds.yandex.net/get-zen_doc/168601/pub_5a4356807ddde81870948f33_5a43578386516548edce2d5c/scale_1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2257" y="1921984"/>
            <a:ext cx="4194070" cy="316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867" y="338865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 txBox="1"/>
          <p:nvPr/>
        </p:nvSpPr>
        <p:spPr>
          <a:xfrm>
            <a:off x="1773230" y="1318536"/>
            <a:ext cx="8509998" cy="6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ru-RU" sz="2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Семья Антоновых</a:t>
            </a:r>
            <a:endParaRPr sz="2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614239" y="2297225"/>
            <a:ext cx="419407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3650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переплатили за «рекламу» молока,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а это только одна позиция в списке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регулярных покупок.</a:t>
            </a: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614239" y="3782051"/>
            <a:ext cx="3465860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недополученных кэшбэков </a:t>
            </a:r>
            <a:b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начисленных процентов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на остатки на зарплатных картах.</a:t>
            </a: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2350751" y="5340117"/>
            <a:ext cx="36774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2880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потеряли на покупке одноразовых пластиковых пакетов.</a:t>
            </a: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8150532" y="2297325"/>
            <a:ext cx="346135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утекших в трубу при чистке зубов.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8150532" y="3356461"/>
            <a:ext cx="32434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2 000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за «бубнящий» телевизор.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8150532" y="4339599"/>
            <a:ext cx="27544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5 000 р.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упущенных возможностей оптимизации кредита.</a:t>
            </a:r>
            <a:endParaRPr/>
          </a:p>
        </p:txBody>
      </p:sp>
      <p:pic>
        <p:nvPicPr>
          <p:cNvPr id="146" name="Google Shape;146;p4"/>
          <p:cNvPicPr preferRelativeResize="0"/>
          <p:nvPr/>
        </p:nvPicPr>
        <p:blipFill rotWithShape="1">
          <a:blip r:embed="rId6">
            <a:alphaModFix/>
          </a:blip>
          <a:srcRect r="30121" b="25347"/>
          <a:stretch/>
        </p:blipFill>
        <p:spPr>
          <a:xfrm>
            <a:off x="6123943" y="4831026"/>
            <a:ext cx="1707565" cy="121612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l="-20239" t="29705" r="20912" b="7877"/>
          <a:stretch/>
        </p:blipFill>
        <p:spPr>
          <a:xfrm>
            <a:off x="9898" y="1242112"/>
            <a:ext cx="12192000" cy="5056787"/>
          </a:xfrm>
          <a:prstGeom prst="rect">
            <a:avLst/>
          </a:prstGeom>
          <a:gradFill>
            <a:gsLst>
              <a:gs pos="0">
                <a:srgbClr val="8F9FD2"/>
              </a:gs>
              <a:gs pos="50000">
                <a:srgbClr val="BBC3E2"/>
              </a:gs>
              <a:gs pos="100000">
                <a:srgbClr val="DEE1F0"/>
              </a:gs>
            </a:gsLst>
            <a:lin ang="5400000" scaled="0"/>
          </a:gradFill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 rot="10800000" flipH="1">
            <a:off x="0" y="1229129"/>
            <a:ext cx="4790531" cy="5630956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4" name="Google Shape;154;p5"/>
          <p:cNvSpPr/>
          <p:nvPr/>
        </p:nvSpPr>
        <p:spPr>
          <a:xfrm rot="5400000">
            <a:off x="3256923" y="5324395"/>
            <a:ext cx="1527545" cy="1539667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809" y="381815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614239" y="2022101"/>
            <a:ext cx="3663388" cy="62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10% за 10 минут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614239" y="2790268"/>
            <a:ext cx="2767505" cy="66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10 минут в день </a:t>
            </a:r>
            <a:endParaRPr sz="18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на ведение бюджета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1558418" y="3448307"/>
            <a:ext cx="545832" cy="57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520"/>
              <a:buFont typeface="Arial"/>
              <a:buNone/>
            </a:pPr>
            <a:r>
              <a:rPr lang="ru-RU" sz="36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1">
              <a:solidFill>
                <a:srgbClr val="7ADAD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614239" y="4041628"/>
            <a:ext cx="38955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10% в месяц / год сберегли </a:t>
            </a:r>
            <a:b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1">
                <a:solidFill>
                  <a:srgbClr val="7ADADD"/>
                </a:solidFill>
                <a:latin typeface="Arial"/>
                <a:ea typeface="Arial"/>
                <a:cs typeface="Arial"/>
                <a:sym typeface="Arial"/>
              </a:rPr>
              <a:t>(не сделали ненужные покупки)</a:t>
            </a:r>
            <a:endParaRPr/>
          </a:p>
        </p:txBody>
      </p:sp>
      <p:sp>
        <p:nvSpPr>
          <p:cNvPr id="160" name="Google Shape;160;p5"/>
          <p:cNvSpPr/>
          <p:nvPr/>
        </p:nvSpPr>
        <p:spPr>
          <a:xfrm>
            <a:off x="6736541" y="5138834"/>
            <a:ext cx="50063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Сами себе заплатили </a:t>
            </a:r>
            <a:b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13-ю зарплату </a:t>
            </a:r>
            <a:r>
              <a:rPr lang="ru-RU" sz="2400" b="1">
                <a:solidFill>
                  <a:srgbClr val="2C2F31"/>
                </a:solidFill>
                <a:latin typeface="Tahoma"/>
                <a:ea typeface="Tahoma"/>
                <a:cs typeface="Tahoma"/>
                <a:sym typeface="Tahoma"/>
              </a:rPr>
              <a:t>☺</a:t>
            </a:r>
            <a:endParaRPr sz="2400" b="1">
              <a:solidFill>
                <a:srgbClr val="2C2F3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>
            <a:off x="2631989" y="1853513"/>
            <a:ext cx="9560011" cy="4439003"/>
          </a:xfrm>
          <a:prstGeom prst="rect">
            <a:avLst/>
          </a:prstGeom>
          <a:solidFill>
            <a:srgbClr val="F0F1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 rot="10800000" flipH="1">
            <a:off x="-13547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6"/>
          <p:cNvSpPr/>
          <p:nvPr/>
        </p:nvSpPr>
        <p:spPr>
          <a:xfrm rot="5400000">
            <a:off x="2944433" y="5443451"/>
            <a:ext cx="1419854" cy="1421086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09" y="396717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614238" y="2018266"/>
            <a:ext cx="3465861" cy="271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Как системно управлять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расходами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за 10 минут </a:t>
            </a:r>
            <a:b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в день: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1"/>
          </p:nvPr>
        </p:nvSpPr>
        <p:spPr>
          <a:xfrm>
            <a:off x="6391459" y="2721673"/>
            <a:ext cx="4422962" cy="263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100">
                <a:latin typeface="Arial"/>
                <a:ea typeface="Arial"/>
                <a:cs typeface="Arial"/>
                <a:sym typeface="Arial"/>
              </a:rPr>
              <a:t>Учет = факты, цифры (можно </a:t>
            </a:r>
            <a:br>
              <a:rPr lang="ru-RU" sz="2100">
                <a:latin typeface="Arial"/>
                <a:ea typeface="Arial"/>
                <a:cs typeface="Arial"/>
                <a:sym typeface="Arial"/>
              </a:rPr>
            </a:br>
            <a:r>
              <a:rPr lang="ru-RU" sz="2100">
                <a:latin typeface="Arial"/>
                <a:ea typeface="Arial"/>
                <a:cs typeface="Arial"/>
                <a:sym typeface="Arial"/>
              </a:rPr>
              <a:t>сократить расходы на </a:t>
            </a:r>
            <a:r>
              <a:rPr lang="ru-RU" sz="2978" b="1"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ru-RU" sz="2978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—</a:t>
            </a:r>
            <a:r>
              <a:rPr lang="ru-RU" sz="2978" b="1">
                <a:latin typeface="Arial Black"/>
                <a:ea typeface="Arial Black"/>
                <a:cs typeface="Arial Black"/>
                <a:sym typeface="Arial Black"/>
              </a:rPr>
              <a:t>15%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).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449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Оптимизация (</a:t>
            </a:r>
            <a:r>
              <a:rPr lang="ru-RU" sz="2900" b="1">
                <a:latin typeface="Arial Black"/>
                <a:ea typeface="Arial Black"/>
                <a:cs typeface="Arial Black"/>
                <a:sym typeface="Arial Black"/>
              </a:rPr>
              <a:t>максимальные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latin typeface="Arial"/>
                <a:ea typeface="Arial"/>
                <a:cs typeface="Arial"/>
                <a:sym typeface="Arial"/>
              </a:rPr>
              <a:t>статьи в структуре расходов).</a:t>
            </a:r>
            <a:br>
              <a:rPr lang="ru-RU"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496"/>
              </a:spcBef>
              <a:spcAft>
                <a:spcPts val="0"/>
              </a:spcAft>
              <a:buClr>
                <a:srgbClr val="336699"/>
              </a:buClr>
              <a:buSzPct val="100000"/>
              <a:buNone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Бюджет = план 1 месяц / 1 год (</a:t>
            </a:r>
            <a:r>
              <a:rPr lang="ru-RU" sz="3200" b="1">
                <a:latin typeface="Arial Black"/>
                <a:ea typeface="Arial Black"/>
                <a:cs typeface="Arial Black"/>
                <a:sym typeface="Arial Black"/>
              </a:rPr>
              <a:t>критичные</a:t>
            </a:r>
            <a:r>
              <a:rPr lang="ru-RU" sz="2000">
                <a:latin typeface="Arial"/>
                <a:ea typeface="Arial"/>
                <a:cs typeface="Arial"/>
                <a:sym typeface="Arial"/>
              </a:rPr>
              <a:t> статьи бюджета).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5535905" y="2721673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1.</a:t>
            </a:r>
            <a:endParaRPr sz="4000">
              <a:solidFill>
                <a:srgbClr val="004F9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5535905" y="3582284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2.</a:t>
            </a:r>
            <a:r>
              <a:rPr lang="ru-RU" sz="3200" b="1">
                <a:solidFill>
                  <a:srgbClr val="4CAF9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32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5535905" y="4496684"/>
            <a:ext cx="9681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004F9F"/>
                </a:solidFill>
                <a:latin typeface="Arial Black"/>
                <a:ea typeface="Arial Black"/>
                <a:cs typeface="Arial Black"/>
                <a:sym typeface="Arial Black"/>
              </a:rPr>
              <a:t>3.</a:t>
            </a:r>
            <a:r>
              <a:rPr lang="ru-RU" sz="3200" b="1">
                <a:solidFill>
                  <a:srgbClr val="4CAF9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32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/>
        </p:nvSpPr>
        <p:spPr>
          <a:xfrm>
            <a:off x="8314944" y="-341376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 l="10117" t="13942" r="36898" b="-2768"/>
          <a:stretch/>
        </p:blipFill>
        <p:spPr>
          <a:xfrm>
            <a:off x="6496518" y="1499198"/>
            <a:ext cx="5242565" cy="494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 rot="10800000" flipH="1">
            <a:off x="2146685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-8221" y="1245669"/>
            <a:ext cx="3043890" cy="5617974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238" y="396716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/>
          <p:nvPr/>
        </p:nvSpPr>
        <p:spPr>
          <a:xfrm rot="5400000">
            <a:off x="5112515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614238" y="2018267"/>
            <a:ext cx="5481761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Учет расходов и доходов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9" name="Google Shape;18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213725" y="2731008"/>
            <a:ext cx="5481760" cy="249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1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Выбрать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УДОБНЫЙ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для себя способ учета.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Вести учет доходов и расходов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ПОСТОЯННО.</a:t>
            </a:r>
            <a:r>
              <a:rPr lang="ru-RU" sz="1600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Регулярно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АНАЛИЗИРОВАТЬ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отчеты.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Искать пути </a:t>
            </a:r>
            <a:r>
              <a:rPr lang="ru-RU" sz="16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ОПТИМИЗАЦИИ</a:t>
            </a:r>
            <a:r>
              <a:rPr lang="ru-RU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расходов.</a:t>
            </a:r>
            <a:endParaRPr/>
          </a:p>
          <a:p>
            <a:pPr marL="0" lvl="0" indent="0" algn="just" rtl="0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8153577" y="1800262"/>
            <a:ext cx="19284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БЛОКНОТ И РУЧКА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9117800" y="2378324"/>
            <a:ext cx="1442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ПРИЛОЖЕНИЕ ДЛЯ ТЕЛЕФОНА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9756011" y="3404768"/>
            <a:ext cx="2267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ОТЧЕТ О РАСХОДАХ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И ДОХОДАХ ПО КАРТЕ ЧЕРЕЗ ИНТЕРНЕТ-БАНК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6538152" y="5308151"/>
            <a:ext cx="2267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СПЕЦИАЛЬНЫЕ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ПРОГРАММЫ ДЛЯ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2C2F31"/>
                </a:solidFill>
                <a:latin typeface="Arial"/>
                <a:ea typeface="Arial"/>
                <a:cs typeface="Arial"/>
                <a:sym typeface="Arial"/>
              </a:rPr>
              <a:t>ВЕДЕНИЯ БЮДЖЕТА</a:t>
            </a:r>
            <a:endParaRPr sz="1200" b="1">
              <a:solidFill>
                <a:srgbClr val="2C2F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 flipH="1">
            <a:off x="3579801" y="2377440"/>
            <a:ext cx="4373369" cy="4482645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-8221" y="2380997"/>
            <a:ext cx="3742914" cy="4482646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026" y="395351"/>
            <a:ext cx="2078726" cy="4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 txBox="1"/>
          <p:nvPr/>
        </p:nvSpPr>
        <p:spPr>
          <a:xfrm>
            <a:off x="614239" y="1239493"/>
            <a:ext cx="5798204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ru-RU" sz="2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Программы для учета</a:t>
            </a:r>
            <a:endParaRPr/>
          </a:p>
        </p:txBody>
      </p:sp>
      <p:pic>
        <p:nvPicPr>
          <p:cNvPr id="204" name="Google Shape;20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0000">
            <a:off x="4255153" y="2077192"/>
            <a:ext cx="3455225" cy="43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9441" y="2477831"/>
            <a:ext cx="3018260" cy="418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64" y="1962912"/>
            <a:ext cx="2578251" cy="43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631317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/>
          <p:nvPr/>
        </p:nvSpPr>
        <p:spPr>
          <a:xfrm rot="5400000">
            <a:off x="6532084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8900118" y="2191900"/>
            <a:ext cx="302365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Easy Finance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Dzen Money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CoinKeeper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Family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1C-Деньги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Домашняя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2C2F31"/>
                </a:solidFill>
                <a:latin typeface="Arial Black"/>
                <a:ea typeface="Arial Black"/>
                <a:cs typeface="Arial Black"/>
                <a:sym typeface="Arial Black"/>
              </a:rPr>
              <a:t>бухгалтерия</a:t>
            </a:r>
            <a:endParaRPr sz="2000" b="1">
              <a:solidFill>
                <a:srgbClr val="2C2F3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2113514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2716298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3301887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3904671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4545592"/>
            <a:ext cx="524398" cy="5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56687" y="5315492"/>
            <a:ext cx="524398" cy="5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/>
          <p:nvPr/>
        </p:nvSpPr>
        <p:spPr>
          <a:xfrm rot="10800000" flipH="1">
            <a:off x="2146685" y="1242113"/>
            <a:ext cx="4373369" cy="5617972"/>
          </a:xfrm>
          <a:prstGeom prst="snipRoundRect">
            <a:avLst>
              <a:gd name="adj1" fmla="val 0"/>
              <a:gd name="adj2" fmla="val 32089"/>
            </a:avLst>
          </a:prstGeom>
          <a:solidFill>
            <a:schemeClr val="accent3"/>
          </a:solidFill>
          <a:ln>
            <a:noFill/>
          </a:ln>
          <a:effectLst>
            <a:outerShdw blurRad="254000" dist="88900" dir="4200000" sx="97000" sy="97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-8221" y="1245669"/>
            <a:ext cx="3043890" cy="5617974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23" name="Google Shape;223;p9"/>
          <p:cNvSpPr/>
          <p:nvPr/>
        </p:nvSpPr>
        <p:spPr>
          <a:xfrm rot="5400000">
            <a:off x="5100323" y="5442834"/>
            <a:ext cx="1421087" cy="1421085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241300" dist="101600" dir="7500000" sx="102000" sy="102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588" y="403433"/>
            <a:ext cx="2078726" cy="4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221" y="5633403"/>
            <a:ext cx="1793172" cy="12266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/>
          <p:nvPr/>
        </p:nvSpPr>
        <p:spPr>
          <a:xfrm>
            <a:off x="614238" y="1547513"/>
            <a:ext cx="5481761" cy="48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ru-RU"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Оптимизация расходов</a:t>
            </a:r>
            <a:endParaRPr sz="2800">
              <a:solidFill>
                <a:srgbClr val="4CAF9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p9"/>
          <p:cNvSpPr txBox="1">
            <a:spLocks noGrp="1"/>
          </p:cNvSpPr>
          <p:nvPr>
            <p:ph type="body" idx="1"/>
          </p:nvPr>
        </p:nvSpPr>
        <p:spPr>
          <a:xfrm>
            <a:off x="614238" y="2215990"/>
            <a:ext cx="5481760" cy="3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1.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Ведите учет 2–3 месяца, разбейте на удобные категории.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2 .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Оптимизируйте статьи, которые составляют больше 5% </a:t>
            </a:r>
            <a:br>
              <a:rPr lang="ru-RU" sz="1400">
                <a:solidFill>
                  <a:schemeClr val="lt1"/>
                </a:solidFill>
              </a:rPr>
            </a:br>
            <a:r>
              <a:rPr lang="ru-RU" sz="1400">
                <a:solidFill>
                  <a:schemeClr val="lt1"/>
                </a:solidFill>
              </a:rPr>
              <a:t>      от общей суммы расходов.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3.  </a:t>
            </a:r>
            <a:r>
              <a:rPr lang="ru-RU" sz="1400">
                <a:solidFill>
                  <a:schemeClr val="lt1"/>
                </a:solidFill>
              </a:rPr>
              <a:t>Статьи, которые проще оптимизировать: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Коммуналка – тяжело,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Питание – средне, </a:t>
            </a:r>
            <a:endParaRPr/>
          </a:p>
          <a:p>
            <a:pPr marL="683097" lvl="2" indent="-354971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Char char="•"/>
            </a:pPr>
            <a:r>
              <a:rPr lang="ru-RU" sz="1400">
                <a:solidFill>
                  <a:schemeClr val="lt1"/>
                </a:solidFill>
              </a:rPr>
              <a:t>Развлечения – проще.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4.</a:t>
            </a:r>
            <a:r>
              <a:rPr lang="ru-RU" sz="1400" b="1">
                <a:solidFill>
                  <a:srgbClr val="A7E6E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ru-RU" sz="1400">
                <a:solidFill>
                  <a:schemeClr val="lt1"/>
                </a:solidFill>
              </a:rPr>
              <a:t>Выберите для начала 1</a:t>
            </a:r>
            <a:r>
              <a:rPr lang="ru-RU" sz="1400">
                <a:solidFill>
                  <a:srgbClr val="FFFFFF"/>
                </a:solidFill>
              </a:rPr>
              <a:t>–</a:t>
            </a:r>
            <a:r>
              <a:rPr lang="ru-RU" sz="1400">
                <a:solidFill>
                  <a:schemeClr val="lt1"/>
                </a:solidFill>
              </a:rPr>
              <a:t>3 статьи </a:t>
            </a:r>
            <a:br>
              <a:rPr lang="ru-RU" sz="1400">
                <a:solidFill>
                  <a:schemeClr val="lt1"/>
                </a:solidFill>
              </a:rPr>
            </a:br>
            <a:r>
              <a:rPr lang="ru-RU" sz="1400">
                <a:solidFill>
                  <a:schemeClr val="lt1"/>
                </a:solidFill>
              </a:rPr>
              <a:t>      для оптимизации.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22"/>
              </a:spcBef>
              <a:spcAft>
                <a:spcPts val="0"/>
              </a:spcAft>
              <a:buClr>
                <a:srgbClr val="A7E6E8"/>
              </a:buClr>
              <a:buSzPct val="100000"/>
              <a:buNone/>
            </a:pPr>
            <a:r>
              <a:rPr lang="ru-RU" sz="1400" b="1">
                <a:solidFill>
                  <a:srgbClr val="7ADADD"/>
                </a:solidFill>
                <a:latin typeface="Arial Black"/>
                <a:ea typeface="Arial Black"/>
                <a:cs typeface="Arial Black"/>
                <a:sym typeface="Arial Black"/>
              </a:rPr>
              <a:t>5.  </a:t>
            </a:r>
            <a:r>
              <a:rPr lang="ru-RU" sz="1400">
                <a:solidFill>
                  <a:schemeClr val="lt1"/>
                </a:solidFill>
              </a:rPr>
              <a:t>Пересмотрите график расходов.</a:t>
            </a:r>
            <a:endParaRPr/>
          </a:p>
          <a:p>
            <a:pPr marL="342900" lvl="1" indent="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>
              <a:solidFill>
                <a:schemeClr val="lt1"/>
              </a:solidFill>
            </a:endParaRPr>
          </a:p>
        </p:txBody>
      </p:sp>
      <p:graphicFrame>
        <p:nvGraphicFramePr>
          <p:cNvPr id="228" name="Google Shape;228;p9"/>
          <p:cNvGraphicFramePr/>
          <p:nvPr/>
        </p:nvGraphicFramePr>
        <p:xfrm>
          <a:off x="6873567" y="1242112"/>
          <a:ext cx="2447150" cy="18483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4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ЕЖЕМЕСЯЧНЫЕ ДОХОДЫ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004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ЗАРАБОТНАЯ ПЛАТА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 ПО ВКЛАДУ (ПРОЦЕНТЫ </a:t>
                      </a:r>
                      <a:b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 ДЕПОЗИТУ, КОТОРЫЕ СНИМАЮТСЯ ЕЖЕМЕСЯЧНО)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ДОХОД ОТ СДАЧИ КВАРТИРЫ </a:t>
                      </a:r>
                      <a:b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000" b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 АРЕНДУ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МЕСЯЦ:</a:t>
                      </a:r>
                      <a:endParaRPr sz="1000" b="1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9" name="Google Shape;229;p9"/>
          <p:cNvGraphicFramePr/>
          <p:nvPr/>
        </p:nvGraphicFramePr>
        <p:xfrm>
          <a:off x="6872083" y="4292496"/>
          <a:ext cx="2470000" cy="208970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7A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ОТПУСК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СТРАХОВАНИЕ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КАРТА В СПОРТКЛУБ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РАЗОВЫХ ЕЖЕГОДНЫХ: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ГОД: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0" name="Google Shape;230;p9"/>
          <p:cNvGraphicFramePr/>
          <p:nvPr/>
        </p:nvGraphicFramePr>
        <p:xfrm>
          <a:off x="6873566" y="3090452"/>
          <a:ext cx="2447150" cy="12020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44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ЕЖЕГОДНЫЕ ДОХОДЫ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004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ЕЖЕГОДНАЯ ПРЕМИЯ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РАЗОВЫХ ЕЖЕГОДНЫХ: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ГОД: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1" name="Google Shape;231;p9"/>
          <p:cNvGraphicFramePr/>
          <p:nvPr/>
        </p:nvGraphicFramePr>
        <p:xfrm>
          <a:off x="9322866" y="3182852"/>
          <a:ext cx="2309425" cy="32119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30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5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>
                          <a:solidFill>
                            <a:srgbClr val="2C2F3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ОДЕЖДА, ОБУВЬ</a:t>
                      </a:r>
                      <a:endParaRPr sz="1000" b="0" i="0" u="none" strike="noStrike" cap="none">
                        <a:solidFill>
                          <a:srgbClr val="2C2F3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ТЕХНИКА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(ТЕЛЕФОН, КОМПЬЮТЕР, ИНОЕ) 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МЕБЕЛЬ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ПРОЦЕНТЫ ПО КРЕДИТАМ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ОБРАЗОВАНИЕ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РАСХОДЫ НА ДЕТЕЙ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ПОМОЩЬ РОДИТЕЛЯМ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ЗДОРОВЬЕ И КРАСОТА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ОТДЫХ И РАЗВЛЕЧЕНИЯ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ХОЗЯЙСТВЕННЫЕ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ИТОГО ЗА МЕСЯЦ: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2" name="Google Shape;232;p9"/>
          <p:cNvGraphicFramePr/>
          <p:nvPr/>
        </p:nvGraphicFramePr>
        <p:xfrm>
          <a:off x="9322866" y="1242112"/>
          <a:ext cx="2309425" cy="1940750"/>
        </p:xfrm>
        <a:graphic>
          <a:graphicData uri="http://schemas.openxmlformats.org/drawingml/2006/table">
            <a:tbl>
              <a:tblPr>
                <a:noFill/>
                <a:tableStyleId>{94240A9B-6F08-4600-999C-0FB5B2D25FF1}</a:tableStyleId>
              </a:tblPr>
              <a:tblGrid>
                <a:gridCol w="230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ЕЖЕМЕСЯЧНЫЕ РАСХОДЫ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7A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ПРОДУКТЫ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КОММУНАЛЬНЫЕ УСЛУГИ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КОММУНИКАЦИИ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(ТЕЛЕФОННАЯ СВЯЗЬ, ИНТЕРНЕТ)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АВТОМОБИЛЬ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F3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ОБЩЕСТВЕННЫЙ ТРАНСПОРТ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0" i="0" u="none" strike="noStrike" cap="none">
                          <a:solidFill>
                            <a:srgbClr val="2C2F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ТАКСИ</a:t>
                      </a:r>
                      <a:endParaRPr/>
                    </a:p>
                  </a:txBody>
                  <a:tcPr marL="8650" marR="8650" marT="8650" marB="0" anchor="ctr">
                    <a:solidFill>
                      <a:srgbClr val="F0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стафета Мои финансы">
      <a:dk1>
        <a:srgbClr val="000000"/>
      </a:dk1>
      <a:lt1>
        <a:srgbClr val="FFFFFF"/>
      </a:lt1>
      <a:dk2>
        <a:srgbClr val="3C3E3C"/>
      </a:dk2>
      <a:lt2>
        <a:srgbClr val="B8BCBF"/>
      </a:lt2>
      <a:accent1>
        <a:srgbClr val="009657"/>
      </a:accent1>
      <a:accent2>
        <a:srgbClr val="EF7D00"/>
      </a:accent2>
      <a:accent3>
        <a:srgbClr val="004F9F"/>
      </a:accent3>
      <a:accent4>
        <a:srgbClr val="30B7BC"/>
      </a:accent4>
      <a:accent5>
        <a:srgbClr val="E62059"/>
      </a:accent5>
      <a:accent6>
        <a:srgbClr val="D4ADD3"/>
      </a:accent6>
      <a:hlink>
        <a:srgbClr val="30B7BC"/>
      </a:hlink>
      <a:folHlink>
        <a:srgbClr val="005B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1233</Words>
  <Application>Microsoft Macintosh PowerPoint</Application>
  <PresentationFormat>Широкоэкранный</PresentationFormat>
  <Paragraphs>347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Tahoma</vt:lpstr>
      <vt:lpstr>Noto Sans Symbols</vt:lpstr>
      <vt:lpstr>Raleway</vt:lpstr>
      <vt:lpstr>Arial Black</vt:lpstr>
      <vt:lpstr>Calibri</vt:lpstr>
      <vt:lpstr>Тема Office</vt:lpstr>
      <vt:lpstr>Управление семейным бюджетом</vt:lpstr>
      <vt:lpstr>ФИО</vt:lpstr>
      <vt:lpstr>Где мы переплачиваем и теряем деньги при повседневных расходах?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Планирование = бюджет семьи</vt:lpstr>
      <vt:lpstr>Из-за чего возникают «дыры» в бюджете</vt:lpstr>
      <vt:lpstr>Как планировать бюджет</vt:lpstr>
      <vt:lpstr>Дополнительный доход  от повседневных расчетов</vt:lpstr>
      <vt:lpstr>Презентация PowerPoint</vt:lpstr>
      <vt:lpstr>Как увеличить доходы на 10%?</vt:lpstr>
      <vt:lpstr>Как накопить на цель, двигаясь  небольшими шагами?</vt:lpstr>
      <vt:lpstr>Автоматизируем движение к цели:</vt:lpstr>
      <vt:lpstr>Сценарий №1</vt:lpstr>
      <vt:lpstr>Ключевая идея темы: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семейным бюджетом</dc:title>
  <dc:creator>елизавета стародынова</dc:creator>
  <cp:lastModifiedBy>Microsoft Office User</cp:lastModifiedBy>
  <cp:revision>3</cp:revision>
  <dcterms:created xsi:type="dcterms:W3CDTF">2024-03-21T10:33:51Z</dcterms:created>
  <dcterms:modified xsi:type="dcterms:W3CDTF">2024-05-24T10:23:51Z</dcterms:modified>
</cp:coreProperties>
</file>