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303" r:id="rId4"/>
    <p:sldId id="304" r:id="rId5"/>
    <p:sldId id="306" r:id="rId6"/>
    <p:sldId id="258" r:id="rId7"/>
    <p:sldId id="307" r:id="rId8"/>
    <p:sldId id="308" r:id="rId9"/>
    <p:sldId id="309" r:id="rId10"/>
    <p:sldId id="305" r:id="rId11"/>
    <p:sldId id="310" r:id="rId12"/>
    <p:sldId id="311" r:id="rId13"/>
    <p:sldId id="259" r:id="rId14"/>
    <p:sldId id="299" r:id="rId15"/>
    <p:sldId id="313" r:id="rId16"/>
    <p:sldId id="282" r:id="rId1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Стратегия" id="{21FAB6A8-B6F7-854C-8B0F-B72A1A654E92}">
          <p14:sldIdLst>
            <p14:sldId id="256"/>
            <p14:sldId id="262"/>
            <p14:sldId id="303"/>
            <p14:sldId id="304"/>
            <p14:sldId id="306"/>
            <p14:sldId id="258"/>
            <p14:sldId id="307"/>
            <p14:sldId id="308"/>
            <p14:sldId id="309"/>
            <p14:sldId id="305"/>
            <p14:sldId id="310"/>
            <p14:sldId id="311"/>
            <p14:sldId id="259"/>
            <p14:sldId id="299"/>
            <p14:sldId id="313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EA96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0"/>
    <p:restoredTop sz="94984" autoAdjust="0"/>
  </p:normalViewPr>
  <p:slideViewPr>
    <p:cSldViewPr snapToGrid="0" snapToObjects="1" showGuides="1">
      <p:cViewPr varScale="1">
        <p:scale>
          <a:sx n="140" d="100"/>
          <a:sy n="140" d="100"/>
        </p:scale>
        <p:origin x="366" y="10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96560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35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5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82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167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140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17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337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34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.jpg" descr="3.jpg">
            <a:extLst>
              <a:ext uri="{FF2B5EF4-FFF2-40B4-BE49-F238E27FC236}">
                <a16:creationId xmlns:a16="http://schemas.microsoft.com/office/drawing/2014/main" id="{74669416-B2B0-464C-84F1-59DB683AB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034" y="-11112"/>
            <a:ext cx="9178556" cy="5165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65811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61" r:id="rId5"/>
    <p:sldLayoutId id="2147483662" r:id="rId6"/>
    <p:sldLayoutId id="2147483663" r:id="rId7"/>
    <p:sldLayoutId id="2147483664" r:id="rId8"/>
    <p:sldLayoutId id="2147483667" r:id="rId9"/>
    <p:sldLayoutId id="2147483668" r:id="rId10"/>
    <p:sldLayoutId id="2147483654" r:id="rId11"/>
    <p:sldLayoutId id="2147483660" r:id="rId12"/>
    <p:sldLayoutId id="2147483669" r:id="rId13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E%D1%80%D0%BE%D0%B6%D0%BD%D0%BE%D0%B5_%D1%81%D1%82%D1%80%D0%BE%D0%B8%D1%82%D0%B5%D0%BB%D1%8C%D1%81%D1%82%D0%B2%D0%BE" TargetMode="External"/><Relationship Id="rId3" Type="http://schemas.openxmlformats.org/officeDocument/2006/relationships/hyperlink" Target="https://ru.wikipedia.org/wiki/%D0%9E%D1%85%D1%80%D0%B0%D0%BD%D0%B0_%D0%BE%D0%B1%D1%89%D0%B5%D1%81%D1%82%D0%B2%D0%B5%D0%BD%D0%BD%D0%BE%D0%B3%D0%BE_%D0%BF%D0%BE%D1%80%D1%8F%D0%B4%D0%BA%D0%B0" TargetMode="External"/><Relationship Id="rId7" Type="http://schemas.openxmlformats.org/officeDocument/2006/relationships/hyperlink" Target="https://ru.wikipedia.org/wiki/%D0%96%D0%B8%D0%BB%D0%B8%D1%89%D0%BD%D0%BE-%D0%BA%D0%BE%D0%BC%D0%BC%D1%83%D0%BD%D0%B0%D0%BB%D1%8C%D0%BD%D0%BE%D0%B5_%D1%85%D0%BE%D0%B7%D1%8F%D0%B9%D1%81%D1%82%D0%B2%D0%BE" TargetMode="External"/><Relationship Id="rId12" Type="http://schemas.openxmlformats.org/officeDocument/2006/relationships/hyperlink" Target="https://ru.wikipedia.org/wiki/%D0%9E%D1%85%D1%80%D0%B0%D0%BD%D0%B0_%D0%BE%D0%BA%D1%80%D1%83%D0%B6%D0%B0%D1%8E%D1%89%D0%B5%D0%B9_%D1%81%D1%80%D0%B5%D0%B4%D1%8B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1%D0%BF%D0%BE%D1%80%D1%82" TargetMode="External"/><Relationship Id="rId11" Type="http://schemas.openxmlformats.org/officeDocument/2006/relationships/hyperlink" Target="https://ru.wikipedia.org/wiki/%D0%9D%D0%B0%D1%81%D0%B5%D0%BB%D0%B5%D0%BD%D0%B8%D0%B5" TargetMode="External"/><Relationship Id="rId5" Type="http://schemas.openxmlformats.org/officeDocument/2006/relationships/hyperlink" Target="https://ru.wikipedia.org/wiki/%D0%9A%D1%83%D0%BB%D1%8C%D1%82%D1%83%D1%80%D0%B0" TargetMode="External"/><Relationship Id="rId10" Type="http://schemas.openxmlformats.org/officeDocument/2006/relationships/hyperlink" Target="https://ru.wikipedia.org/wiki/%D0%A3%D1%82%D0%B8%D0%BB%D0%B8%D0%B7%D0%B0%D1%86%D0%B8%D1%8F" TargetMode="External"/><Relationship Id="rId4" Type="http://schemas.openxmlformats.org/officeDocument/2006/relationships/hyperlink" Target="https://ru.wikipedia.org/wiki/%D0%9E%D0%B1%D1%80%D0%B0%D0%B7%D0%BE%D0%B2%D0%B0%D0%BD%D0%B8%D0%B5" TargetMode="External"/><Relationship Id="rId9" Type="http://schemas.openxmlformats.org/officeDocument/2006/relationships/hyperlink" Target="https://ru.wikipedia.org/wiki/%D0%9E%D0%B7%D0%B5%D0%BB%D0%B5%D0%BD%D0%B5%D0%BD%D0%B8%D0%B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c.yandex.ru/album/20254097/track/97923167?activeTab=about&amp;dir=des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0;&#1092;&#1080;&#1085;&#1072;&#1085;&#1089;&#1099;.&#1088;&#1092;/materials/azbuka-finansovoj-gramotnosti-so-smesharikami/?ysclid=ln8zon0fi8483233393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music.yandex.ru/album/20254097/track/97923167?activeTab=about&amp;dir=des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RxNN5ZytiE" TargetMode="External"/><Relationship Id="rId5" Type="http://schemas.openxmlformats.org/officeDocument/2006/relationships/hyperlink" Target="https://bobrenok.oc3.ru/" TargetMode="External"/><Relationship Id="rId4" Type="http://schemas.openxmlformats.org/officeDocument/2006/relationships/hyperlink" Target="https://&#1084;&#1086;&#1080;&#1092;&#1080;&#1085;&#1072;&#1085;&#1089;&#1099;.&#1088;&#1092;/materials/azbuka-finansovoj-gramotnosti-so-smesharikam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ФИО спикера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7" y="1427357"/>
            <a:ext cx="5443738" cy="1185166"/>
          </a:xfrm>
        </p:spPr>
        <p:txBody>
          <a:bodyPr>
            <a:normAutofit/>
          </a:bodyPr>
          <a:lstStyle/>
          <a:p>
            <a:r>
              <a:rPr lang="ru-RU" dirty="0"/>
              <a:t>ОБЩЕСТВЕННЫЕ ФИНАНСЫ </a:t>
            </a:r>
            <a:br>
              <a:rPr lang="ru-RU" dirty="0"/>
            </a:br>
            <a:r>
              <a:rPr lang="ru-RU" dirty="0"/>
              <a:t>В ЖИЗНИ СОВРЕМЕННОГО ЧЕЛОВЕКА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7BB978-8F0F-4417-249B-487D278B94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73" y="3898258"/>
            <a:ext cx="2306128" cy="12023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EAEC12-7200-B5E2-884C-5D5612A7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62" y="318590"/>
            <a:ext cx="1861457" cy="78970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356CF-9599-FA05-3B66-B7EBE6FE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ЗАДАНИЕ 2 </a:t>
            </a:r>
            <a:r>
              <a:rPr lang="en-US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ru-RU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ru-RU" sz="18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оставление расходной части</a:t>
            </a:r>
            <a:br>
              <a:rPr lang="ru-RU" sz="18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местного бюджета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1F3F0-141C-422B-00C9-B41C51FD1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1065877"/>
            <a:ext cx="8094026" cy="1077883"/>
          </a:xfrm>
        </p:spPr>
        <p:txBody>
          <a:bodyPr/>
          <a:lstStyle/>
          <a:p>
            <a:pPr rtl="0"/>
            <a:r>
              <a:rPr lang="ru-RU" dirty="0">
                <a:solidFill>
                  <a:schemeClr val="dk1"/>
                </a:solidFill>
              </a:rPr>
              <a:t>Составьте расходную часть бюджета города, понимая, что у Вас в наличии 4 600 000 000 руб.  (4,6 млрд руб.) </a:t>
            </a:r>
          </a:p>
          <a:p>
            <a:pPr rtl="0"/>
            <a:r>
              <a:rPr lang="ru-RU" dirty="0">
                <a:solidFill>
                  <a:schemeClr val="dk1"/>
                </a:solidFill>
              </a:rPr>
              <a:t>Выберите в каждой строке один ответ, учитывая условия, заложенные в ситуации. </a:t>
            </a:r>
          </a:p>
          <a:p>
            <a:pPr rtl="0"/>
            <a:r>
              <a:rPr lang="ru-RU" dirty="0">
                <a:solidFill>
                  <a:schemeClr val="dk1"/>
                </a:solidFill>
              </a:rPr>
              <a:t>Подведите итог (сумму), которая у Вас получится в результате выполнения задания. </a:t>
            </a:r>
          </a:p>
          <a:p>
            <a:pPr rtl="0"/>
            <a:r>
              <a:rPr lang="ru-RU" dirty="0">
                <a:solidFill>
                  <a:schemeClr val="dk1"/>
                </a:solidFill>
              </a:rPr>
              <a:t>Аргументируйте свой выбор по каждой позиции (дайте пояснения </a:t>
            </a:r>
            <a:r>
              <a:rPr lang="ru-RU">
                <a:solidFill>
                  <a:schemeClr val="dk1"/>
                </a:solidFill>
              </a:rPr>
              <a:t>в </a:t>
            </a:r>
            <a:r>
              <a:rPr lang="ru-RU" smtClean="0">
                <a:solidFill>
                  <a:schemeClr val="dk1"/>
                </a:solidFill>
              </a:rPr>
              <a:t>3-ей </a:t>
            </a:r>
            <a:r>
              <a:rPr lang="ru-RU" dirty="0">
                <a:solidFill>
                  <a:schemeClr val="dk1"/>
                </a:solidFill>
              </a:rPr>
              <a:t>колонке) 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Google Shape;358;g2555b6ac3c3_0_2">
            <a:extLst>
              <a:ext uri="{FF2B5EF4-FFF2-40B4-BE49-F238E27FC236}">
                <a16:creationId xmlns:a16="http://schemas.microsoft.com/office/drawing/2014/main" id="{8688AEEA-7258-B70E-6658-F19E9005B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760260"/>
              </p:ext>
            </p:extLst>
          </p:nvPr>
        </p:nvGraphicFramePr>
        <p:xfrm>
          <a:off x="651850" y="2194476"/>
          <a:ext cx="7957995" cy="2764301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4714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073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Статья расходов</a:t>
                      </a:r>
                      <a:endParaRPr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млн. руб. </a:t>
                      </a:r>
                      <a:b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обведите один выбранный ответ в каждой строке</a:t>
                      </a:r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Комментарий (аргумент)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70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местного самоуправления, органов 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охраны общественного порядка</a:t>
                      </a: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65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муниципальной собственности</a:t>
                      </a: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70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бразовани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е, 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культур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а, физическая культура и 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спорт</a:t>
                      </a: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65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жилищно-коммунальное хозяйство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(ЖКХ)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70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орожное строительств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 и содержание дорог местного значения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69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 и 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озеленение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территорий,  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утилизаци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 и переработка бытовых отходов</a:t>
                      </a: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65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транспортное обслуживание 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населения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70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охрана окружающей среды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 обеспечение противопожарной безопасности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65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целевая помощь населению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65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муниципальные выборы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65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sz="9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 </a:t>
                      </a:r>
                      <a:r>
                        <a:rPr lang="ru-RU" sz="900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 </a:t>
                      </a:r>
                      <a:r>
                        <a:rPr lang="ru-RU" sz="9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sz="9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BE29D68-499D-51F4-7FCA-4207533CACE0}"/>
              </a:ext>
            </a:extLst>
          </p:cNvPr>
          <p:cNvSpPr txBox="1"/>
          <p:nvPr/>
        </p:nvSpPr>
        <p:spPr>
          <a:xfrm>
            <a:off x="8410970" y="483286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10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55708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ПРЕДСТАВЛЕНИЕ РЕЗУЛЬТАТОВ 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4" y="1871204"/>
            <a:ext cx="4558345" cy="2568716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Какая сумма получилась? 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бюджет: профицитный или дефицитный?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Какие статьи расходов Вы выбрали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приоритетных и почему? (опираемся на описанную ситуацию)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Какой вывод Вы делаете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полученным результатам?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8271CC-3BB1-A6EC-6297-9E77510C9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620" y="1065876"/>
            <a:ext cx="1441862" cy="40776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5D30BF-D792-2376-9ACF-341635A76B91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11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981792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D08BB8-BCE3-38C9-00FC-89849CEC95F5}"/>
              </a:ext>
            </a:extLst>
          </p:cNvPr>
          <p:cNvSpPr/>
          <p:nvPr/>
        </p:nvSpPr>
        <p:spPr>
          <a:xfrm>
            <a:off x="2600960" y="1452880"/>
            <a:ext cx="6543040" cy="2997200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ЧТО ВЫ ПОНЯЛИ / УЗНАЛИ СЕГОДНЯ: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2534" y="1667122"/>
            <a:ext cx="4558345" cy="2568716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том, что такое государственный и местный бюджеты, из чего они состоят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том, откуда берутся деньги в бюджете государства, города, села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том, на что они тратятся и как определяются приоритеты этих трат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CCC381-226B-2BB2-0C9B-1BC0EC99F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557020"/>
            <a:ext cx="2912710" cy="27889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3E10C-FBBB-6601-EF7C-7B3A30D2B3C5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12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474468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E4C79-6208-2C46-9C0D-E9E0FCED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25" y="787787"/>
            <a:ext cx="6418975" cy="709995"/>
          </a:xfrm>
        </p:spPr>
        <p:txBody>
          <a:bodyPr>
            <a:no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Сюжеты финансовой грамотности</a:t>
            </a:r>
            <a:br>
              <a:rPr lang="ru-RU" sz="1400" dirty="0"/>
            </a:br>
            <a:r>
              <a:rPr lang="ru-RU" sz="1400" dirty="0"/>
              <a:t>в классической литературе</a:t>
            </a:r>
            <a:r>
              <a:rPr lang="ru-RU" sz="140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10" name="ПРИНЯТЬ УЧАСТИЕ В ОЛИМПИАДЕ ПО ФИНАНСОВОЙ ГРАМОТНОСТИ И ПРЕДПРИНИМАТЕЛЬСТВУ…">
            <a:extLst>
              <a:ext uri="{FF2B5EF4-FFF2-40B4-BE49-F238E27FC236}">
                <a16:creationId xmlns:a16="http://schemas.microsoft.com/office/drawing/2014/main" id="{1F4FAD3C-C70E-DD9D-B2EB-311BAE4C972C}"/>
              </a:ext>
            </a:extLst>
          </p:cNvPr>
          <p:cNvSpPr txBox="1"/>
          <p:nvPr/>
        </p:nvSpPr>
        <p:spPr>
          <a:xfrm>
            <a:off x="1087806" y="1705848"/>
            <a:ext cx="747746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/>
          <a:p>
            <a:pPr marR="359021" algn="l">
              <a:spcBef>
                <a:spcPts val="400"/>
              </a:spcBef>
              <a:buClr>
                <a:srgbClr val="31B7BB"/>
              </a:buClr>
              <a:buSzPct val="100000"/>
              <a:defRPr sz="29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Крылов И.А. «Бедный богач», «Скупой», «Стрекоза и муравей»</a:t>
            </a:r>
            <a:r>
              <a:rPr lang="ru-RU" sz="1200" dirty="0">
                <a:solidFill>
                  <a:srgbClr val="393B3B"/>
                </a:solidFill>
              </a:rPr>
              <a:t> - сберегательное поведение</a:t>
            </a:r>
          </a:p>
          <a:p>
            <a:pPr marR="359021" algn="l">
              <a:spcBef>
                <a:spcPts val="400"/>
              </a:spcBef>
              <a:buClr>
                <a:srgbClr val="31B7BB"/>
              </a:buClr>
              <a:buSzPct val="100000"/>
              <a:defRPr sz="29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Пушкин А.С. «Сказка о рыбаке и рыбке»</a:t>
            </a:r>
            <a:r>
              <a:rPr lang="ru-RU" sz="1200" dirty="0">
                <a:solidFill>
                  <a:srgbClr val="393B3B"/>
                </a:solidFill>
              </a:rPr>
              <a:t> - от «владычицы морской» до «разбитого корыта»</a:t>
            </a:r>
          </a:p>
        </p:txBody>
      </p:sp>
      <p:sp>
        <p:nvSpPr>
          <p:cNvPr id="12" name="ПОСЛУШАТЬ ПОДКАСТЫ «КРОШ И ГРОШ»…">
            <a:extLst>
              <a:ext uri="{FF2B5EF4-FFF2-40B4-BE49-F238E27FC236}">
                <a16:creationId xmlns:a16="http://schemas.microsoft.com/office/drawing/2014/main" id="{06C6FB72-DAC4-A359-7748-61F9BF0963B1}"/>
              </a:ext>
            </a:extLst>
          </p:cNvPr>
          <p:cNvSpPr txBox="1"/>
          <p:nvPr/>
        </p:nvSpPr>
        <p:spPr>
          <a:xfrm>
            <a:off x="1087805" y="2593904"/>
            <a:ext cx="7719787" cy="7335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/>
          <a:p>
            <a:pPr marL="9525" algn="l">
              <a:spcBef>
                <a:spcPts val="4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Грин А.С. «Алые паруса» </a:t>
            </a:r>
            <a:r>
              <a:rPr lang="ru-RU" sz="1200" dirty="0">
                <a:solidFill>
                  <a:srgbClr val="393B3B"/>
                </a:solidFill>
              </a:rPr>
              <a:t>– финансовая подушка безопасности</a:t>
            </a:r>
          </a:p>
          <a:p>
            <a:pPr marL="9525" algn="l">
              <a:spcBef>
                <a:spcPts val="4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Пушкин А.С. «Скупой рыцарь» </a:t>
            </a:r>
            <a:r>
              <a:rPr lang="ru-RU" sz="1200" dirty="0">
                <a:solidFill>
                  <a:srgbClr val="393B3B"/>
                </a:solidFill>
              </a:rPr>
              <a:t>- скупцы, расточители и ростовщики</a:t>
            </a:r>
          </a:p>
          <a:p>
            <a:pPr marL="9525" algn="l">
              <a:spcBef>
                <a:spcPts val="4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Пушкин А.С. «Дубровский» </a:t>
            </a:r>
            <a:r>
              <a:rPr lang="ru-RU" sz="1200" dirty="0">
                <a:solidFill>
                  <a:srgbClr val="393B3B"/>
                </a:solidFill>
              </a:rPr>
              <a:t>- уроки тяжбы пушкинских времен</a:t>
            </a:r>
            <a:endParaRPr sz="1200" dirty="0">
              <a:solidFill>
                <a:srgbClr val="393B3B"/>
              </a:solidFill>
              <a:hlinkClick r:id="rId3"/>
            </a:endParaRPr>
          </a:p>
        </p:txBody>
      </p:sp>
      <p:sp>
        <p:nvSpPr>
          <p:cNvPr id="13" name="ПОСМОТРЕТЬ МУЛЬТФИЛЬМЫ:…">
            <a:extLst>
              <a:ext uri="{FF2B5EF4-FFF2-40B4-BE49-F238E27FC236}">
                <a16:creationId xmlns:a16="http://schemas.microsoft.com/office/drawing/2014/main" id="{AB11F4F7-C8EC-7932-2C72-502DCAB82146}"/>
              </a:ext>
            </a:extLst>
          </p:cNvPr>
          <p:cNvSpPr txBox="1"/>
          <p:nvPr/>
        </p:nvSpPr>
        <p:spPr>
          <a:xfrm>
            <a:off x="1087805" y="3743569"/>
            <a:ext cx="7477461" cy="828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t">
            <a:noAutofit/>
          </a:bodyPr>
          <a:lstStyle/>
          <a:p>
            <a:pPr algn="l">
              <a:spcBef>
                <a:spcPts val="4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Гоголь Н.В. «Ночь накануне Ивана Купалы», «Портрет» </a:t>
            </a:r>
            <a:r>
              <a:rPr lang="ru-RU" sz="1200" dirty="0">
                <a:solidFill>
                  <a:srgbClr val="393B3B"/>
                </a:solidFill>
              </a:rPr>
              <a:t>- внезапное обогащение </a:t>
            </a:r>
            <a:r>
              <a:rPr lang="ru-RU" sz="1200" dirty="0" smtClean="0">
                <a:solidFill>
                  <a:srgbClr val="393B3B"/>
                </a:solidFill>
              </a:rPr>
              <a:t>– </a:t>
            </a:r>
            <a:r>
              <a:rPr lang="ru-RU" sz="1200" dirty="0">
                <a:solidFill>
                  <a:srgbClr val="393B3B"/>
                </a:solidFill>
              </a:rPr>
              <a:t/>
            </a:r>
            <a:br>
              <a:rPr lang="ru-RU" sz="1200" dirty="0">
                <a:solidFill>
                  <a:srgbClr val="393B3B"/>
                </a:solidFill>
              </a:rPr>
            </a:br>
            <a:r>
              <a:rPr lang="ru-RU" sz="1200" dirty="0">
                <a:solidFill>
                  <a:srgbClr val="393B3B"/>
                </a:solidFill>
              </a:rPr>
              <a:t>удача или катастрофа?</a:t>
            </a:r>
          </a:p>
          <a:p>
            <a:pPr algn="l">
              <a:spcBef>
                <a:spcPts val="4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Лермонтов М.Ю. «Песня про купца Калашникова»</a:t>
            </a:r>
            <a:r>
              <a:rPr lang="ru-RU" sz="1200" dirty="0"/>
              <a:t> </a:t>
            </a:r>
            <a:r>
              <a:rPr lang="ru-RU" sz="1200" dirty="0">
                <a:solidFill>
                  <a:srgbClr val="393B3B"/>
                </a:solidFill>
              </a:rPr>
              <a:t>- жалование или предпринимательство?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D68A91-C63B-7278-1B5B-1299887E6CB3}"/>
              </a:ext>
            </a:extLst>
          </p:cNvPr>
          <p:cNvSpPr txBox="1"/>
          <p:nvPr/>
        </p:nvSpPr>
        <p:spPr>
          <a:xfrm>
            <a:off x="491040" y="1659681"/>
            <a:ext cx="53916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39FD18-78DF-F81F-6F41-4B04180DF234}"/>
              </a:ext>
            </a:extLst>
          </p:cNvPr>
          <p:cNvSpPr txBox="1"/>
          <p:nvPr/>
        </p:nvSpPr>
        <p:spPr>
          <a:xfrm>
            <a:off x="491040" y="2678541"/>
            <a:ext cx="53916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08F48D-FAEE-4AE0-76DC-C31F05DF27E6}"/>
              </a:ext>
            </a:extLst>
          </p:cNvPr>
          <p:cNvSpPr txBox="1"/>
          <p:nvPr/>
        </p:nvSpPr>
        <p:spPr>
          <a:xfrm>
            <a:off x="491040" y="3791456"/>
            <a:ext cx="53916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25233-8AB4-84DD-2B79-05EFA50AFB53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13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AA999C1-CD72-7543-A87A-F7676A42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800" dirty="0"/>
              <a:t>ЧТО МОЖНО СДЕЛАТЬ, ЧТОБЫ ПОВЫСИТЬ СВОЮ ФИНАНСОВУЮ ГРАМОТНОСТЬ</a:t>
            </a:r>
            <a:r>
              <a:rPr lang="ru-RU" sz="180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D798EE-87D6-2F39-6B38-940913249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1379836"/>
            <a:ext cx="8310888" cy="926447"/>
          </a:xfrm>
        </p:spPr>
        <p:txBody>
          <a:bodyPr/>
          <a:lstStyle/>
          <a:p>
            <a:pPr marL="0" indent="0" defTabSz="228600">
              <a:buNone/>
              <a:defRPr sz="2400">
                <a:solidFill>
                  <a:srgbClr val="5EB4B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50" dirty="0">
                <a:solidFill>
                  <a:schemeClr val="tx1"/>
                </a:solidFill>
              </a:rPr>
              <a:t>ПРИНЯТЬ УЧАСТИЕ В ОЛИМПИАДАХ ПО ФИНАНСОВОЙ ГРАМОТНОСТИ</a:t>
            </a:r>
          </a:p>
          <a:p>
            <a:pPr marR="359021">
              <a:buClr>
                <a:srgbClr val="31B7BB"/>
              </a:buClr>
              <a:buSzPct val="100000"/>
              <a:defRPr sz="29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всероссийская олимпиада школьников «высшая проба»</a:t>
            </a:r>
            <a:r>
              <a:rPr lang="ru-RU" sz="1200" dirty="0">
                <a:solidFill>
                  <a:srgbClr val="31B7BB"/>
                </a:solidFill>
              </a:rPr>
              <a:t> </a:t>
            </a:r>
            <a:r>
              <a:rPr lang="ru-RU" sz="1050" dirty="0">
                <a:solidFill>
                  <a:srgbClr val="393B3B"/>
                </a:solidFill>
              </a:rPr>
              <a:t>(организатор - ФГАОУ ВО «НИУ ВШЭ»)</a:t>
            </a:r>
            <a:endParaRPr lang="ru-RU" sz="1200" dirty="0">
              <a:solidFill>
                <a:srgbClr val="393B3B"/>
              </a:solidFill>
            </a:endParaRPr>
          </a:p>
          <a:p>
            <a:pPr marR="359021">
              <a:buClr>
                <a:srgbClr val="31B7BB"/>
              </a:buClr>
              <a:buSzPct val="100000"/>
              <a:defRPr sz="29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олимпиада школьников </a:t>
            </a:r>
            <a:r>
              <a:rPr lang="ru-RU" sz="1200" cap="small" dirty="0" err="1" smtClean="0">
                <a:solidFill>
                  <a:srgbClr val="31B7BB"/>
                </a:solidFill>
              </a:rPr>
              <a:t>ранхигс</a:t>
            </a:r>
            <a:r>
              <a:rPr lang="ru-RU" sz="1200" cap="small" dirty="0" smtClean="0">
                <a:solidFill>
                  <a:srgbClr val="31B7BB"/>
                </a:solidFill>
              </a:rPr>
              <a:t> </a:t>
            </a:r>
            <a:r>
              <a:rPr lang="ru-RU" sz="1050" dirty="0">
                <a:solidFill>
                  <a:srgbClr val="393B3B"/>
                </a:solidFill>
              </a:rPr>
              <a:t>(организатор - ФГБОУ ВО «РАНХиГС»)</a:t>
            </a:r>
            <a:endParaRPr lang="ru-RU" sz="1200" dirty="0">
              <a:solidFill>
                <a:srgbClr val="393B3B"/>
              </a:solidFill>
            </a:endParaRPr>
          </a:p>
          <a:p>
            <a:pPr marR="359021">
              <a:buClr>
                <a:srgbClr val="31B7BB"/>
              </a:buClr>
              <a:buSzPct val="100000"/>
              <a:defRPr sz="29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плехановская олимпиада школьников</a:t>
            </a:r>
            <a:r>
              <a:rPr lang="ru-RU" sz="1200" dirty="0">
                <a:solidFill>
                  <a:srgbClr val="31B7BB"/>
                </a:solidFill>
              </a:rPr>
              <a:t> </a:t>
            </a:r>
            <a:r>
              <a:rPr lang="ru-RU" sz="1050" dirty="0">
                <a:solidFill>
                  <a:srgbClr val="393B3B"/>
                </a:solidFill>
              </a:rPr>
              <a:t>(организатор - ФГБОУ ВО «РЭУ имени Г.В. Плеханова»)</a:t>
            </a:r>
            <a:endParaRPr lang="ru-RU" sz="1200" dirty="0">
              <a:solidFill>
                <a:srgbClr val="393B3B"/>
              </a:solidFill>
            </a:endParaRPr>
          </a:p>
          <a:p>
            <a:pPr defTabSz="2286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Олимпиада по финансовой грамотности и предпринимательству на портале «</a:t>
            </a:r>
            <a:r>
              <a:rPr lang="ru-RU" sz="1200" cap="small" dirty="0" err="1">
                <a:solidFill>
                  <a:srgbClr val="31B7BB"/>
                </a:solidFill>
              </a:rPr>
              <a:t>учи.ру</a:t>
            </a:r>
            <a:r>
              <a:rPr lang="ru-RU" sz="1200" cap="small" dirty="0">
                <a:solidFill>
                  <a:srgbClr val="31B7BB"/>
                </a:solidFill>
              </a:rPr>
              <a:t>»</a:t>
            </a:r>
            <a:endParaRPr lang="ru-RU" sz="1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530B4F-652A-3E8F-A8C3-6BEEE7FBCE09}"/>
              </a:ext>
            </a:extLst>
          </p:cNvPr>
          <p:cNvSpPr txBox="1"/>
          <p:nvPr/>
        </p:nvSpPr>
        <p:spPr>
          <a:xfrm>
            <a:off x="483007" y="4499205"/>
            <a:ext cx="2144580" cy="415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28600">
              <a:defRPr sz="2400">
                <a:solidFill>
                  <a:srgbClr val="144E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5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ПОСЛУШАТЬ ПОДКАСТЫ «КРОШ И ГРОШ»</a:t>
            </a:r>
            <a:endParaRPr lang="ru-RU" sz="400" dirty="0">
              <a:solidFill>
                <a:schemeClr val="accent4"/>
              </a:solidFill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F0F0C-9ECA-632E-3AF2-DFD13B0420F0}"/>
              </a:ext>
            </a:extLst>
          </p:cNvPr>
          <p:cNvSpPr txBox="1"/>
          <p:nvPr/>
        </p:nvSpPr>
        <p:spPr>
          <a:xfrm>
            <a:off x="2693911" y="3298934"/>
            <a:ext cx="5967082" cy="1502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228600">
              <a:defRPr sz="2400">
                <a:solidFill>
                  <a:srgbClr val="DF82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dirty="0">
                <a:solidFill>
                  <a:srgbClr val="EF7D00"/>
                </a:solidFill>
              </a:rPr>
              <a:t>ПОСМОТРЕТЬ МУЛЬТФИЛЬМЫ:</a:t>
            </a:r>
            <a:endParaRPr lang="ru-RU" sz="1200" dirty="0">
              <a:solidFill>
                <a:srgbClr val="EF7D00"/>
              </a:solidFill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  <a:p>
            <a:pPr algn="l" defTabSz="228600">
              <a:defRPr sz="24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200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  <a:p>
            <a:pPr algn="l" defTabSz="228600">
              <a:spcAft>
                <a:spcPts val="600"/>
              </a:spcAft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dirty="0"/>
              <a:t>- «</a:t>
            </a:r>
            <a:r>
              <a:rPr lang="ru-RU" sz="1200" dirty="0">
                <a:hlinkClick r:id="rId3"/>
              </a:rPr>
              <a:t>Азбука финансовой грамотности со Смешариками</a:t>
            </a:r>
            <a:r>
              <a:rPr lang="ru-RU" sz="1200" dirty="0"/>
              <a:t>»</a:t>
            </a:r>
            <a:r>
              <a:rPr lang="ru-RU" sz="1600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lang="ru-RU" sz="1600" dirty="0">
              <a:solidFill>
                <a:schemeClr val="accent4"/>
              </a:solidFill>
            </a:endParaRPr>
          </a:p>
          <a:p>
            <a:pPr algn="l" defTabSz="228600">
              <a:spcAft>
                <a:spcPts val="600"/>
              </a:spcAft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200" dirty="0"/>
              <a:t>- «</a:t>
            </a:r>
            <a:r>
              <a:rPr lang="ru-RU" sz="1200" dirty="0">
                <a:hlinkClick r:id="rId5"/>
              </a:rPr>
              <a:t>Богатый бобренок</a:t>
            </a:r>
            <a:r>
              <a:rPr lang="ru-RU" sz="1200" dirty="0"/>
              <a:t>»</a:t>
            </a:r>
            <a:endParaRPr lang="ru-RU" sz="1200" dirty="0">
              <a:solidFill>
                <a:schemeClr val="accent4"/>
              </a:solidFill>
            </a:endParaRPr>
          </a:p>
          <a:p>
            <a:pPr algn="l" defTabSz="228600">
              <a:spcAft>
                <a:spcPts val="600"/>
              </a:spcAft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200" dirty="0"/>
              <a:t>- «</a:t>
            </a:r>
            <a:r>
              <a:rPr lang="ru-RU" sz="1200" dirty="0"/>
              <a:t>Новое Простоквашино», серия </a:t>
            </a:r>
            <a:r>
              <a:rPr lang="ru-RU" sz="1200" dirty="0">
                <a:solidFill>
                  <a:schemeClr val="tx1"/>
                </a:solidFill>
              </a:rPr>
              <a:t>«</a:t>
            </a:r>
            <a:r>
              <a:rPr lang="ru-RU" sz="1200" dirty="0">
                <a:solidFill>
                  <a:schemeClr val="tx1"/>
                </a:solidFill>
                <a:hlinkClick r:id="rId6"/>
              </a:rPr>
              <a:t>Золотая карта</a:t>
            </a:r>
            <a:r>
              <a:rPr lang="ru-RU" sz="1200" dirty="0">
                <a:solidFill>
                  <a:schemeClr val="tx1"/>
                </a:solidFill>
              </a:rPr>
              <a:t>» </a:t>
            </a:r>
            <a:endParaRPr lang="en" sz="1200" dirty="0">
              <a:solidFill>
                <a:schemeClr val="accent4"/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801" y="3174285"/>
            <a:ext cx="1332807" cy="13249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E1AAF3-3FD4-C6CB-A0CE-BFD105BB6F69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14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3732422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Персональный навигатор…"/>
          <p:cNvSpPr txBox="1"/>
          <p:nvPr/>
        </p:nvSpPr>
        <p:spPr>
          <a:xfrm>
            <a:off x="260770" y="502982"/>
            <a:ext cx="6801519" cy="86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noProof="1"/>
              <a:t>Персональный навигатор</a:t>
            </a:r>
          </a:p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noProof="1"/>
              <a:t>по финансовой грамотности </a:t>
            </a:r>
          </a:p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noProof="1"/>
              <a:t>для всех возрастов</a:t>
            </a:r>
          </a:p>
        </p:txBody>
      </p:sp>
      <p:sp>
        <p:nvSpPr>
          <p:cNvPr id="363" name="Финансовые калькуляторы…"/>
          <p:cNvSpPr txBox="1"/>
          <p:nvPr/>
        </p:nvSpPr>
        <p:spPr>
          <a:xfrm>
            <a:off x="-35472" y="2404971"/>
            <a:ext cx="3312800" cy="2110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619125" indent="-333375" algn="l">
              <a:spcBef>
                <a:spcPts val="1125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solidFill>
                  <a:srgbClr val="393B3B"/>
                </a:solidFill>
              </a:rPr>
              <a:t>Мультфильмы</a:t>
            </a:r>
            <a:endParaRPr sz="1400" dirty="0">
              <a:solidFill>
                <a:srgbClr val="393B3B"/>
              </a:solidFill>
            </a:endParaRPr>
          </a:p>
          <a:p>
            <a:pPr marL="619125" indent="-333375" algn="l">
              <a:spcBef>
                <a:spcPts val="1125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solidFill>
                  <a:srgbClr val="393B3B"/>
                </a:solidFill>
              </a:rPr>
              <a:t>Подкасты</a:t>
            </a:r>
            <a:endParaRPr sz="1400" dirty="0">
              <a:solidFill>
                <a:srgbClr val="393B3B"/>
              </a:solidFill>
            </a:endParaRPr>
          </a:p>
          <a:p>
            <a:pPr marL="619125" indent="-333375" algn="l">
              <a:spcBef>
                <a:spcPts val="1125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solidFill>
                  <a:srgbClr val="393B3B"/>
                </a:solidFill>
              </a:rPr>
              <a:t>Игры и квесты по финграмотности</a:t>
            </a:r>
          </a:p>
          <a:p>
            <a:pPr marL="619125" indent="-333375" algn="l">
              <a:spcBef>
                <a:spcPts val="1125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>
                <a:solidFill>
                  <a:srgbClr val="393B3B"/>
                </a:solidFill>
              </a:rPr>
              <a:t>Анонсы ФинЗОЖ-мероприятий</a:t>
            </a:r>
          </a:p>
          <a:p>
            <a:pPr marL="619125" indent="-333375" algn="l">
              <a:spcBef>
                <a:spcPts val="1125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>
                <a:solidFill>
                  <a:srgbClr val="393B3B"/>
                </a:solidFill>
              </a:rPr>
              <a:t>Библиотека учебных материалов</a:t>
            </a:r>
          </a:p>
        </p:txBody>
      </p:sp>
      <p:sp>
        <p:nvSpPr>
          <p:cNvPr id="364" name="моифинансы.рф"/>
          <p:cNvSpPr txBox="1"/>
          <p:nvPr/>
        </p:nvSpPr>
        <p:spPr>
          <a:xfrm>
            <a:off x="271781" y="1717508"/>
            <a:ext cx="1931619" cy="332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457200">
              <a:defRPr sz="51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913" dirty="0"/>
              <a:t>моифинансы.рф </a:t>
            </a: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840" y="3480557"/>
            <a:ext cx="1339450" cy="1339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75D82A-84FF-0A5E-1163-EE981776BF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130" y="1717508"/>
            <a:ext cx="5076868" cy="1708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D22279-2E22-5868-6F55-4FC3E04B68FF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15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9673749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9.jpg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1438" y="-11274"/>
            <a:ext cx="9206875" cy="518805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ectangle"/>
          <p:cNvSpPr/>
          <p:nvPr/>
        </p:nvSpPr>
        <p:spPr>
          <a:xfrm>
            <a:off x="3849586" y="1859523"/>
            <a:ext cx="5344049" cy="15632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СПАСИБО ЗА ВНИМАНИЕ!"/>
          <p:cNvSpPr txBox="1"/>
          <p:nvPr/>
        </p:nvSpPr>
        <p:spPr>
          <a:xfrm>
            <a:off x="2409692" y="2390392"/>
            <a:ext cx="491015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60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250" dirty="0"/>
              <a:t>СПАСИБО ЗА ВНИМАНИЕ!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43E181-A464-AED8-9D1D-0B11D1BE8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34" y="2231203"/>
            <a:ext cx="2982939" cy="2818741"/>
          </a:xfrm>
          <a:prstGeom prst="rect">
            <a:avLst/>
          </a:prstGeom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885C839-16B8-C9B6-7129-361C402C5846}"/>
              </a:ext>
            </a:extLst>
          </p:cNvPr>
          <p:cNvSpPr/>
          <p:nvPr/>
        </p:nvSpPr>
        <p:spPr>
          <a:xfrm>
            <a:off x="1198939" y="1340635"/>
            <a:ext cx="1465118" cy="374475"/>
          </a:xfrm>
          <a:prstGeom prst="round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383A6-1271-8B42-9547-3E0A09ED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ФИНАНСЫ СЕМЬИ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A6F2EA-49FB-CD43-AD68-6A21FCAD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1424374"/>
            <a:ext cx="2596169" cy="206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1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ДОХОДЫ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3A6A6F3B-5461-B042-9CD0-BFBF026512B2}"/>
              </a:ext>
            </a:extLst>
          </p:cNvPr>
          <p:cNvSpPr txBox="1">
            <a:spLocks/>
          </p:cNvSpPr>
          <p:nvPr/>
        </p:nvSpPr>
        <p:spPr>
          <a:xfrm>
            <a:off x="3714110" y="1256898"/>
            <a:ext cx="1465118" cy="49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Семейный </a:t>
            </a:r>
            <a:endParaRPr lang="ru-RU" sz="14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400" b="1" dirty="0">
                <a:solidFill>
                  <a:srgbClr val="3F3F3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б</a:t>
            </a:r>
            <a:r>
              <a:rPr lang="ru-RU" sz="1400" b="1" i="0" u="none" strike="noStrike" cap="none" dirty="0" smtClean="0">
                <a:solidFill>
                  <a:srgbClr val="3F3F3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юджет</a:t>
            </a:r>
            <a:endParaRPr lang="ru-RU" sz="1400" b="1" i="0" u="none" strike="noStrike" cap="none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29F6DED-C574-4449-9E01-0B3D04668EA2}"/>
              </a:ext>
            </a:extLst>
          </p:cNvPr>
          <p:cNvSpPr txBox="1">
            <a:spLocks/>
          </p:cNvSpPr>
          <p:nvPr/>
        </p:nvSpPr>
        <p:spPr>
          <a:xfrm>
            <a:off x="6253423" y="1424374"/>
            <a:ext cx="2596169" cy="20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r>
              <a:rPr lang="ru-RU" sz="12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РАСХОДЫ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20" name="Объект 3">
            <a:extLst>
              <a:ext uri="{FF2B5EF4-FFF2-40B4-BE49-F238E27FC236}">
                <a16:creationId xmlns:a16="http://schemas.microsoft.com/office/drawing/2014/main" id="{6ACA9D9B-AD71-DD4D-9744-D25A2618418C}"/>
              </a:ext>
            </a:extLst>
          </p:cNvPr>
          <p:cNvSpPr txBox="1">
            <a:spLocks/>
          </p:cNvSpPr>
          <p:nvPr/>
        </p:nvSpPr>
        <p:spPr>
          <a:xfrm>
            <a:off x="642226" y="21450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Clr>
                <a:schemeClr val="accent1"/>
              </a:buClr>
              <a:buSzPts val="1600"/>
            </a:pPr>
            <a:r>
              <a:rPr lang="ru-RU" sz="105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Заработная плата всех членов семьи</a:t>
            </a:r>
            <a:endParaRPr lang="ru-RU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accent1"/>
              </a:buClr>
              <a:buSzPts val="1600"/>
            </a:pPr>
            <a:r>
              <a:rPr lang="ru-RU" sz="105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Социальные выплаты</a:t>
            </a:r>
            <a:endParaRPr lang="ru-RU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accent1"/>
              </a:buClr>
              <a:buSzPts val="1600"/>
            </a:pPr>
            <a:r>
              <a:rPr lang="ru-RU" sz="105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Доходы от сдачи в аренду жилья</a:t>
            </a:r>
            <a:br>
              <a:rPr lang="ru-RU" sz="105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или приусадебного участка</a:t>
            </a:r>
            <a:endParaRPr lang="ru-RU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accent1"/>
              </a:buClr>
              <a:buSzPts val="1600"/>
            </a:pPr>
            <a:r>
              <a:rPr lang="ru-RU" sz="105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Доход от ценных бумаг</a:t>
            </a:r>
            <a:endParaRPr lang="ru-RU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accent1"/>
              </a:buClr>
              <a:buSzPts val="1600"/>
            </a:pPr>
            <a:r>
              <a:rPr lang="ru-RU" sz="105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Доходы от осуществления индивидуальной трудовой деятельности</a:t>
            </a:r>
            <a:endParaRPr lang="ru-RU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accent1"/>
              </a:buClr>
              <a:buSzPts val="1600"/>
            </a:pPr>
            <a:r>
              <a:rPr lang="ru-RU" sz="105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Другие источники</a:t>
            </a:r>
            <a:endParaRPr lang="ru-RU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EE65687A-B284-EF4A-9E41-E7FF754A2360}"/>
              </a:ext>
            </a:extLst>
          </p:cNvPr>
          <p:cNvSpPr txBox="1">
            <a:spLocks/>
          </p:cNvSpPr>
          <p:nvPr/>
        </p:nvSpPr>
        <p:spPr>
          <a:xfrm>
            <a:off x="6223592" y="21450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16000" marR="0" lvl="0" indent="-213750" algn="l" rtl="0">
              <a:lnSpc>
                <a:spcPct val="100000"/>
              </a:lnSpc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ru-RU" sz="105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Питание</a:t>
            </a:r>
            <a:endParaRPr lang="ru-RU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3750" algn="l" rtl="0">
              <a:lnSpc>
                <a:spcPct val="100000"/>
              </a:lnSpc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ru-RU" sz="105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Услуги: проезд</a:t>
            </a:r>
            <a:r>
              <a:rPr lang="ru-RU" sz="105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связь и т.д.</a:t>
            </a:r>
            <a:endParaRPr lang="ru-RU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3750" algn="l" rtl="0">
              <a:lnSpc>
                <a:spcPct val="100000"/>
              </a:lnSpc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ru-RU" sz="105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Коммунальные платежи или оплата аренды</a:t>
            </a:r>
            <a:endParaRPr lang="ru-RU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3750" algn="l" rtl="0">
              <a:lnSpc>
                <a:spcPct val="100000"/>
              </a:lnSpc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ru-RU" sz="105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Культурно-бытовые </a:t>
            </a:r>
            <a:r>
              <a:rPr lang="ru-RU" sz="105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услуги</a:t>
            </a:r>
            <a:endParaRPr lang="ru-RU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3750" algn="l" rtl="0">
              <a:lnSpc>
                <a:spcPct val="100000"/>
              </a:lnSpc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ru-RU" sz="105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Личные </a:t>
            </a:r>
            <a:r>
              <a:rPr lang="ru-RU" sz="105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расходы</a:t>
            </a:r>
          </a:p>
          <a:p>
            <a:pPr marL="216000" marR="0" lvl="0" indent="-213750" algn="l" rtl="0">
              <a:lnSpc>
                <a:spcPct val="100000"/>
              </a:lnSpc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Иные расходы</a:t>
            </a:r>
            <a:endParaRPr lang="ru-RU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72537F4-3876-BCFE-EBFD-3861010ED280}"/>
              </a:ext>
            </a:extLst>
          </p:cNvPr>
          <p:cNvSpPr/>
          <p:nvPr/>
        </p:nvSpPr>
        <p:spPr>
          <a:xfrm>
            <a:off x="5961773" y="1340635"/>
            <a:ext cx="1465118" cy="374475"/>
          </a:xfrm>
          <a:prstGeom prst="roundRect">
            <a:avLst/>
          </a:prstGeom>
          <a:noFill/>
          <a:ln w="127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A9B325D-02E8-A443-685D-73BF993C367A}"/>
              </a:ext>
            </a:extLst>
          </p:cNvPr>
          <p:cNvCxnSpPr/>
          <p:nvPr/>
        </p:nvCxnSpPr>
        <p:spPr>
          <a:xfrm>
            <a:off x="5144827" y="1502926"/>
            <a:ext cx="716973" cy="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2CFF5CF-73DB-3833-4D80-C75C521A2CF3}"/>
              </a:ext>
            </a:extLst>
          </p:cNvPr>
          <p:cNvCxnSpPr/>
          <p:nvPr/>
        </p:nvCxnSpPr>
        <p:spPr>
          <a:xfrm flipH="1">
            <a:off x="2867891" y="1502926"/>
            <a:ext cx="789709" cy="0"/>
          </a:xfrm>
          <a:prstGeom prst="straightConnector1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C1664E-37C2-52FC-3D32-338F1E508F2B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885C839-16B8-C9B6-7129-361C402C5846}"/>
              </a:ext>
            </a:extLst>
          </p:cNvPr>
          <p:cNvSpPr/>
          <p:nvPr/>
        </p:nvSpPr>
        <p:spPr>
          <a:xfrm>
            <a:off x="1198939" y="1721917"/>
            <a:ext cx="1465118" cy="374475"/>
          </a:xfrm>
          <a:prstGeom prst="round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383A6-1271-8B42-9547-3E0A09ED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1"/>
            <a:ext cx="6888265" cy="374476"/>
          </a:xfrm>
        </p:spPr>
        <p:txBody>
          <a:bodyPr/>
          <a:lstStyle/>
          <a:p>
            <a:r>
              <a:rPr lang="ru-RU" dirty="0">
                <a:latin typeface="Arial"/>
                <a:cs typeface="Arial"/>
                <a:sym typeface="Arial"/>
              </a:rPr>
              <a:t>БЮДЖЕТ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A6F2EA-49FB-CD43-AD68-6A21FCAD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1831733"/>
            <a:ext cx="2596169" cy="206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1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ДОХОДЫ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3A6A6F3B-5461-B042-9CD0-BFBF026512B2}"/>
              </a:ext>
            </a:extLst>
          </p:cNvPr>
          <p:cNvSpPr txBox="1">
            <a:spLocks/>
          </p:cNvSpPr>
          <p:nvPr/>
        </p:nvSpPr>
        <p:spPr>
          <a:xfrm>
            <a:off x="3679709" y="1782679"/>
            <a:ext cx="1465118" cy="374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БЮДЖЕТ</a:t>
            </a:r>
            <a:endParaRPr lang="ru-RU" sz="1400" b="1" i="0" u="none" strike="noStrike" cap="none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29F6DED-C574-4449-9E01-0B3D04668EA2}"/>
              </a:ext>
            </a:extLst>
          </p:cNvPr>
          <p:cNvSpPr txBox="1">
            <a:spLocks/>
          </p:cNvSpPr>
          <p:nvPr/>
        </p:nvSpPr>
        <p:spPr>
          <a:xfrm>
            <a:off x="6307211" y="1831733"/>
            <a:ext cx="2596169" cy="20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r>
              <a:rPr lang="ru-RU" sz="12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РАСХОДЫ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20" name="Объект 3">
            <a:extLst>
              <a:ext uri="{FF2B5EF4-FFF2-40B4-BE49-F238E27FC236}">
                <a16:creationId xmlns:a16="http://schemas.microsoft.com/office/drawing/2014/main" id="{6ACA9D9B-AD71-DD4D-9744-D25A2618418C}"/>
              </a:ext>
            </a:extLst>
          </p:cNvPr>
          <p:cNvSpPr txBox="1">
            <a:spLocks/>
          </p:cNvSpPr>
          <p:nvPr/>
        </p:nvSpPr>
        <p:spPr>
          <a:xfrm>
            <a:off x="1352092" y="3054875"/>
            <a:ext cx="6669690" cy="96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0363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Бюджет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это план доходов и расходов человека, семьи,  организации, государства, который устанавливается (составляется) на определенный период времени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72537F4-3876-BCFE-EBFD-3861010ED280}"/>
              </a:ext>
            </a:extLst>
          </p:cNvPr>
          <p:cNvSpPr/>
          <p:nvPr/>
        </p:nvSpPr>
        <p:spPr>
          <a:xfrm>
            <a:off x="5961773" y="1721917"/>
            <a:ext cx="1465118" cy="374475"/>
          </a:xfrm>
          <a:prstGeom prst="roundRect">
            <a:avLst/>
          </a:prstGeom>
          <a:noFill/>
          <a:ln w="127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A9B325D-02E8-A443-685D-73BF993C367A}"/>
              </a:ext>
            </a:extLst>
          </p:cNvPr>
          <p:cNvCxnSpPr>
            <a:cxnSpLocks/>
          </p:cNvCxnSpPr>
          <p:nvPr/>
        </p:nvCxnSpPr>
        <p:spPr>
          <a:xfrm>
            <a:off x="5144827" y="1909154"/>
            <a:ext cx="716973" cy="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2CFF5CF-73DB-3833-4D80-C75C521A2CF3}"/>
              </a:ext>
            </a:extLst>
          </p:cNvPr>
          <p:cNvCxnSpPr>
            <a:cxnSpLocks/>
          </p:cNvCxnSpPr>
          <p:nvPr/>
        </p:nvCxnSpPr>
        <p:spPr>
          <a:xfrm flipH="1">
            <a:off x="2867891" y="1909154"/>
            <a:ext cx="789709" cy="0"/>
          </a:xfrm>
          <a:prstGeom prst="straightConnector1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F57B5C-40A4-ECB7-9F7D-4EC1F4BFA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78" y="2649681"/>
            <a:ext cx="958276" cy="585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07069C-1974-1C07-E491-5509E9B65E4B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489631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DA22770-4320-70AD-384F-9F0E74D7A760}"/>
              </a:ext>
            </a:extLst>
          </p:cNvPr>
          <p:cNvSpPr/>
          <p:nvPr/>
        </p:nvSpPr>
        <p:spPr>
          <a:xfrm>
            <a:off x="2760269" y="2435301"/>
            <a:ext cx="1525577" cy="613064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885C839-16B8-C9B6-7129-361C402C5846}"/>
              </a:ext>
            </a:extLst>
          </p:cNvPr>
          <p:cNvSpPr/>
          <p:nvPr/>
        </p:nvSpPr>
        <p:spPr>
          <a:xfrm>
            <a:off x="1198939" y="1652362"/>
            <a:ext cx="1465118" cy="374475"/>
          </a:xfrm>
          <a:prstGeom prst="round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383A6-1271-8B42-9547-3E0A09ED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ФИНАНСЫ ГОСУДАРСТВА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A6F2EA-49FB-CD43-AD68-6A21FCAD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1736101"/>
            <a:ext cx="2596169" cy="206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1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ДОХОДЫ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3A6A6F3B-5461-B042-9CD0-BFBF026512B2}"/>
              </a:ext>
            </a:extLst>
          </p:cNvPr>
          <p:cNvSpPr txBox="1">
            <a:spLocks/>
          </p:cNvSpPr>
          <p:nvPr/>
        </p:nvSpPr>
        <p:spPr>
          <a:xfrm>
            <a:off x="3668654" y="1568625"/>
            <a:ext cx="1465118" cy="49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400" b="1" dirty="0">
                <a:solidFill>
                  <a:srgbClr val="3F3F3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Федеральный</a:t>
            </a:r>
            <a:r>
              <a:rPr lang="ru-RU" sz="1400" b="1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lang="ru-RU" sz="14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бюджет</a:t>
            </a:r>
            <a:endParaRPr lang="ru-RU" sz="1400" b="1" i="0" u="none" strike="noStrike" cap="none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29F6DED-C574-4449-9E01-0B3D04668EA2}"/>
              </a:ext>
            </a:extLst>
          </p:cNvPr>
          <p:cNvSpPr txBox="1">
            <a:spLocks/>
          </p:cNvSpPr>
          <p:nvPr/>
        </p:nvSpPr>
        <p:spPr>
          <a:xfrm>
            <a:off x="6348209" y="1736101"/>
            <a:ext cx="2596169" cy="20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r>
              <a:rPr lang="ru-RU" sz="12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РАСХОДЫ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72537F4-3876-BCFE-EBFD-3861010ED280}"/>
              </a:ext>
            </a:extLst>
          </p:cNvPr>
          <p:cNvSpPr/>
          <p:nvPr/>
        </p:nvSpPr>
        <p:spPr>
          <a:xfrm>
            <a:off x="6056559" y="1652362"/>
            <a:ext cx="1465118" cy="374475"/>
          </a:xfrm>
          <a:prstGeom prst="roundRect">
            <a:avLst/>
          </a:prstGeom>
          <a:noFill/>
          <a:ln w="127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A9B325D-02E8-A443-685D-73BF993C367A}"/>
              </a:ext>
            </a:extLst>
          </p:cNvPr>
          <p:cNvCxnSpPr/>
          <p:nvPr/>
        </p:nvCxnSpPr>
        <p:spPr>
          <a:xfrm>
            <a:off x="5144827" y="1814653"/>
            <a:ext cx="716973" cy="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2CFF5CF-73DB-3833-4D80-C75C521A2CF3}"/>
              </a:ext>
            </a:extLst>
          </p:cNvPr>
          <p:cNvCxnSpPr/>
          <p:nvPr/>
        </p:nvCxnSpPr>
        <p:spPr>
          <a:xfrm flipH="1">
            <a:off x="2867891" y="1814653"/>
            <a:ext cx="789709" cy="0"/>
          </a:xfrm>
          <a:prstGeom prst="straightConnector1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Объект 3">
            <a:extLst>
              <a:ext uri="{FF2B5EF4-FFF2-40B4-BE49-F238E27FC236}">
                <a16:creationId xmlns:a16="http://schemas.microsoft.com/office/drawing/2014/main" id="{B62D395E-F431-F804-A60B-EB5E2397A373}"/>
              </a:ext>
            </a:extLst>
          </p:cNvPr>
          <p:cNvSpPr txBox="1">
            <a:spLocks/>
          </p:cNvSpPr>
          <p:nvPr/>
        </p:nvSpPr>
        <p:spPr>
          <a:xfrm>
            <a:off x="2923117" y="2539235"/>
            <a:ext cx="1268122" cy="404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Бюджет субъекта РФ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8B6E6BCF-7347-17BB-8340-86448EBEC907}"/>
              </a:ext>
            </a:extLst>
          </p:cNvPr>
          <p:cNvSpPr/>
          <p:nvPr/>
        </p:nvSpPr>
        <p:spPr>
          <a:xfrm>
            <a:off x="4641023" y="2435301"/>
            <a:ext cx="1445877" cy="613064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AC1338A8-E80C-7421-F768-F222E69DAD23}"/>
              </a:ext>
            </a:extLst>
          </p:cNvPr>
          <p:cNvSpPr txBox="1">
            <a:spLocks/>
          </p:cNvSpPr>
          <p:nvPr/>
        </p:nvSpPr>
        <p:spPr>
          <a:xfrm>
            <a:off x="4749279" y="2552883"/>
            <a:ext cx="1268122" cy="404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Бюджет субъекта РФ</a:t>
            </a:r>
          </a:p>
        </p:txBody>
      </p:sp>
      <p:sp>
        <p:nvSpPr>
          <p:cNvPr id="14" name="Google Shape;182;g2546a401b48_0_5">
            <a:extLst>
              <a:ext uri="{FF2B5EF4-FFF2-40B4-BE49-F238E27FC236}">
                <a16:creationId xmlns:a16="http://schemas.microsoft.com/office/drawing/2014/main" id="{FB6B1B7F-B240-0644-3A16-0BCA69A92F26}"/>
              </a:ext>
            </a:extLst>
          </p:cNvPr>
          <p:cNvSpPr/>
          <p:nvPr/>
        </p:nvSpPr>
        <p:spPr>
          <a:xfrm>
            <a:off x="842426" y="3747565"/>
            <a:ext cx="1752513" cy="522279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200" b="1" dirty="0">
                <a:solidFill>
                  <a:schemeClr val="lt1"/>
                </a:solidFill>
              </a:rPr>
              <a:t>Местный</a:t>
            </a:r>
            <a:br>
              <a:rPr lang="ru-RU" sz="1200" b="1" dirty="0">
                <a:solidFill>
                  <a:schemeClr val="lt1"/>
                </a:solidFill>
              </a:rPr>
            </a:b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бюджет</a:t>
            </a:r>
            <a:endParaRPr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82;g2546a401b48_0_5">
            <a:extLst>
              <a:ext uri="{FF2B5EF4-FFF2-40B4-BE49-F238E27FC236}">
                <a16:creationId xmlns:a16="http://schemas.microsoft.com/office/drawing/2014/main" id="{93D6C25A-FA51-7B92-DE7D-9DEE01522932}"/>
              </a:ext>
            </a:extLst>
          </p:cNvPr>
          <p:cNvSpPr/>
          <p:nvPr/>
        </p:nvSpPr>
        <p:spPr>
          <a:xfrm>
            <a:off x="2702399" y="3747565"/>
            <a:ext cx="1752513" cy="522279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200" b="1" dirty="0">
                <a:solidFill>
                  <a:schemeClr val="lt1"/>
                </a:solidFill>
              </a:rPr>
              <a:t>Местный</a:t>
            </a:r>
            <a:br>
              <a:rPr lang="ru-RU" sz="1200" b="1" dirty="0">
                <a:solidFill>
                  <a:schemeClr val="lt1"/>
                </a:solidFill>
              </a:rPr>
            </a:b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бюджет</a:t>
            </a:r>
            <a:endParaRPr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82;g2546a401b48_0_5">
            <a:extLst>
              <a:ext uri="{FF2B5EF4-FFF2-40B4-BE49-F238E27FC236}">
                <a16:creationId xmlns:a16="http://schemas.microsoft.com/office/drawing/2014/main" id="{ED789C06-5F67-BB90-40AD-F13226F94901}"/>
              </a:ext>
            </a:extLst>
          </p:cNvPr>
          <p:cNvSpPr/>
          <p:nvPr/>
        </p:nvSpPr>
        <p:spPr>
          <a:xfrm>
            <a:off x="4562372" y="3747565"/>
            <a:ext cx="1752513" cy="522279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200" b="1" dirty="0">
                <a:solidFill>
                  <a:schemeClr val="lt1"/>
                </a:solidFill>
              </a:rPr>
              <a:t>Местный</a:t>
            </a:r>
            <a:br>
              <a:rPr lang="ru-RU" sz="1200" b="1" dirty="0">
                <a:solidFill>
                  <a:schemeClr val="lt1"/>
                </a:solidFill>
              </a:rPr>
            </a:b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бюджет</a:t>
            </a:r>
            <a:endParaRPr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82;g2546a401b48_0_5">
            <a:extLst>
              <a:ext uri="{FF2B5EF4-FFF2-40B4-BE49-F238E27FC236}">
                <a16:creationId xmlns:a16="http://schemas.microsoft.com/office/drawing/2014/main" id="{522D5AB2-CF89-8299-9805-023D37C6DB91}"/>
              </a:ext>
            </a:extLst>
          </p:cNvPr>
          <p:cNvSpPr/>
          <p:nvPr/>
        </p:nvSpPr>
        <p:spPr>
          <a:xfrm>
            <a:off x="6432736" y="3747565"/>
            <a:ext cx="1752513" cy="522279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200" b="1" dirty="0">
                <a:solidFill>
                  <a:schemeClr val="lt1"/>
                </a:solidFill>
              </a:rPr>
              <a:t>Местный</a:t>
            </a:r>
            <a:br>
              <a:rPr lang="ru-RU" sz="1200" b="1" dirty="0">
                <a:solidFill>
                  <a:schemeClr val="lt1"/>
                </a:solidFill>
              </a:rPr>
            </a:b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бюджет</a:t>
            </a:r>
            <a:endParaRPr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1ECB4-8A76-603A-03B6-F7E09B10124E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4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2CFF5CF-73DB-3833-4D80-C75C521A2CF3}"/>
              </a:ext>
            </a:extLst>
          </p:cNvPr>
          <p:cNvCxnSpPr/>
          <p:nvPr/>
        </p:nvCxnSpPr>
        <p:spPr>
          <a:xfrm flipH="1" flipV="1">
            <a:off x="2702400" y="2060682"/>
            <a:ext cx="1112149" cy="281684"/>
          </a:xfrm>
          <a:prstGeom prst="straightConnector1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2CFF5CF-73DB-3833-4D80-C75C521A2CF3}"/>
              </a:ext>
            </a:extLst>
          </p:cNvPr>
          <p:cNvCxnSpPr/>
          <p:nvPr/>
        </p:nvCxnSpPr>
        <p:spPr>
          <a:xfrm flipV="1">
            <a:off x="4926842" y="2108580"/>
            <a:ext cx="1173184" cy="233786"/>
          </a:xfrm>
          <a:prstGeom prst="straightConnector1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2CFF5CF-73DB-3833-4D80-C75C521A2CF3}"/>
              </a:ext>
            </a:extLst>
          </p:cNvPr>
          <p:cNvCxnSpPr/>
          <p:nvPr/>
        </p:nvCxnSpPr>
        <p:spPr>
          <a:xfrm flipH="1" flipV="1">
            <a:off x="1931498" y="2225473"/>
            <a:ext cx="663441" cy="1363888"/>
          </a:xfrm>
          <a:prstGeom prst="straightConnector1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52CFF5CF-73DB-3833-4D80-C75C521A2CF3}"/>
              </a:ext>
            </a:extLst>
          </p:cNvPr>
          <p:cNvCxnSpPr/>
          <p:nvPr/>
        </p:nvCxnSpPr>
        <p:spPr>
          <a:xfrm flipV="1">
            <a:off x="6382429" y="2225473"/>
            <a:ext cx="291326" cy="1436138"/>
          </a:xfrm>
          <a:prstGeom prst="straightConnector1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468429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27EB2-2F3D-CD68-F429-81CE2E4E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ОБЕСПЕЧИВАЕТ ГОСУДАРСТВО? </a:t>
            </a:r>
          </a:p>
        </p:txBody>
      </p:sp>
      <p:sp>
        <p:nvSpPr>
          <p:cNvPr id="4" name="Google Shape;193;p12">
            <a:extLst>
              <a:ext uri="{FF2B5EF4-FFF2-40B4-BE49-F238E27FC236}">
                <a16:creationId xmlns:a16="http://schemas.microsoft.com/office/drawing/2014/main" id="{75FA86F3-6380-AA75-C9D6-36E25AC6788C}"/>
              </a:ext>
            </a:extLst>
          </p:cNvPr>
          <p:cNvSpPr/>
          <p:nvPr/>
        </p:nvSpPr>
        <p:spPr>
          <a:xfrm>
            <a:off x="633412" y="1397661"/>
            <a:ext cx="2060408" cy="34461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ДЕТЯМ</a:t>
            </a:r>
            <a:endParaRPr sz="1800" b="0" i="0" u="none" strike="noStrike" cap="non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94;p12">
            <a:extLst>
              <a:ext uri="{FF2B5EF4-FFF2-40B4-BE49-F238E27FC236}">
                <a16:creationId xmlns:a16="http://schemas.microsoft.com/office/drawing/2014/main" id="{4B8F0B0C-6DE5-4D52-76C9-26722381290A}"/>
              </a:ext>
            </a:extLst>
          </p:cNvPr>
          <p:cNvSpPr txBox="1"/>
          <p:nvPr/>
        </p:nvSpPr>
        <p:spPr>
          <a:xfrm>
            <a:off x="633412" y="1882680"/>
            <a:ext cx="2371698" cy="179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395C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200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Образование в детском саду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395C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200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Об</a:t>
            </a:r>
            <a:r>
              <a:rPr lang="ru-RU" sz="1200" b="0" dirty="0">
                <a:solidFill>
                  <a:srgbClr val="393B3B"/>
                </a:solidFill>
              </a:rPr>
              <a:t>разова</a:t>
            </a:r>
            <a:r>
              <a:rPr lang="ru-RU" sz="1200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ние в школе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395C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200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Высшее образование по конкурсу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395C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200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Посещение некоторых музеев  и театров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5;p12">
            <a:extLst>
              <a:ext uri="{FF2B5EF4-FFF2-40B4-BE49-F238E27FC236}">
                <a16:creationId xmlns:a16="http://schemas.microsoft.com/office/drawing/2014/main" id="{CAB5E8A3-3517-45F9-AC7A-5A17F4C8D2D8}"/>
              </a:ext>
            </a:extLst>
          </p:cNvPr>
          <p:cNvSpPr/>
          <p:nvPr/>
        </p:nvSpPr>
        <p:spPr>
          <a:xfrm>
            <a:off x="3653352" y="1397661"/>
            <a:ext cx="2060408" cy="34461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ВЗРОСЛЫМ</a:t>
            </a:r>
            <a:endParaRPr sz="1800" b="0" i="0" u="none" strike="noStrike" cap="non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96;p12">
            <a:extLst>
              <a:ext uri="{FF2B5EF4-FFF2-40B4-BE49-F238E27FC236}">
                <a16:creationId xmlns:a16="http://schemas.microsoft.com/office/drawing/2014/main" id="{A30F6141-BED6-5603-4EFC-BE1905D7CCA7}"/>
              </a:ext>
            </a:extLst>
          </p:cNvPr>
          <p:cNvSpPr txBox="1"/>
          <p:nvPr/>
        </p:nvSpPr>
        <p:spPr>
          <a:xfrm>
            <a:off x="3310120" y="1882680"/>
            <a:ext cx="2805989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144E99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200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Выплаты в связи с временной нетрудоспособностью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144E99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200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Дешевые кредиты на покупку жилья для некоторых категорий граждан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144E99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200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Выплаты в связи с рождением ребенка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97;p12">
            <a:extLst>
              <a:ext uri="{FF2B5EF4-FFF2-40B4-BE49-F238E27FC236}">
                <a16:creationId xmlns:a16="http://schemas.microsoft.com/office/drawing/2014/main" id="{5230F7EE-4F65-DA5C-2BB5-ECC727128E97}"/>
              </a:ext>
            </a:extLst>
          </p:cNvPr>
          <p:cNvSpPr/>
          <p:nvPr/>
        </p:nvSpPr>
        <p:spPr>
          <a:xfrm>
            <a:off x="6673291" y="1397661"/>
            <a:ext cx="2060408" cy="344617"/>
          </a:xfrm>
          <a:prstGeom prst="roundRect">
            <a:avLst>
              <a:gd name="adj" fmla="val 16667"/>
            </a:avLst>
          </a:prstGeom>
          <a:solidFill>
            <a:srgbClr val="0096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ПОЖИЛЫМ</a:t>
            </a:r>
            <a:endParaRPr sz="1800" b="0" i="0" u="none" strike="noStrike" cap="non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98;p12">
            <a:extLst>
              <a:ext uri="{FF2B5EF4-FFF2-40B4-BE49-F238E27FC236}">
                <a16:creationId xmlns:a16="http://schemas.microsoft.com/office/drawing/2014/main" id="{625DD6A0-3F16-A48A-C64B-275DD565A931}"/>
              </a:ext>
            </a:extLst>
          </p:cNvPr>
          <p:cNvSpPr txBox="1"/>
          <p:nvPr/>
        </p:nvSpPr>
        <p:spPr>
          <a:xfrm>
            <a:off x="6598278" y="1882680"/>
            <a:ext cx="2135421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439757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200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Пенсии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439757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200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Освобождение от уплаты некоторых налогов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439757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200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Льготы для проезда на транспорте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99;p12">
            <a:extLst>
              <a:ext uri="{FF2B5EF4-FFF2-40B4-BE49-F238E27FC236}">
                <a16:creationId xmlns:a16="http://schemas.microsoft.com/office/drawing/2014/main" id="{94A1CD7A-BAE4-2E72-D854-24D658E3AD62}"/>
              </a:ext>
            </a:extLst>
          </p:cNvPr>
          <p:cNvSpPr/>
          <p:nvPr/>
        </p:nvSpPr>
        <p:spPr>
          <a:xfrm>
            <a:off x="633412" y="3771075"/>
            <a:ext cx="8100287" cy="100841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   ВСЕМ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00;p12">
            <a:extLst>
              <a:ext uri="{FF2B5EF4-FFF2-40B4-BE49-F238E27FC236}">
                <a16:creationId xmlns:a16="http://schemas.microsoft.com/office/drawing/2014/main" id="{F0526580-DA5C-7C84-DA7B-80D5A222F1BA}"/>
              </a:ext>
            </a:extLst>
          </p:cNvPr>
          <p:cNvSpPr txBox="1"/>
          <p:nvPr/>
        </p:nvSpPr>
        <p:spPr>
          <a:xfrm>
            <a:off x="2349299" y="3777346"/>
            <a:ext cx="6002221" cy="97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228594" marR="0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BBE"/>
              </a:buClr>
              <a:buSzPts val="1767"/>
              <a:buFont typeface="Arial"/>
              <a:buChar char="•"/>
            </a:pPr>
            <a:r>
              <a:rPr lang="ru-RU" sz="1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Медицинские услуги</a:t>
            </a:r>
            <a:endParaRPr sz="1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B7BBBE"/>
              </a:buClr>
              <a:buSzPts val="1767"/>
              <a:buFont typeface="Arial"/>
              <a:buChar char="•"/>
            </a:pPr>
            <a:r>
              <a:rPr lang="ru-RU" sz="1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Защита прав и безопасность</a:t>
            </a:r>
            <a:r>
              <a:rPr lang="ru-RU" sz="1200" b="0" dirty="0">
                <a:solidFill>
                  <a:schemeClr val="bg1"/>
                </a:solidFill>
              </a:rPr>
              <a:t> </a:t>
            </a:r>
            <a:r>
              <a:rPr lang="ru-RU" sz="1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благодаря работе правоохранительных органов</a:t>
            </a:r>
            <a:endParaRPr sz="1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B7BBBE"/>
              </a:buClr>
              <a:buSzPts val="1767"/>
              <a:buFont typeface="Arial"/>
              <a:buChar char="•"/>
            </a:pPr>
            <a:r>
              <a:rPr lang="ru-RU" sz="1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Пожарная охрана, МЧС</a:t>
            </a:r>
            <a:endParaRPr sz="1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B7BBBE"/>
              </a:buClr>
              <a:buSzPts val="1767"/>
              <a:buFont typeface="Arial"/>
              <a:buChar char="•"/>
            </a:pPr>
            <a:r>
              <a:rPr lang="ru-RU" sz="1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Дороги, мосты, парки, пл</a:t>
            </a:r>
            <a:r>
              <a:rPr lang="ru-RU" sz="1200" b="0" dirty="0">
                <a:solidFill>
                  <a:schemeClr val="bg1"/>
                </a:solidFill>
              </a:rPr>
              <a:t>ощади, рекреационные зоны и пр.</a:t>
            </a:r>
            <a:endParaRPr sz="1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C49733-64D6-D569-C34D-3BF95ED500D1}"/>
              </a:ext>
            </a:extLst>
          </p:cNvPr>
          <p:cNvSpPr txBox="1"/>
          <p:nvPr/>
        </p:nvSpPr>
        <p:spPr>
          <a:xfrm>
            <a:off x="8359573" y="4769727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5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617911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ЗАДАНИЕ 1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1181100"/>
            <a:ext cx="3823249" cy="3167380"/>
          </a:xfrm>
        </p:spPr>
        <p:txBody>
          <a:bodyPr/>
          <a:lstStyle/>
          <a:p>
            <a:pPr marL="0" lvl="0" indent="0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95"/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каждой группе выдан набор карточек</a:t>
            </a:r>
          </a:p>
          <a:p>
            <a:pPr marL="0" lvl="0" indent="0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95"/>
              <a:buNone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95"/>
              <a:buNone/>
            </a:pPr>
            <a:r>
              <a:rPr lang="ru-RU" sz="1800" b="1" dirty="0">
                <a:solidFill>
                  <a:schemeClr val="accent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ЗАДАЧА ГРУППЫ: </a:t>
            </a:r>
          </a:p>
          <a:p>
            <a:pPr marL="0" lvl="0" indent="0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95"/>
              <a:buNone/>
            </a:pPr>
            <a:r>
              <a:rPr lang="ru-RU" sz="1800" dirty="0">
                <a:solidFill>
                  <a:schemeClr val="accent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1. Распределить карточки</a:t>
            </a:r>
            <a:br>
              <a:rPr lang="ru-RU" sz="1800" dirty="0">
                <a:solidFill>
                  <a:schemeClr val="accent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</a:br>
            <a:r>
              <a:rPr lang="ru-RU" sz="1800" dirty="0">
                <a:solidFill>
                  <a:schemeClr val="accent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на доходы и расходы бюджета</a:t>
            </a:r>
          </a:p>
          <a:p>
            <a:pPr marL="0" lvl="0" indent="0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95"/>
              <a:buNone/>
            </a:pPr>
            <a:r>
              <a:rPr lang="ru-RU" sz="1800" dirty="0">
                <a:solidFill>
                  <a:schemeClr val="accent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2. Разместить их на выданном ватмане</a:t>
            </a:r>
          </a:p>
          <a:p>
            <a:pPr marL="0" lvl="0" indent="0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95"/>
              <a:buNone/>
            </a:pPr>
            <a:r>
              <a:rPr lang="ru-RU" sz="1400" dirty="0">
                <a:solidFill>
                  <a:schemeClr val="accent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ВРЕМЯ ВЫПОЛНЕНИЯ ЗАДАНИЯ - 5 МИНУТ</a:t>
            </a:r>
          </a:p>
          <a:p>
            <a:pPr marL="0" lvl="0" indent="0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95"/>
              <a:buNone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95"/>
              <a:buNone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4542ED-6054-7313-FB29-DD7B175034B5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6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13;g2555a2bcc70_0_0">
            <a:extLst>
              <a:ext uri="{FF2B5EF4-FFF2-40B4-BE49-F238E27FC236}">
                <a16:creationId xmlns:a16="http://schemas.microsoft.com/office/drawing/2014/main" id="{DBE9DCB2-32E6-6BD6-8CDB-DF484B1239D6}"/>
              </a:ext>
            </a:extLst>
          </p:cNvPr>
          <p:cNvGrpSpPr/>
          <p:nvPr/>
        </p:nvGrpSpPr>
        <p:grpSpPr>
          <a:xfrm>
            <a:off x="538482" y="940904"/>
            <a:ext cx="8373254" cy="3986064"/>
            <a:chOff x="3132" y="164384"/>
            <a:chExt cx="10810634" cy="5146372"/>
          </a:xfrm>
        </p:grpSpPr>
        <p:sp>
          <p:nvSpPr>
            <p:cNvPr id="4" name="Google Shape;214;g2555a2bcc70_0_0">
              <a:extLst>
                <a:ext uri="{FF2B5EF4-FFF2-40B4-BE49-F238E27FC236}">
                  <a16:creationId xmlns:a16="http://schemas.microsoft.com/office/drawing/2014/main" id="{71C36F40-966B-E5DB-3E0D-50E9E5FE3764}"/>
                </a:ext>
              </a:extLst>
            </p:cNvPr>
            <p:cNvSpPr/>
            <p:nvPr/>
          </p:nvSpPr>
          <p:spPr>
            <a:xfrm>
              <a:off x="142569" y="315441"/>
              <a:ext cx="3346478" cy="1045774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Google Shape;215;g2555a2bcc70_0_0">
              <a:extLst>
                <a:ext uri="{FF2B5EF4-FFF2-40B4-BE49-F238E27FC236}">
                  <a16:creationId xmlns:a16="http://schemas.microsoft.com/office/drawing/2014/main" id="{C969541E-36A8-A644-7D1A-CCE7796F9BA1}"/>
                </a:ext>
              </a:extLst>
            </p:cNvPr>
            <p:cNvSpPr txBox="1"/>
            <p:nvPr/>
          </p:nvSpPr>
          <p:spPr>
            <a:xfrm>
              <a:off x="142569" y="315441"/>
              <a:ext cx="3346478" cy="1045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8325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Продажа государственной и муниципальной собственности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Google Shape;216;g2555a2bcc70_0_0">
              <a:extLst>
                <a:ext uri="{FF2B5EF4-FFF2-40B4-BE49-F238E27FC236}">
                  <a16:creationId xmlns:a16="http://schemas.microsoft.com/office/drawing/2014/main" id="{0433CB5F-31FC-17DC-93E6-E74BC8A83647}"/>
                </a:ext>
              </a:extLst>
            </p:cNvPr>
            <p:cNvSpPr/>
            <p:nvPr/>
          </p:nvSpPr>
          <p:spPr>
            <a:xfrm>
              <a:off x="3132" y="164384"/>
              <a:ext cx="732042" cy="1098063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Google Shape;217;g2555a2bcc70_0_0">
              <a:extLst>
                <a:ext uri="{FF2B5EF4-FFF2-40B4-BE49-F238E27FC236}">
                  <a16:creationId xmlns:a16="http://schemas.microsoft.com/office/drawing/2014/main" id="{E5CE2FD0-4226-88A6-6137-2DC44C93AA01}"/>
                </a:ext>
              </a:extLst>
            </p:cNvPr>
            <p:cNvSpPr/>
            <p:nvPr/>
          </p:nvSpPr>
          <p:spPr>
            <a:xfrm>
              <a:off x="3804928" y="315441"/>
              <a:ext cx="3346478" cy="1045774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218;g2555a2bcc70_0_0">
              <a:extLst>
                <a:ext uri="{FF2B5EF4-FFF2-40B4-BE49-F238E27FC236}">
                  <a16:creationId xmlns:a16="http://schemas.microsoft.com/office/drawing/2014/main" id="{B96A3BBA-62EA-05B6-47C3-4E9EC164D8BF}"/>
                </a:ext>
              </a:extLst>
            </p:cNvPr>
            <p:cNvSpPr txBox="1"/>
            <p:nvPr/>
          </p:nvSpPr>
          <p:spPr>
            <a:xfrm>
              <a:off x="3804928" y="315441"/>
              <a:ext cx="3346478" cy="1045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8325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Средства</a:t>
              </a:r>
              <a:b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</a:br>
              <a: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от использования муниципальной собственности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219;g2555a2bcc70_0_0">
              <a:extLst>
                <a:ext uri="{FF2B5EF4-FFF2-40B4-BE49-F238E27FC236}">
                  <a16:creationId xmlns:a16="http://schemas.microsoft.com/office/drawing/2014/main" id="{FF3393F9-9956-C7C4-F40F-B8FCC6194849}"/>
                </a:ext>
              </a:extLst>
            </p:cNvPr>
            <p:cNvSpPr/>
            <p:nvPr/>
          </p:nvSpPr>
          <p:spPr>
            <a:xfrm>
              <a:off x="3665492" y="164384"/>
              <a:ext cx="732042" cy="1098063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220;g2555a2bcc70_0_0">
              <a:extLst>
                <a:ext uri="{FF2B5EF4-FFF2-40B4-BE49-F238E27FC236}">
                  <a16:creationId xmlns:a16="http://schemas.microsoft.com/office/drawing/2014/main" id="{67DF0451-B4A8-6C89-BFBE-920F5ECE80F6}"/>
                </a:ext>
              </a:extLst>
            </p:cNvPr>
            <p:cNvSpPr/>
            <p:nvPr/>
          </p:nvSpPr>
          <p:spPr>
            <a:xfrm>
              <a:off x="7467288" y="315441"/>
              <a:ext cx="3346478" cy="1045774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221;g2555a2bcc70_0_0">
              <a:extLst>
                <a:ext uri="{FF2B5EF4-FFF2-40B4-BE49-F238E27FC236}">
                  <a16:creationId xmlns:a16="http://schemas.microsoft.com/office/drawing/2014/main" id="{8FC98EA3-CDFD-B430-9B07-32BE25AE7E43}"/>
                </a:ext>
              </a:extLst>
            </p:cNvPr>
            <p:cNvSpPr txBox="1"/>
            <p:nvPr/>
          </p:nvSpPr>
          <p:spPr>
            <a:xfrm>
              <a:off x="7467288" y="315441"/>
              <a:ext cx="3346478" cy="1045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8325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Средства</a:t>
              </a:r>
              <a:b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</a:br>
              <a: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от арендной платы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222;g2555a2bcc70_0_0">
              <a:extLst>
                <a:ext uri="{FF2B5EF4-FFF2-40B4-BE49-F238E27FC236}">
                  <a16:creationId xmlns:a16="http://schemas.microsoft.com/office/drawing/2014/main" id="{270D50A9-B329-FFEB-D3A6-66D210D7E470}"/>
                </a:ext>
              </a:extLst>
            </p:cNvPr>
            <p:cNvSpPr/>
            <p:nvPr/>
          </p:nvSpPr>
          <p:spPr>
            <a:xfrm>
              <a:off x="7327851" y="164384"/>
              <a:ext cx="732042" cy="1098063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223;g2555a2bcc70_0_0">
              <a:extLst>
                <a:ext uri="{FF2B5EF4-FFF2-40B4-BE49-F238E27FC236}">
                  <a16:creationId xmlns:a16="http://schemas.microsoft.com/office/drawing/2014/main" id="{5AD1C133-F005-03F1-5C33-BA1D4A279D19}"/>
                </a:ext>
              </a:extLst>
            </p:cNvPr>
            <p:cNvSpPr/>
            <p:nvPr/>
          </p:nvSpPr>
          <p:spPr>
            <a:xfrm>
              <a:off x="142569" y="1631955"/>
              <a:ext cx="3346478" cy="1045774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224;g2555a2bcc70_0_0">
              <a:extLst>
                <a:ext uri="{FF2B5EF4-FFF2-40B4-BE49-F238E27FC236}">
                  <a16:creationId xmlns:a16="http://schemas.microsoft.com/office/drawing/2014/main" id="{AB8E61A0-3D99-F793-1327-6902666A1B20}"/>
                </a:ext>
              </a:extLst>
            </p:cNvPr>
            <p:cNvSpPr txBox="1"/>
            <p:nvPr/>
          </p:nvSpPr>
          <p:spPr>
            <a:xfrm>
              <a:off x="142569" y="1631955"/>
              <a:ext cx="3346478" cy="1045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8325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Земельный налог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225;g2555a2bcc70_0_0">
              <a:extLst>
                <a:ext uri="{FF2B5EF4-FFF2-40B4-BE49-F238E27FC236}">
                  <a16:creationId xmlns:a16="http://schemas.microsoft.com/office/drawing/2014/main" id="{6523A155-9804-363D-725D-29E711E70571}"/>
                </a:ext>
              </a:extLst>
            </p:cNvPr>
            <p:cNvSpPr/>
            <p:nvPr/>
          </p:nvSpPr>
          <p:spPr>
            <a:xfrm>
              <a:off x="3132" y="1480898"/>
              <a:ext cx="732042" cy="1098063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226;g2555a2bcc70_0_0">
              <a:extLst>
                <a:ext uri="{FF2B5EF4-FFF2-40B4-BE49-F238E27FC236}">
                  <a16:creationId xmlns:a16="http://schemas.microsoft.com/office/drawing/2014/main" id="{B973984A-FCE9-267A-4641-CE0DACFA6FEF}"/>
                </a:ext>
              </a:extLst>
            </p:cNvPr>
            <p:cNvSpPr/>
            <p:nvPr/>
          </p:nvSpPr>
          <p:spPr>
            <a:xfrm>
              <a:off x="3804928" y="1631955"/>
              <a:ext cx="3346478" cy="1045774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227;g2555a2bcc70_0_0">
              <a:extLst>
                <a:ext uri="{FF2B5EF4-FFF2-40B4-BE49-F238E27FC236}">
                  <a16:creationId xmlns:a16="http://schemas.microsoft.com/office/drawing/2014/main" id="{53F5FA0A-C5A5-7C19-62BF-439BC999F32F}"/>
                </a:ext>
              </a:extLst>
            </p:cNvPr>
            <p:cNvSpPr txBox="1"/>
            <p:nvPr/>
          </p:nvSpPr>
          <p:spPr>
            <a:xfrm>
              <a:off x="3804928" y="1631955"/>
              <a:ext cx="3346478" cy="1045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8325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Налог</a:t>
              </a:r>
              <a:b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</a:br>
              <a: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на добавленную стоимость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228;g2555a2bcc70_0_0">
              <a:extLst>
                <a:ext uri="{FF2B5EF4-FFF2-40B4-BE49-F238E27FC236}">
                  <a16:creationId xmlns:a16="http://schemas.microsoft.com/office/drawing/2014/main" id="{44F45DCF-590B-92B2-6046-BCFE25E8083D}"/>
                </a:ext>
              </a:extLst>
            </p:cNvPr>
            <p:cNvSpPr/>
            <p:nvPr/>
          </p:nvSpPr>
          <p:spPr>
            <a:xfrm>
              <a:off x="3665492" y="1480898"/>
              <a:ext cx="732042" cy="1098063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229;g2555a2bcc70_0_0">
              <a:extLst>
                <a:ext uri="{FF2B5EF4-FFF2-40B4-BE49-F238E27FC236}">
                  <a16:creationId xmlns:a16="http://schemas.microsoft.com/office/drawing/2014/main" id="{4E8CD188-B4A5-9CAA-4D80-E8DACDA6B275}"/>
                </a:ext>
              </a:extLst>
            </p:cNvPr>
            <p:cNvSpPr/>
            <p:nvPr/>
          </p:nvSpPr>
          <p:spPr>
            <a:xfrm>
              <a:off x="7467288" y="1631955"/>
              <a:ext cx="3346478" cy="1045774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230;g2555a2bcc70_0_0">
              <a:extLst>
                <a:ext uri="{FF2B5EF4-FFF2-40B4-BE49-F238E27FC236}">
                  <a16:creationId xmlns:a16="http://schemas.microsoft.com/office/drawing/2014/main" id="{EC8AB9DB-886D-A6B3-62D9-BAF57D8D721F}"/>
                </a:ext>
              </a:extLst>
            </p:cNvPr>
            <p:cNvSpPr txBox="1"/>
            <p:nvPr/>
          </p:nvSpPr>
          <p:spPr>
            <a:xfrm>
              <a:off x="7467288" y="1631955"/>
              <a:ext cx="3346478" cy="1045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8325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Акциз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231;g2555a2bcc70_0_0">
              <a:extLst>
                <a:ext uri="{FF2B5EF4-FFF2-40B4-BE49-F238E27FC236}">
                  <a16:creationId xmlns:a16="http://schemas.microsoft.com/office/drawing/2014/main" id="{5BE6DDC9-4F16-365F-3C7F-0F61247484FD}"/>
                </a:ext>
              </a:extLst>
            </p:cNvPr>
            <p:cNvSpPr/>
            <p:nvPr/>
          </p:nvSpPr>
          <p:spPr>
            <a:xfrm>
              <a:off x="7327851" y="1480898"/>
              <a:ext cx="732042" cy="1098063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232;g2555a2bcc70_0_0">
              <a:extLst>
                <a:ext uri="{FF2B5EF4-FFF2-40B4-BE49-F238E27FC236}">
                  <a16:creationId xmlns:a16="http://schemas.microsoft.com/office/drawing/2014/main" id="{3BB33B40-F263-63F1-DBDD-CD5120632534}"/>
                </a:ext>
              </a:extLst>
            </p:cNvPr>
            <p:cNvSpPr/>
            <p:nvPr/>
          </p:nvSpPr>
          <p:spPr>
            <a:xfrm>
              <a:off x="142569" y="2948468"/>
              <a:ext cx="3346478" cy="1045774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233;g2555a2bcc70_0_0">
              <a:extLst>
                <a:ext uri="{FF2B5EF4-FFF2-40B4-BE49-F238E27FC236}">
                  <a16:creationId xmlns:a16="http://schemas.microsoft.com/office/drawing/2014/main" id="{62066726-C47A-A100-91C7-0AF862B81505}"/>
                </a:ext>
              </a:extLst>
            </p:cNvPr>
            <p:cNvSpPr txBox="1"/>
            <p:nvPr/>
          </p:nvSpPr>
          <p:spPr>
            <a:xfrm>
              <a:off x="142569" y="2948468"/>
              <a:ext cx="3346478" cy="1045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8325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Транспортный налог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234;g2555a2bcc70_0_0">
              <a:extLst>
                <a:ext uri="{FF2B5EF4-FFF2-40B4-BE49-F238E27FC236}">
                  <a16:creationId xmlns:a16="http://schemas.microsoft.com/office/drawing/2014/main" id="{F812195D-6CC1-D036-93CF-7C71CEA6D893}"/>
                </a:ext>
              </a:extLst>
            </p:cNvPr>
            <p:cNvSpPr/>
            <p:nvPr/>
          </p:nvSpPr>
          <p:spPr>
            <a:xfrm>
              <a:off x="3132" y="2797412"/>
              <a:ext cx="732042" cy="1098063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235;g2555a2bcc70_0_0">
              <a:extLst>
                <a:ext uri="{FF2B5EF4-FFF2-40B4-BE49-F238E27FC236}">
                  <a16:creationId xmlns:a16="http://schemas.microsoft.com/office/drawing/2014/main" id="{650B0DF4-A9D8-4932-D5FA-38A14619AB6B}"/>
                </a:ext>
              </a:extLst>
            </p:cNvPr>
            <p:cNvSpPr/>
            <p:nvPr/>
          </p:nvSpPr>
          <p:spPr>
            <a:xfrm>
              <a:off x="3804928" y="2948468"/>
              <a:ext cx="3346478" cy="1045774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236;g2555a2bcc70_0_0">
              <a:extLst>
                <a:ext uri="{FF2B5EF4-FFF2-40B4-BE49-F238E27FC236}">
                  <a16:creationId xmlns:a16="http://schemas.microsoft.com/office/drawing/2014/main" id="{92447E33-C4FF-B9DB-C240-BDECB6DD53F8}"/>
                </a:ext>
              </a:extLst>
            </p:cNvPr>
            <p:cNvSpPr txBox="1"/>
            <p:nvPr/>
          </p:nvSpPr>
          <p:spPr>
            <a:xfrm>
              <a:off x="3804928" y="2948468"/>
              <a:ext cx="3346478" cy="1045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8325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Налог на доход физических лиц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237;g2555a2bcc70_0_0">
              <a:extLst>
                <a:ext uri="{FF2B5EF4-FFF2-40B4-BE49-F238E27FC236}">
                  <a16:creationId xmlns:a16="http://schemas.microsoft.com/office/drawing/2014/main" id="{B88E51A9-0E69-EEE4-0DD9-EB91BFAE5022}"/>
                </a:ext>
              </a:extLst>
            </p:cNvPr>
            <p:cNvSpPr/>
            <p:nvPr/>
          </p:nvSpPr>
          <p:spPr>
            <a:xfrm>
              <a:off x="3665492" y="2797412"/>
              <a:ext cx="732042" cy="1098063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238;g2555a2bcc70_0_0">
              <a:extLst>
                <a:ext uri="{FF2B5EF4-FFF2-40B4-BE49-F238E27FC236}">
                  <a16:creationId xmlns:a16="http://schemas.microsoft.com/office/drawing/2014/main" id="{128C0F1E-A3CD-30C0-E95C-25AEE62F6B2A}"/>
                </a:ext>
              </a:extLst>
            </p:cNvPr>
            <p:cNvSpPr/>
            <p:nvPr/>
          </p:nvSpPr>
          <p:spPr>
            <a:xfrm>
              <a:off x="7467288" y="2948468"/>
              <a:ext cx="3346478" cy="1045774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239;g2555a2bcc70_0_0">
              <a:extLst>
                <a:ext uri="{FF2B5EF4-FFF2-40B4-BE49-F238E27FC236}">
                  <a16:creationId xmlns:a16="http://schemas.microsoft.com/office/drawing/2014/main" id="{24247FA5-B95C-340F-DC65-4D2F69D33097}"/>
                </a:ext>
              </a:extLst>
            </p:cNvPr>
            <p:cNvSpPr txBox="1"/>
            <p:nvPr/>
          </p:nvSpPr>
          <p:spPr>
            <a:xfrm>
              <a:off x="7467288" y="2948468"/>
              <a:ext cx="3346478" cy="1045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8325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Налог на прибыль организаций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240;g2555a2bcc70_0_0">
              <a:extLst>
                <a:ext uri="{FF2B5EF4-FFF2-40B4-BE49-F238E27FC236}">
                  <a16:creationId xmlns:a16="http://schemas.microsoft.com/office/drawing/2014/main" id="{2DF70119-C497-877F-F631-568492980FB4}"/>
                </a:ext>
              </a:extLst>
            </p:cNvPr>
            <p:cNvSpPr/>
            <p:nvPr/>
          </p:nvSpPr>
          <p:spPr>
            <a:xfrm>
              <a:off x="7327851" y="2797412"/>
              <a:ext cx="732042" cy="1098063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241;g2555a2bcc70_0_0">
              <a:extLst>
                <a:ext uri="{FF2B5EF4-FFF2-40B4-BE49-F238E27FC236}">
                  <a16:creationId xmlns:a16="http://schemas.microsoft.com/office/drawing/2014/main" id="{30776AE8-BDB7-CAC3-B685-C397898A37EA}"/>
                </a:ext>
              </a:extLst>
            </p:cNvPr>
            <p:cNvSpPr/>
            <p:nvPr/>
          </p:nvSpPr>
          <p:spPr>
            <a:xfrm>
              <a:off x="142569" y="4264982"/>
              <a:ext cx="3346478" cy="1045774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242;g2555a2bcc70_0_0">
              <a:extLst>
                <a:ext uri="{FF2B5EF4-FFF2-40B4-BE49-F238E27FC236}">
                  <a16:creationId xmlns:a16="http://schemas.microsoft.com/office/drawing/2014/main" id="{B6CEEFBC-B7EA-DE56-B367-F4C658367128}"/>
                </a:ext>
              </a:extLst>
            </p:cNvPr>
            <p:cNvSpPr txBox="1"/>
            <p:nvPr/>
          </p:nvSpPr>
          <p:spPr>
            <a:xfrm>
              <a:off x="142569" y="4264982"/>
              <a:ext cx="3346478" cy="1045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8325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Налог на добычу полезных ископаемых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Google Shape;243;g2555a2bcc70_0_0">
              <a:extLst>
                <a:ext uri="{FF2B5EF4-FFF2-40B4-BE49-F238E27FC236}">
                  <a16:creationId xmlns:a16="http://schemas.microsoft.com/office/drawing/2014/main" id="{7FA22A7E-6DBD-B9ED-1E79-0F5B41994084}"/>
                </a:ext>
              </a:extLst>
            </p:cNvPr>
            <p:cNvSpPr/>
            <p:nvPr/>
          </p:nvSpPr>
          <p:spPr>
            <a:xfrm>
              <a:off x="3132" y="4113926"/>
              <a:ext cx="732042" cy="1098063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244;g2555a2bcc70_0_0">
              <a:extLst>
                <a:ext uri="{FF2B5EF4-FFF2-40B4-BE49-F238E27FC236}">
                  <a16:creationId xmlns:a16="http://schemas.microsoft.com/office/drawing/2014/main" id="{395EDDFE-5D76-8F5B-0C9B-7D7FE802990D}"/>
                </a:ext>
              </a:extLst>
            </p:cNvPr>
            <p:cNvSpPr/>
            <p:nvPr/>
          </p:nvSpPr>
          <p:spPr>
            <a:xfrm>
              <a:off x="3804928" y="4264982"/>
              <a:ext cx="3346478" cy="1045774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245;g2555a2bcc70_0_0">
              <a:extLst>
                <a:ext uri="{FF2B5EF4-FFF2-40B4-BE49-F238E27FC236}">
                  <a16:creationId xmlns:a16="http://schemas.microsoft.com/office/drawing/2014/main" id="{1659570F-7F93-97DC-9F67-A704AD282746}"/>
                </a:ext>
              </a:extLst>
            </p:cNvPr>
            <p:cNvSpPr txBox="1"/>
            <p:nvPr/>
          </p:nvSpPr>
          <p:spPr>
            <a:xfrm>
              <a:off x="3804928" y="4264982"/>
              <a:ext cx="3346478" cy="1045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8325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Водный налог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oogle Shape;246;g2555a2bcc70_0_0">
              <a:extLst>
                <a:ext uri="{FF2B5EF4-FFF2-40B4-BE49-F238E27FC236}">
                  <a16:creationId xmlns:a16="http://schemas.microsoft.com/office/drawing/2014/main" id="{356BAC02-6225-3E80-5F4F-3A5AE9CADF87}"/>
                </a:ext>
              </a:extLst>
            </p:cNvPr>
            <p:cNvSpPr/>
            <p:nvPr/>
          </p:nvSpPr>
          <p:spPr>
            <a:xfrm>
              <a:off x="3665492" y="4113926"/>
              <a:ext cx="732042" cy="1098063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247;g2555a2bcc70_0_0">
              <a:extLst>
                <a:ext uri="{FF2B5EF4-FFF2-40B4-BE49-F238E27FC236}">
                  <a16:creationId xmlns:a16="http://schemas.microsoft.com/office/drawing/2014/main" id="{33820D65-A346-4319-A825-55A46E324FAB}"/>
                </a:ext>
              </a:extLst>
            </p:cNvPr>
            <p:cNvSpPr/>
            <p:nvPr/>
          </p:nvSpPr>
          <p:spPr>
            <a:xfrm>
              <a:off x="7467288" y="4264982"/>
              <a:ext cx="3346478" cy="1045774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Google Shape;248;g2555a2bcc70_0_0">
              <a:extLst>
                <a:ext uri="{FF2B5EF4-FFF2-40B4-BE49-F238E27FC236}">
                  <a16:creationId xmlns:a16="http://schemas.microsoft.com/office/drawing/2014/main" id="{24C147A4-F839-D4CC-05CE-AEBD0CB13DD7}"/>
                </a:ext>
              </a:extLst>
            </p:cNvPr>
            <p:cNvSpPr txBox="1"/>
            <p:nvPr/>
          </p:nvSpPr>
          <p:spPr>
            <a:xfrm>
              <a:off x="7467288" y="4264982"/>
              <a:ext cx="3346478" cy="1045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8325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Штрафы 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249;g2555a2bcc70_0_0">
              <a:extLst>
                <a:ext uri="{FF2B5EF4-FFF2-40B4-BE49-F238E27FC236}">
                  <a16:creationId xmlns:a16="http://schemas.microsoft.com/office/drawing/2014/main" id="{111BF73F-8B08-C9CF-B1F9-D01F4A1872F9}"/>
                </a:ext>
              </a:extLst>
            </p:cNvPr>
            <p:cNvSpPr/>
            <p:nvPr/>
          </p:nvSpPr>
          <p:spPr>
            <a:xfrm>
              <a:off x="7327851" y="4113926"/>
              <a:ext cx="732042" cy="1098063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AE914570-453A-1AF3-BB27-2DDF75BAE064}"/>
              </a:ext>
            </a:extLst>
          </p:cNvPr>
          <p:cNvSpPr txBox="1">
            <a:spLocks/>
          </p:cNvSpPr>
          <p:nvPr/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ПРОВЕРЯЕМ: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 ДОХОДЫ БЮДЖЕТА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6B49B-11AE-627A-469A-00DDAC0EDDD1}"/>
              </a:ext>
            </a:extLst>
          </p:cNvPr>
          <p:cNvSpPr txBox="1"/>
          <p:nvPr/>
        </p:nvSpPr>
        <p:spPr>
          <a:xfrm>
            <a:off x="8359573" y="487094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7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44448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AE914570-453A-1AF3-BB27-2DDF75BAE064}"/>
              </a:ext>
            </a:extLst>
          </p:cNvPr>
          <p:cNvSpPr txBox="1">
            <a:spLocks/>
          </p:cNvSpPr>
          <p:nvPr/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ПРОВЕРЯЕМ: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 РАСХОДЫ БЮДЖЕТА</a:t>
            </a:r>
            <a:endParaRPr lang="ru-RU" dirty="0"/>
          </a:p>
        </p:txBody>
      </p:sp>
      <p:grpSp>
        <p:nvGrpSpPr>
          <p:cNvPr id="2" name="Google Shape;255;g2555a2bcc70_0_5">
            <a:extLst>
              <a:ext uri="{FF2B5EF4-FFF2-40B4-BE49-F238E27FC236}">
                <a16:creationId xmlns:a16="http://schemas.microsoft.com/office/drawing/2014/main" id="{E62D08CC-54E8-E446-6FC1-36B4B9AF6B3A}"/>
              </a:ext>
            </a:extLst>
          </p:cNvPr>
          <p:cNvGrpSpPr/>
          <p:nvPr/>
        </p:nvGrpSpPr>
        <p:grpSpPr>
          <a:xfrm>
            <a:off x="252414" y="1027076"/>
            <a:ext cx="8706392" cy="3733274"/>
            <a:chOff x="102" y="480332"/>
            <a:chExt cx="11655882" cy="4998007"/>
          </a:xfrm>
        </p:grpSpPr>
        <p:sp>
          <p:nvSpPr>
            <p:cNvPr id="41" name="Google Shape;256;g2555a2bcc70_0_5">
              <a:extLst>
                <a:ext uri="{FF2B5EF4-FFF2-40B4-BE49-F238E27FC236}">
                  <a16:creationId xmlns:a16="http://schemas.microsoft.com/office/drawing/2014/main" id="{745885CB-FD93-5375-235E-4DF5EE4EA7DE}"/>
                </a:ext>
              </a:extLst>
            </p:cNvPr>
            <p:cNvSpPr/>
            <p:nvPr/>
          </p:nvSpPr>
          <p:spPr>
            <a:xfrm>
              <a:off x="89685" y="577380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42" name="Google Shape;257;g2555a2bcc70_0_5">
              <a:extLst>
                <a:ext uri="{FF2B5EF4-FFF2-40B4-BE49-F238E27FC236}">
                  <a16:creationId xmlns:a16="http://schemas.microsoft.com/office/drawing/2014/main" id="{558B2D28-3046-3105-D3F9-6F42DB86E985}"/>
                </a:ext>
              </a:extLst>
            </p:cNvPr>
            <p:cNvSpPr txBox="1"/>
            <p:nvPr/>
          </p:nvSpPr>
          <p:spPr>
            <a:xfrm>
              <a:off x="89685" y="577380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Социальная помощь незащищенным слоям населения</a:t>
              </a:r>
              <a:endParaRPr lang="ru-RU" sz="800" dirty="0"/>
            </a:p>
          </p:txBody>
        </p:sp>
        <p:sp>
          <p:nvSpPr>
            <p:cNvPr id="43" name="Google Shape;258;g2555a2bcc70_0_5">
              <a:extLst>
                <a:ext uri="{FF2B5EF4-FFF2-40B4-BE49-F238E27FC236}">
                  <a16:creationId xmlns:a16="http://schemas.microsoft.com/office/drawing/2014/main" id="{34D6A156-2C44-C4BC-3CC6-F4B02F39470C}"/>
                </a:ext>
              </a:extLst>
            </p:cNvPr>
            <p:cNvSpPr/>
            <p:nvPr/>
          </p:nvSpPr>
          <p:spPr>
            <a:xfrm>
              <a:off x="102" y="480332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44" name="Google Shape;259;g2555a2bcc70_0_5">
              <a:extLst>
                <a:ext uri="{FF2B5EF4-FFF2-40B4-BE49-F238E27FC236}">
                  <a16:creationId xmlns:a16="http://schemas.microsoft.com/office/drawing/2014/main" id="{83EA7EC6-268D-83E3-A5FF-FC959FC4FE74}"/>
                </a:ext>
              </a:extLst>
            </p:cNvPr>
            <p:cNvSpPr/>
            <p:nvPr/>
          </p:nvSpPr>
          <p:spPr>
            <a:xfrm>
              <a:off x="2443760" y="577380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45" name="Google Shape;260;g2555a2bcc70_0_5">
              <a:extLst>
                <a:ext uri="{FF2B5EF4-FFF2-40B4-BE49-F238E27FC236}">
                  <a16:creationId xmlns:a16="http://schemas.microsoft.com/office/drawing/2014/main" id="{64DD95DA-4E45-425B-93A5-29CB5507E815}"/>
                </a:ext>
              </a:extLst>
            </p:cNvPr>
            <p:cNvSpPr txBox="1"/>
            <p:nvPr/>
          </p:nvSpPr>
          <p:spPr>
            <a:xfrm>
              <a:off x="2443760" y="577380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Строительство школ</a:t>
              </a:r>
              <a:endParaRPr lang="ru-RU" sz="800" dirty="0"/>
            </a:p>
          </p:txBody>
        </p:sp>
        <p:sp>
          <p:nvSpPr>
            <p:cNvPr id="46" name="Google Shape;261;g2555a2bcc70_0_5">
              <a:extLst>
                <a:ext uri="{FF2B5EF4-FFF2-40B4-BE49-F238E27FC236}">
                  <a16:creationId xmlns:a16="http://schemas.microsoft.com/office/drawing/2014/main" id="{4B2F5654-8487-B9ED-F761-8337DA1EF834}"/>
                </a:ext>
              </a:extLst>
            </p:cNvPr>
            <p:cNvSpPr/>
            <p:nvPr/>
          </p:nvSpPr>
          <p:spPr>
            <a:xfrm>
              <a:off x="2354176" y="480332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47" name="Google Shape;262;g2555a2bcc70_0_5">
              <a:extLst>
                <a:ext uri="{FF2B5EF4-FFF2-40B4-BE49-F238E27FC236}">
                  <a16:creationId xmlns:a16="http://schemas.microsoft.com/office/drawing/2014/main" id="{9C7F1DD3-8386-433C-2293-03519879665B}"/>
                </a:ext>
              </a:extLst>
            </p:cNvPr>
            <p:cNvSpPr/>
            <p:nvPr/>
          </p:nvSpPr>
          <p:spPr>
            <a:xfrm>
              <a:off x="4797834" y="577380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48" name="Google Shape;263;g2555a2bcc70_0_5">
              <a:extLst>
                <a:ext uri="{FF2B5EF4-FFF2-40B4-BE49-F238E27FC236}">
                  <a16:creationId xmlns:a16="http://schemas.microsoft.com/office/drawing/2014/main" id="{D0DFF15A-80D5-6586-C6DF-3D16F4EB9854}"/>
                </a:ext>
              </a:extLst>
            </p:cNvPr>
            <p:cNvSpPr txBox="1"/>
            <p:nvPr/>
          </p:nvSpPr>
          <p:spPr>
            <a:xfrm>
              <a:off x="4797834" y="577380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Строительство больниц</a:t>
              </a:r>
              <a:endParaRPr lang="ru-RU" sz="800" dirty="0"/>
            </a:p>
          </p:txBody>
        </p:sp>
        <p:sp>
          <p:nvSpPr>
            <p:cNvPr id="49" name="Google Shape;264;g2555a2bcc70_0_5">
              <a:extLst>
                <a:ext uri="{FF2B5EF4-FFF2-40B4-BE49-F238E27FC236}">
                  <a16:creationId xmlns:a16="http://schemas.microsoft.com/office/drawing/2014/main" id="{94C0958E-D029-050F-66FC-BFF3C7645BF7}"/>
                </a:ext>
              </a:extLst>
            </p:cNvPr>
            <p:cNvSpPr/>
            <p:nvPr/>
          </p:nvSpPr>
          <p:spPr>
            <a:xfrm>
              <a:off x="4708251" y="480332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50" name="Google Shape;265;g2555a2bcc70_0_5">
              <a:extLst>
                <a:ext uri="{FF2B5EF4-FFF2-40B4-BE49-F238E27FC236}">
                  <a16:creationId xmlns:a16="http://schemas.microsoft.com/office/drawing/2014/main" id="{7FCB4DB6-D153-2A69-39C3-C18F0042D5C6}"/>
                </a:ext>
              </a:extLst>
            </p:cNvPr>
            <p:cNvSpPr/>
            <p:nvPr/>
          </p:nvSpPr>
          <p:spPr>
            <a:xfrm>
              <a:off x="7151909" y="577380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51" name="Google Shape;266;g2555a2bcc70_0_5">
              <a:extLst>
                <a:ext uri="{FF2B5EF4-FFF2-40B4-BE49-F238E27FC236}">
                  <a16:creationId xmlns:a16="http://schemas.microsoft.com/office/drawing/2014/main" id="{55E19ADA-C39E-29AF-671D-8F55AF67A6F8}"/>
                </a:ext>
              </a:extLst>
            </p:cNvPr>
            <p:cNvSpPr txBox="1"/>
            <p:nvPr/>
          </p:nvSpPr>
          <p:spPr>
            <a:xfrm>
              <a:off x="7151909" y="577380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Зарплата учителей</a:t>
              </a:r>
              <a:endParaRPr lang="ru-RU" sz="800" dirty="0"/>
            </a:p>
          </p:txBody>
        </p:sp>
        <p:sp>
          <p:nvSpPr>
            <p:cNvPr id="52" name="Google Shape;267;g2555a2bcc70_0_5">
              <a:extLst>
                <a:ext uri="{FF2B5EF4-FFF2-40B4-BE49-F238E27FC236}">
                  <a16:creationId xmlns:a16="http://schemas.microsoft.com/office/drawing/2014/main" id="{A013C3FB-DA59-92FA-2815-013C67AB6D6A}"/>
                </a:ext>
              </a:extLst>
            </p:cNvPr>
            <p:cNvSpPr/>
            <p:nvPr/>
          </p:nvSpPr>
          <p:spPr>
            <a:xfrm>
              <a:off x="7062325" y="480332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53" name="Google Shape;268;g2555a2bcc70_0_5">
              <a:extLst>
                <a:ext uri="{FF2B5EF4-FFF2-40B4-BE49-F238E27FC236}">
                  <a16:creationId xmlns:a16="http://schemas.microsoft.com/office/drawing/2014/main" id="{81F75622-3D55-F859-10EE-82B2421ECFDC}"/>
                </a:ext>
              </a:extLst>
            </p:cNvPr>
            <p:cNvSpPr/>
            <p:nvPr/>
          </p:nvSpPr>
          <p:spPr>
            <a:xfrm>
              <a:off x="9505983" y="577380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54" name="Google Shape;269;g2555a2bcc70_0_5">
              <a:extLst>
                <a:ext uri="{FF2B5EF4-FFF2-40B4-BE49-F238E27FC236}">
                  <a16:creationId xmlns:a16="http://schemas.microsoft.com/office/drawing/2014/main" id="{4A2FC625-1268-362E-4D99-E4C5D7B1EF0B}"/>
                </a:ext>
              </a:extLst>
            </p:cNvPr>
            <p:cNvSpPr txBox="1"/>
            <p:nvPr/>
          </p:nvSpPr>
          <p:spPr>
            <a:xfrm>
              <a:off x="9505983" y="577380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Зарплата сотрудников полиции</a:t>
              </a:r>
              <a:endParaRPr lang="ru-RU" sz="800" dirty="0"/>
            </a:p>
          </p:txBody>
        </p:sp>
        <p:sp>
          <p:nvSpPr>
            <p:cNvPr id="55" name="Google Shape;270;g2555a2bcc70_0_5">
              <a:extLst>
                <a:ext uri="{FF2B5EF4-FFF2-40B4-BE49-F238E27FC236}">
                  <a16:creationId xmlns:a16="http://schemas.microsoft.com/office/drawing/2014/main" id="{3D7F9AE6-ACDA-3552-D9A9-C38DCAA28675}"/>
                </a:ext>
              </a:extLst>
            </p:cNvPr>
            <p:cNvSpPr/>
            <p:nvPr/>
          </p:nvSpPr>
          <p:spPr>
            <a:xfrm>
              <a:off x="9416400" y="480332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56" name="Google Shape;271;g2555a2bcc70_0_5">
              <a:extLst>
                <a:ext uri="{FF2B5EF4-FFF2-40B4-BE49-F238E27FC236}">
                  <a16:creationId xmlns:a16="http://schemas.microsoft.com/office/drawing/2014/main" id="{6E1F1383-02FD-F4A6-3C00-C8DEF3FB1168}"/>
                </a:ext>
              </a:extLst>
            </p:cNvPr>
            <p:cNvSpPr/>
            <p:nvPr/>
          </p:nvSpPr>
          <p:spPr>
            <a:xfrm>
              <a:off x="89685" y="1423197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57" name="Google Shape;272;g2555a2bcc70_0_5">
              <a:extLst>
                <a:ext uri="{FF2B5EF4-FFF2-40B4-BE49-F238E27FC236}">
                  <a16:creationId xmlns:a16="http://schemas.microsoft.com/office/drawing/2014/main" id="{274E6C3C-41BA-F108-A2CD-9BBE25D150AC}"/>
                </a:ext>
              </a:extLst>
            </p:cNvPr>
            <p:cNvSpPr txBox="1"/>
            <p:nvPr/>
          </p:nvSpPr>
          <p:spPr>
            <a:xfrm>
              <a:off x="89685" y="1423197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Зарплата врачей</a:t>
              </a:r>
              <a:endParaRPr lang="ru-RU" sz="800" dirty="0"/>
            </a:p>
          </p:txBody>
        </p:sp>
        <p:sp>
          <p:nvSpPr>
            <p:cNvPr id="58" name="Google Shape;273;g2555a2bcc70_0_5">
              <a:extLst>
                <a:ext uri="{FF2B5EF4-FFF2-40B4-BE49-F238E27FC236}">
                  <a16:creationId xmlns:a16="http://schemas.microsoft.com/office/drawing/2014/main" id="{1C01FEA3-751E-BEAD-2332-D8A18B43609A}"/>
                </a:ext>
              </a:extLst>
            </p:cNvPr>
            <p:cNvSpPr/>
            <p:nvPr/>
          </p:nvSpPr>
          <p:spPr>
            <a:xfrm>
              <a:off x="102" y="1326148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59" name="Google Shape;274;g2555a2bcc70_0_5">
              <a:extLst>
                <a:ext uri="{FF2B5EF4-FFF2-40B4-BE49-F238E27FC236}">
                  <a16:creationId xmlns:a16="http://schemas.microsoft.com/office/drawing/2014/main" id="{E1B0324A-C6AF-D971-1873-64E7F6A5AB57}"/>
                </a:ext>
              </a:extLst>
            </p:cNvPr>
            <p:cNvSpPr/>
            <p:nvPr/>
          </p:nvSpPr>
          <p:spPr>
            <a:xfrm>
              <a:off x="2443760" y="1423197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60" name="Google Shape;275;g2555a2bcc70_0_5">
              <a:extLst>
                <a:ext uri="{FF2B5EF4-FFF2-40B4-BE49-F238E27FC236}">
                  <a16:creationId xmlns:a16="http://schemas.microsoft.com/office/drawing/2014/main" id="{4BE61358-5D3D-AB5F-E87D-5B6BED75CEB0}"/>
                </a:ext>
              </a:extLst>
            </p:cNvPr>
            <p:cNvSpPr txBox="1"/>
            <p:nvPr/>
          </p:nvSpPr>
          <p:spPr>
            <a:xfrm>
              <a:off x="2443760" y="1423197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Выплаты пособий на детей</a:t>
              </a:r>
              <a:endParaRPr lang="ru-RU" sz="800" dirty="0"/>
            </a:p>
          </p:txBody>
        </p:sp>
        <p:sp>
          <p:nvSpPr>
            <p:cNvPr id="61" name="Google Shape;276;g2555a2bcc70_0_5">
              <a:extLst>
                <a:ext uri="{FF2B5EF4-FFF2-40B4-BE49-F238E27FC236}">
                  <a16:creationId xmlns:a16="http://schemas.microsoft.com/office/drawing/2014/main" id="{DAFEA988-9F0D-12A4-0163-4222C913AC15}"/>
                </a:ext>
              </a:extLst>
            </p:cNvPr>
            <p:cNvSpPr/>
            <p:nvPr/>
          </p:nvSpPr>
          <p:spPr>
            <a:xfrm>
              <a:off x="2354176" y="1326148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62" name="Google Shape;277;g2555a2bcc70_0_5">
              <a:extLst>
                <a:ext uri="{FF2B5EF4-FFF2-40B4-BE49-F238E27FC236}">
                  <a16:creationId xmlns:a16="http://schemas.microsoft.com/office/drawing/2014/main" id="{542E8567-C628-7146-68FA-406959546801}"/>
                </a:ext>
              </a:extLst>
            </p:cNvPr>
            <p:cNvSpPr/>
            <p:nvPr/>
          </p:nvSpPr>
          <p:spPr>
            <a:xfrm>
              <a:off x="4797834" y="1423197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63" name="Google Shape;278;g2555a2bcc70_0_5">
              <a:extLst>
                <a:ext uri="{FF2B5EF4-FFF2-40B4-BE49-F238E27FC236}">
                  <a16:creationId xmlns:a16="http://schemas.microsoft.com/office/drawing/2014/main" id="{77C0A0A6-45AB-0F8A-A6E2-7A941C1EC4EA}"/>
                </a:ext>
              </a:extLst>
            </p:cNvPr>
            <p:cNvSpPr txBox="1"/>
            <p:nvPr/>
          </p:nvSpPr>
          <p:spPr>
            <a:xfrm>
              <a:off x="4797834" y="1423197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Национальный проект «Жилье и городская среда»</a:t>
              </a:r>
              <a:endParaRPr lang="ru-RU" sz="800" dirty="0"/>
            </a:p>
          </p:txBody>
        </p:sp>
        <p:sp>
          <p:nvSpPr>
            <p:cNvPr id="64" name="Google Shape;279;g2555a2bcc70_0_5">
              <a:extLst>
                <a:ext uri="{FF2B5EF4-FFF2-40B4-BE49-F238E27FC236}">
                  <a16:creationId xmlns:a16="http://schemas.microsoft.com/office/drawing/2014/main" id="{5738BD59-DD60-D6CA-60F6-DDC386C646BC}"/>
                </a:ext>
              </a:extLst>
            </p:cNvPr>
            <p:cNvSpPr/>
            <p:nvPr/>
          </p:nvSpPr>
          <p:spPr>
            <a:xfrm>
              <a:off x="4708251" y="1326148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65" name="Google Shape;280;g2555a2bcc70_0_5">
              <a:extLst>
                <a:ext uri="{FF2B5EF4-FFF2-40B4-BE49-F238E27FC236}">
                  <a16:creationId xmlns:a16="http://schemas.microsoft.com/office/drawing/2014/main" id="{96E5CAE4-424E-F32C-2F4A-8C105986919F}"/>
                </a:ext>
              </a:extLst>
            </p:cNvPr>
            <p:cNvSpPr/>
            <p:nvPr/>
          </p:nvSpPr>
          <p:spPr>
            <a:xfrm>
              <a:off x="7151909" y="1423197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66" name="Google Shape;281;g2555a2bcc70_0_5">
              <a:extLst>
                <a:ext uri="{FF2B5EF4-FFF2-40B4-BE49-F238E27FC236}">
                  <a16:creationId xmlns:a16="http://schemas.microsoft.com/office/drawing/2014/main" id="{C467C34C-3668-20C0-85B6-51B6DE477201}"/>
                </a:ext>
              </a:extLst>
            </p:cNvPr>
            <p:cNvSpPr txBox="1"/>
            <p:nvPr/>
          </p:nvSpPr>
          <p:spPr>
            <a:xfrm>
              <a:off x="7151909" y="1423197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Оплата труда государственных служащих</a:t>
              </a:r>
              <a:endParaRPr lang="ru-RU" sz="800" dirty="0"/>
            </a:p>
          </p:txBody>
        </p:sp>
        <p:sp>
          <p:nvSpPr>
            <p:cNvPr id="67" name="Google Shape;282;g2555a2bcc70_0_5">
              <a:extLst>
                <a:ext uri="{FF2B5EF4-FFF2-40B4-BE49-F238E27FC236}">
                  <a16:creationId xmlns:a16="http://schemas.microsoft.com/office/drawing/2014/main" id="{2DAFE710-0414-6F72-D46C-5BB6124445DC}"/>
                </a:ext>
              </a:extLst>
            </p:cNvPr>
            <p:cNvSpPr/>
            <p:nvPr/>
          </p:nvSpPr>
          <p:spPr>
            <a:xfrm>
              <a:off x="7062325" y="1326148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68" name="Google Shape;283;g2555a2bcc70_0_5">
              <a:extLst>
                <a:ext uri="{FF2B5EF4-FFF2-40B4-BE49-F238E27FC236}">
                  <a16:creationId xmlns:a16="http://schemas.microsoft.com/office/drawing/2014/main" id="{52B749D3-E3FC-A7FF-E4B6-82732400AFE4}"/>
                </a:ext>
              </a:extLst>
            </p:cNvPr>
            <p:cNvSpPr/>
            <p:nvPr/>
          </p:nvSpPr>
          <p:spPr>
            <a:xfrm>
              <a:off x="9505983" y="1423197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69" name="Google Shape;284;g2555a2bcc70_0_5">
              <a:extLst>
                <a:ext uri="{FF2B5EF4-FFF2-40B4-BE49-F238E27FC236}">
                  <a16:creationId xmlns:a16="http://schemas.microsoft.com/office/drawing/2014/main" id="{9F71498C-CA91-8F53-6EC9-7ABB97A32632}"/>
                </a:ext>
              </a:extLst>
            </p:cNvPr>
            <p:cNvSpPr txBox="1"/>
            <p:nvPr/>
          </p:nvSpPr>
          <p:spPr>
            <a:xfrm>
              <a:off x="9505983" y="1423197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Закупка государством товаров и услуг</a:t>
              </a:r>
              <a:endParaRPr lang="ru-RU" sz="800" dirty="0"/>
            </a:p>
          </p:txBody>
        </p:sp>
        <p:sp>
          <p:nvSpPr>
            <p:cNvPr id="70" name="Google Shape;285;g2555a2bcc70_0_5">
              <a:extLst>
                <a:ext uri="{FF2B5EF4-FFF2-40B4-BE49-F238E27FC236}">
                  <a16:creationId xmlns:a16="http://schemas.microsoft.com/office/drawing/2014/main" id="{10215BEB-90CD-DA72-1B8D-99FAEFE41723}"/>
                </a:ext>
              </a:extLst>
            </p:cNvPr>
            <p:cNvSpPr/>
            <p:nvPr/>
          </p:nvSpPr>
          <p:spPr>
            <a:xfrm>
              <a:off x="9416400" y="1326148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71" name="Google Shape;286;g2555a2bcc70_0_5">
              <a:extLst>
                <a:ext uri="{FF2B5EF4-FFF2-40B4-BE49-F238E27FC236}">
                  <a16:creationId xmlns:a16="http://schemas.microsoft.com/office/drawing/2014/main" id="{AE735D9C-B216-F13B-1AF6-E61AB9FCD39B}"/>
                </a:ext>
              </a:extLst>
            </p:cNvPr>
            <p:cNvSpPr/>
            <p:nvPr/>
          </p:nvSpPr>
          <p:spPr>
            <a:xfrm>
              <a:off x="89685" y="2269014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72" name="Google Shape;287;g2555a2bcc70_0_5">
              <a:extLst>
                <a:ext uri="{FF2B5EF4-FFF2-40B4-BE49-F238E27FC236}">
                  <a16:creationId xmlns:a16="http://schemas.microsoft.com/office/drawing/2014/main" id="{76C5875F-C5C6-91CE-D3DD-B4AE8CC9695C}"/>
                </a:ext>
              </a:extLst>
            </p:cNvPr>
            <p:cNvSpPr txBox="1"/>
            <p:nvPr/>
          </p:nvSpPr>
          <p:spPr>
            <a:xfrm>
              <a:off x="89685" y="2269014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Программа развития культуры</a:t>
              </a:r>
              <a:endParaRPr lang="ru-RU" sz="800" dirty="0"/>
            </a:p>
          </p:txBody>
        </p:sp>
        <p:sp>
          <p:nvSpPr>
            <p:cNvPr id="73" name="Google Shape;288;g2555a2bcc70_0_5">
              <a:extLst>
                <a:ext uri="{FF2B5EF4-FFF2-40B4-BE49-F238E27FC236}">
                  <a16:creationId xmlns:a16="http://schemas.microsoft.com/office/drawing/2014/main" id="{BCA14FF5-9594-F6B5-02D9-15100F2B1B18}"/>
                </a:ext>
              </a:extLst>
            </p:cNvPr>
            <p:cNvSpPr/>
            <p:nvPr/>
          </p:nvSpPr>
          <p:spPr>
            <a:xfrm>
              <a:off x="102" y="2171965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74" name="Google Shape;289;g2555a2bcc70_0_5">
              <a:extLst>
                <a:ext uri="{FF2B5EF4-FFF2-40B4-BE49-F238E27FC236}">
                  <a16:creationId xmlns:a16="http://schemas.microsoft.com/office/drawing/2014/main" id="{95A3489A-ED10-A08D-5B0C-8CD5B64E523A}"/>
                </a:ext>
              </a:extLst>
            </p:cNvPr>
            <p:cNvSpPr/>
            <p:nvPr/>
          </p:nvSpPr>
          <p:spPr>
            <a:xfrm>
              <a:off x="2443760" y="2269014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75" name="Google Shape;290;g2555a2bcc70_0_5">
              <a:extLst>
                <a:ext uri="{FF2B5EF4-FFF2-40B4-BE49-F238E27FC236}">
                  <a16:creationId xmlns:a16="http://schemas.microsoft.com/office/drawing/2014/main" id="{8E2604E6-1F02-FA1C-2FAF-C8BB8C3A5A69}"/>
                </a:ext>
              </a:extLst>
            </p:cNvPr>
            <p:cNvSpPr txBox="1"/>
            <p:nvPr/>
          </p:nvSpPr>
          <p:spPr>
            <a:xfrm>
              <a:off x="2443760" y="2269014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Программа охраны окружающей среды</a:t>
              </a:r>
              <a:endParaRPr lang="ru-RU" sz="800" dirty="0"/>
            </a:p>
          </p:txBody>
        </p:sp>
        <p:sp>
          <p:nvSpPr>
            <p:cNvPr id="76" name="Google Shape;291;g2555a2bcc70_0_5">
              <a:extLst>
                <a:ext uri="{FF2B5EF4-FFF2-40B4-BE49-F238E27FC236}">
                  <a16:creationId xmlns:a16="http://schemas.microsoft.com/office/drawing/2014/main" id="{6FD593BD-137F-969E-4D27-50AB2DF1A210}"/>
                </a:ext>
              </a:extLst>
            </p:cNvPr>
            <p:cNvSpPr/>
            <p:nvPr/>
          </p:nvSpPr>
          <p:spPr>
            <a:xfrm>
              <a:off x="2354176" y="2171965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77" name="Google Shape;292;g2555a2bcc70_0_5">
              <a:extLst>
                <a:ext uri="{FF2B5EF4-FFF2-40B4-BE49-F238E27FC236}">
                  <a16:creationId xmlns:a16="http://schemas.microsoft.com/office/drawing/2014/main" id="{0BC7A6E2-C5C8-3285-1E3D-C4684E494BA0}"/>
                </a:ext>
              </a:extLst>
            </p:cNvPr>
            <p:cNvSpPr/>
            <p:nvPr/>
          </p:nvSpPr>
          <p:spPr>
            <a:xfrm>
              <a:off x="4797834" y="2269014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78" name="Google Shape;293;g2555a2bcc70_0_5">
              <a:extLst>
                <a:ext uri="{FF2B5EF4-FFF2-40B4-BE49-F238E27FC236}">
                  <a16:creationId xmlns:a16="http://schemas.microsoft.com/office/drawing/2014/main" id="{8AE8BD95-7FB4-7BC3-657D-A02237AF5ABF}"/>
                </a:ext>
              </a:extLst>
            </p:cNvPr>
            <p:cNvSpPr txBox="1"/>
            <p:nvPr/>
          </p:nvSpPr>
          <p:spPr>
            <a:xfrm>
              <a:off x="4797834" y="2269014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Социальная поддержка граждан</a:t>
              </a:r>
              <a:endParaRPr lang="ru-RU" sz="800" dirty="0"/>
            </a:p>
          </p:txBody>
        </p:sp>
        <p:sp>
          <p:nvSpPr>
            <p:cNvPr id="79" name="Google Shape;294;g2555a2bcc70_0_5">
              <a:extLst>
                <a:ext uri="{FF2B5EF4-FFF2-40B4-BE49-F238E27FC236}">
                  <a16:creationId xmlns:a16="http://schemas.microsoft.com/office/drawing/2014/main" id="{FEB8951F-AA0A-C329-F5FE-433D806ACD50}"/>
                </a:ext>
              </a:extLst>
            </p:cNvPr>
            <p:cNvSpPr/>
            <p:nvPr/>
          </p:nvSpPr>
          <p:spPr>
            <a:xfrm>
              <a:off x="4708251" y="2171965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80" name="Google Shape;295;g2555a2bcc70_0_5">
              <a:extLst>
                <a:ext uri="{FF2B5EF4-FFF2-40B4-BE49-F238E27FC236}">
                  <a16:creationId xmlns:a16="http://schemas.microsoft.com/office/drawing/2014/main" id="{32F75FD9-838F-5377-BB46-AE4292DB9C42}"/>
                </a:ext>
              </a:extLst>
            </p:cNvPr>
            <p:cNvSpPr/>
            <p:nvPr/>
          </p:nvSpPr>
          <p:spPr>
            <a:xfrm>
              <a:off x="7151909" y="2269014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81" name="Google Shape;296;g2555a2bcc70_0_5">
              <a:extLst>
                <a:ext uri="{FF2B5EF4-FFF2-40B4-BE49-F238E27FC236}">
                  <a16:creationId xmlns:a16="http://schemas.microsoft.com/office/drawing/2014/main" id="{9542B6BF-60EB-F13E-9EF3-4CF5585D15CC}"/>
                </a:ext>
              </a:extLst>
            </p:cNvPr>
            <p:cNvSpPr txBox="1"/>
            <p:nvPr/>
          </p:nvSpPr>
          <p:spPr>
            <a:xfrm>
              <a:off x="7151909" y="2269014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Защита населения и территории от чрезвычайных ситуаций</a:t>
              </a:r>
              <a:endParaRPr lang="ru-RU" sz="800" dirty="0"/>
            </a:p>
          </p:txBody>
        </p:sp>
        <p:sp>
          <p:nvSpPr>
            <p:cNvPr id="82" name="Google Shape;297;g2555a2bcc70_0_5">
              <a:extLst>
                <a:ext uri="{FF2B5EF4-FFF2-40B4-BE49-F238E27FC236}">
                  <a16:creationId xmlns:a16="http://schemas.microsoft.com/office/drawing/2014/main" id="{FD4845F6-E884-4332-AF82-85CA51F2FB70}"/>
                </a:ext>
              </a:extLst>
            </p:cNvPr>
            <p:cNvSpPr/>
            <p:nvPr/>
          </p:nvSpPr>
          <p:spPr>
            <a:xfrm>
              <a:off x="7062325" y="2171965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83" name="Google Shape;298;g2555a2bcc70_0_5">
              <a:extLst>
                <a:ext uri="{FF2B5EF4-FFF2-40B4-BE49-F238E27FC236}">
                  <a16:creationId xmlns:a16="http://schemas.microsoft.com/office/drawing/2014/main" id="{EA06805B-92A0-9686-CF6E-AE61BF283295}"/>
                </a:ext>
              </a:extLst>
            </p:cNvPr>
            <p:cNvSpPr/>
            <p:nvPr/>
          </p:nvSpPr>
          <p:spPr>
            <a:xfrm>
              <a:off x="9505983" y="2269014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84" name="Google Shape;299;g2555a2bcc70_0_5">
              <a:extLst>
                <a:ext uri="{FF2B5EF4-FFF2-40B4-BE49-F238E27FC236}">
                  <a16:creationId xmlns:a16="http://schemas.microsoft.com/office/drawing/2014/main" id="{4064D4E6-8F50-507D-820F-14015E421169}"/>
                </a:ext>
              </a:extLst>
            </p:cNvPr>
            <p:cNvSpPr txBox="1"/>
            <p:nvPr/>
          </p:nvSpPr>
          <p:spPr>
            <a:xfrm>
              <a:off x="9505983" y="2269014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Космическая программа</a:t>
              </a:r>
              <a:endParaRPr lang="ru-RU" sz="800" dirty="0"/>
            </a:p>
          </p:txBody>
        </p:sp>
        <p:sp>
          <p:nvSpPr>
            <p:cNvPr id="85" name="Google Shape;300;g2555a2bcc70_0_5">
              <a:extLst>
                <a:ext uri="{FF2B5EF4-FFF2-40B4-BE49-F238E27FC236}">
                  <a16:creationId xmlns:a16="http://schemas.microsoft.com/office/drawing/2014/main" id="{5326EFEC-5129-219A-A595-B5C74BC8B379}"/>
                </a:ext>
              </a:extLst>
            </p:cNvPr>
            <p:cNvSpPr/>
            <p:nvPr/>
          </p:nvSpPr>
          <p:spPr>
            <a:xfrm>
              <a:off x="9416400" y="2171965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86" name="Google Shape;301;g2555a2bcc70_0_5">
              <a:extLst>
                <a:ext uri="{FF2B5EF4-FFF2-40B4-BE49-F238E27FC236}">
                  <a16:creationId xmlns:a16="http://schemas.microsoft.com/office/drawing/2014/main" id="{EB0E2C9B-AFA4-1501-C5D7-1ABD1EF121E0}"/>
                </a:ext>
              </a:extLst>
            </p:cNvPr>
            <p:cNvSpPr/>
            <p:nvPr/>
          </p:nvSpPr>
          <p:spPr>
            <a:xfrm>
              <a:off x="89685" y="3114830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87" name="Google Shape;302;g2555a2bcc70_0_5">
              <a:extLst>
                <a:ext uri="{FF2B5EF4-FFF2-40B4-BE49-F238E27FC236}">
                  <a16:creationId xmlns:a16="http://schemas.microsoft.com/office/drawing/2014/main" id="{1AD090C0-8A21-E0C0-E518-DD4E54B50432}"/>
                </a:ext>
              </a:extLst>
            </p:cNvPr>
            <p:cNvSpPr txBox="1"/>
            <p:nvPr/>
          </p:nvSpPr>
          <p:spPr>
            <a:xfrm>
              <a:off x="89685" y="3114830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Развитие физической культуры и спорта</a:t>
              </a:r>
              <a:endParaRPr lang="ru-RU" sz="800" dirty="0"/>
            </a:p>
          </p:txBody>
        </p:sp>
        <p:sp>
          <p:nvSpPr>
            <p:cNvPr id="88" name="Google Shape;303;g2555a2bcc70_0_5">
              <a:extLst>
                <a:ext uri="{FF2B5EF4-FFF2-40B4-BE49-F238E27FC236}">
                  <a16:creationId xmlns:a16="http://schemas.microsoft.com/office/drawing/2014/main" id="{91C5A304-681A-B090-78C6-F4BE11A27383}"/>
                </a:ext>
              </a:extLst>
            </p:cNvPr>
            <p:cNvSpPr/>
            <p:nvPr/>
          </p:nvSpPr>
          <p:spPr>
            <a:xfrm>
              <a:off x="102" y="3017782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89" name="Google Shape;304;g2555a2bcc70_0_5">
              <a:extLst>
                <a:ext uri="{FF2B5EF4-FFF2-40B4-BE49-F238E27FC236}">
                  <a16:creationId xmlns:a16="http://schemas.microsoft.com/office/drawing/2014/main" id="{E3E7EF34-A703-2C49-6A20-0EC649A509AB}"/>
                </a:ext>
              </a:extLst>
            </p:cNvPr>
            <p:cNvSpPr/>
            <p:nvPr/>
          </p:nvSpPr>
          <p:spPr>
            <a:xfrm>
              <a:off x="2443760" y="3114830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90" name="Google Shape;305;g2555a2bcc70_0_5">
              <a:extLst>
                <a:ext uri="{FF2B5EF4-FFF2-40B4-BE49-F238E27FC236}">
                  <a16:creationId xmlns:a16="http://schemas.microsoft.com/office/drawing/2014/main" id="{81EB3199-242B-994D-715D-3B86C6C4A3DD}"/>
                </a:ext>
              </a:extLst>
            </p:cNvPr>
            <p:cNvSpPr txBox="1"/>
            <p:nvPr/>
          </p:nvSpPr>
          <p:spPr>
            <a:xfrm>
              <a:off x="2443760" y="3114830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Национальный проект «Здравоохранение»</a:t>
              </a:r>
              <a:endParaRPr lang="ru-RU" sz="800" dirty="0"/>
            </a:p>
          </p:txBody>
        </p:sp>
        <p:sp>
          <p:nvSpPr>
            <p:cNvPr id="91" name="Google Shape;306;g2555a2bcc70_0_5">
              <a:extLst>
                <a:ext uri="{FF2B5EF4-FFF2-40B4-BE49-F238E27FC236}">
                  <a16:creationId xmlns:a16="http://schemas.microsoft.com/office/drawing/2014/main" id="{B675D4BA-634D-8316-CDB3-6D1F74B5CD86}"/>
                </a:ext>
              </a:extLst>
            </p:cNvPr>
            <p:cNvSpPr/>
            <p:nvPr/>
          </p:nvSpPr>
          <p:spPr>
            <a:xfrm>
              <a:off x="2354176" y="3017782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92" name="Google Shape;307;g2555a2bcc70_0_5">
              <a:extLst>
                <a:ext uri="{FF2B5EF4-FFF2-40B4-BE49-F238E27FC236}">
                  <a16:creationId xmlns:a16="http://schemas.microsoft.com/office/drawing/2014/main" id="{91FC3631-AAA8-47A2-BE81-0407C7A45194}"/>
                </a:ext>
              </a:extLst>
            </p:cNvPr>
            <p:cNvSpPr/>
            <p:nvPr/>
          </p:nvSpPr>
          <p:spPr>
            <a:xfrm>
              <a:off x="4797834" y="3114830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93" name="Google Shape;308;g2555a2bcc70_0_5">
              <a:extLst>
                <a:ext uri="{FF2B5EF4-FFF2-40B4-BE49-F238E27FC236}">
                  <a16:creationId xmlns:a16="http://schemas.microsoft.com/office/drawing/2014/main" id="{3D9DC7AF-A431-86EC-BB61-351306F8EE9A}"/>
                </a:ext>
              </a:extLst>
            </p:cNvPr>
            <p:cNvSpPr txBox="1"/>
            <p:nvPr/>
          </p:nvSpPr>
          <p:spPr>
            <a:xfrm>
              <a:off x="4797834" y="3114830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Национальный проект «Образование»</a:t>
              </a:r>
              <a:endParaRPr lang="ru-RU" sz="800" dirty="0"/>
            </a:p>
          </p:txBody>
        </p:sp>
        <p:sp>
          <p:nvSpPr>
            <p:cNvPr id="94" name="Google Shape;309;g2555a2bcc70_0_5">
              <a:extLst>
                <a:ext uri="{FF2B5EF4-FFF2-40B4-BE49-F238E27FC236}">
                  <a16:creationId xmlns:a16="http://schemas.microsoft.com/office/drawing/2014/main" id="{34024EC3-0F95-DD16-3DD3-5C4C3728F7D2}"/>
                </a:ext>
              </a:extLst>
            </p:cNvPr>
            <p:cNvSpPr/>
            <p:nvPr/>
          </p:nvSpPr>
          <p:spPr>
            <a:xfrm>
              <a:off x="4708251" y="3017782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95" name="Google Shape;310;g2555a2bcc70_0_5">
              <a:extLst>
                <a:ext uri="{FF2B5EF4-FFF2-40B4-BE49-F238E27FC236}">
                  <a16:creationId xmlns:a16="http://schemas.microsoft.com/office/drawing/2014/main" id="{71FC7ED9-5B72-C718-17CD-82F3D04A9703}"/>
                </a:ext>
              </a:extLst>
            </p:cNvPr>
            <p:cNvSpPr/>
            <p:nvPr/>
          </p:nvSpPr>
          <p:spPr>
            <a:xfrm>
              <a:off x="7151909" y="3114830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96" name="Google Shape;311;g2555a2bcc70_0_5">
              <a:extLst>
                <a:ext uri="{FF2B5EF4-FFF2-40B4-BE49-F238E27FC236}">
                  <a16:creationId xmlns:a16="http://schemas.microsoft.com/office/drawing/2014/main" id="{84A7513C-FAD1-7997-F956-8199DFB1DBA8}"/>
                </a:ext>
              </a:extLst>
            </p:cNvPr>
            <p:cNvSpPr txBox="1"/>
            <p:nvPr/>
          </p:nvSpPr>
          <p:spPr>
            <a:xfrm>
              <a:off x="7151909" y="3114830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Национальный проект «Демография»</a:t>
              </a:r>
              <a:endParaRPr lang="ru-RU" sz="800" dirty="0"/>
            </a:p>
          </p:txBody>
        </p:sp>
        <p:sp>
          <p:nvSpPr>
            <p:cNvPr id="97" name="Google Shape;312;g2555a2bcc70_0_5">
              <a:extLst>
                <a:ext uri="{FF2B5EF4-FFF2-40B4-BE49-F238E27FC236}">
                  <a16:creationId xmlns:a16="http://schemas.microsoft.com/office/drawing/2014/main" id="{5AA17840-AAC7-0A9D-4485-C4A5EB994A4A}"/>
                </a:ext>
              </a:extLst>
            </p:cNvPr>
            <p:cNvSpPr/>
            <p:nvPr/>
          </p:nvSpPr>
          <p:spPr>
            <a:xfrm>
              <a:off x="7062325" y="3017782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98" name="Google Shape;313;g2555a2bcc70_0_5">
              <a:extLst>
                <a:ext uri="{FF2B5EF4-FFF2-40B4-BE49-F238E27FC236}">
                  <a16:creationId xmlns:a16="http://schemas.microsoft.com/office/drawing/2014/main" id="{25444992-697F-A857-88A2-EDCE89A19CE4}"/>
                </a:ext>
              </a:extLst>
            </p:cNvPr>
            <p:cNvSpPr/>
            <p:nvPr/>
          </p:nvSpPr>
          <p:spPr>
            <a:xfrm>
              <a:off x="9505983" y="3114830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99" name="Google Shape;314;g2555a2bcc70_0_5">
              <a:extLst>
                <a:ext uri="{FF2B5EF4-FFF2-40B4-BE49-F238E27FC236}">
                  <a16:creationId xmlns:a16="http://schemas.microsoft.com/office/drawing/2014/main" id="{9A110E8F-8248-D125-ADE2-7922A574070A}"/>
                </a:ext>
              </a:extLst>
            </p:cNvPr>
            <p:cNvSpPr txBox="1"/>
            <p:nvPr/>
          </p:nvSpPr>
          <p:spPr>
            <a:xfrm>
              <a:off x="9505983" y="3114830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Национальный проект «Экология»</a:t>
              </a:r>
              <a:endParaRPr lang="ru-RU" sz="800" dirty="0"/>
            </a:p>
          </p:txBody>
        </p:sp>
        <p:sp>
          <p:nvSpPr>
            <p:cNvPr id="100" name="Google Shape;315;g2555a2bcc70_0_5">
              <a:extLst>
                <a:ext uri="{FF2B5EF4-FFF2-40B4-BE49-F238E27FC236}">
                  <a16:creationId xmlns:a16="http://schemas.microsoft.com/office/drawing/2014/main" id="{3BCF3528-FC72-3640-DDC2-5FAFEC85E3FC}"/>
                </a:ext>
              </a:extLst>
            </p:cNvPr>
            <p:cNvSpPr/>
            <p:nvPr/>
          </p:nvSpPr>
          <p:spPr>
            <a:xfrm>
              <a:off x="9416400" y="3017782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01" name="Google Shape;316;g2555a2bcc70_0_5">
              <a:extLst>
                <a:ext uri="{FF2B5EF4-FFF2-40B4-BE49-F238E27FC236}">
                  <a16:creationId xmlns:a16="http://schemas.microsoft.com/office/drawing/2014/main" id="{80B33E78-BE86-C789-B197-BF7C93A9DD3E}"/>
                </a:ext>
              </a:extLst>
            </p:cNvPr>
            <p:cNvSpPr/>
            <p:nvPr/>
          </p:nvSpPr>
          <p:spPr>
            <a:xfrm>
              <a:off x="89685" y="3960647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02" name="Google Shape;317;g2555a2bcc70_0_5">
              <a:extLst>
                <a:ext uri="{FF2B5EF4-FFF2-40B4-BE49-F238E27FC236}">
                  <a16:creationId xmlns:a16="http://schemas.microsoft.com/office/drawing/2014/main" id="{DAABD863-9A74-B2BF-29F7-7931B71A9C40}"/>
                </a:ext>
              </a:extLst>
            </p:cNvPr>
            <p:cNvSpPr txBox="1"/>
            <p:nvPr/>
          </p:nvSpPr>
          <p:spPr>
            <a:xfrm>
              <a:off x="89685" y="3960647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Работа местного самоуправления</a:t>
              </a:r>
              <a:endParaRPr lang="ru-RU" sz="800" dirty="0"/>
            </a:p>
          </p:txBody>
        </p:sp>
        <p:sp>
          <p:nvSpPr>
            <p:cNvPr id="103" name="Google Shape;318;g2555a2bcc70_0_5">
              <a:extLst>
                <a:ext uri="{FF2B5EF4-FFF2-40B4-BE49-F238E27FC236}">
                  <a16:creationId xmlns:a16="http://schemas.microsoft.com/office/drawing/2014/main" id="{937C91D8-CEB5-FE66-3798-40B8848FCC17}"/>
                </a:ext>
              </a:extLst>
            </p:cNvPr>
            <p:cNvSpPr/>
            <p:nvPr/>
          </p:nvSpPr>
          <p:spPr>
            <a:xfrm>
              <a:off x="102" y="3863598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04" name="Google Shape;319;g2555a2bcc70_0_5">
              <a:extLst>
                <a:ext uri="{FF2B5EF4-FFF2-40B4-BE49-F238E27FC236}">
                  <a16:creationId xmlns:a16="http://schemas.microsoft.com/office/drawing/2014/main" id="{BD6350D8-877D-9533-3E2E-33F294FA1756}"/>
                </a:ext>
              </a:extLst>
            </p:cNvPr>
            <p:cNvSpPr/>
            <p:nvPr/>
          </p:nvSpPr>
          <p:spPr>
            <a:xfrm>
              <a:off x="2443760" y="3960647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05" name="Google Shape;320;g2555a2bcc70_0_5">
              <a:extLst>
                <a:ext uri="{FF2B5EF4-FFF2-40B4-BE49-F238E27FC236}">
                  <a16:creationId xmlns:a16="http://schemas.microsoft.com/office/drawing/2014/main" id="{1C6D378F-F16B-E3C9-314E-771B6247B094}"/>
                </a:ext>
              </a:extLst>
            </p:cNvPr>
            <p:cNvSpPr txBox="1"/>
            <p:nvPr/>
          </p:nvSpPr>
          <p:spPr>
            <a:xfrm>
              <a:off x="2443760" y="3960647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7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Работа органов охраны общественного порядка</a:t>
              </a:r>
              <a:endParaRPr lang="ru-RU" sz="700" dirty="0"/>
            </a:p>
          </p:txBody>
        </p:sp>
        <p:sp>
          <p:nvSpPr>
            <p:cNvPr id="106" name="Google Shape;321;g2555a2bcc70_0_5">
              <a:extLst>
                <a:ext uri="{FF2B5EF4-FFF2-40B4-BE49-F238E27FC236}">
                  <a16:creationId xmlns:a16="http://schemas.microsoft.com/office/drawing/2014/main" id="{6884D2D8-9285-D25C-164A-A651D96DA75F}"/>
                </a:ext>
              </a:extLst>
            </p:cNvPr>
            <p:cNvSpPr/>
            <p:nvPr/>
          </p:nvSpPr>
          <p:spPr>
            <a:xfrm>
              <a:off x="2354176" y="3863598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07" name="Google Shape;322;g2555a2bcc70_0_5">
              <a:extLst>
                <a:ext uri="{FF2B5EF4-FFF2-40B4-BE49-F238E27FC236}">
                  <a16:creationId xmlns:a16="http://schemas.microsoft.com/office/drawing/2014/main" id="{F025EE6F-0FB6-17C7-2F28-BDA67CE612C4}"/>
                </a:ext>
              </a:extLst>
            </p:cNvPr>
            <p:cNvSpPr/>
            <p:nvPr/>
          </p:nvSpPr>
          <p:spPr>
            <a:xfrm>
              <a:off x="4797834" y="3960647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08" name="Google Shape;323;g2555a2bcc70_0_5">
              <a:extLst>
                <a:ext uri="{FF2B5EF4-FFF2-40B4-BE49-F238E27FC236}">
                  <a16:creationId xmlns:a16="http://schemas.microsoft.com/office/drawing/2014/main" id="{FFB65336-C122-349F-9109-A5B14B21BEA9}"/>
                </a:ext>
              </a:extLst>
            </p:cNvPr>
            <p:cNvSpPr txBox="1"/>
            <p:nvPr/>
          </p:nvSpPr>
          <p:spPr>
            <a:xfrm>
              <a:off x="4797834" y="3960647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7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Содержание муниципальных объектов образования, культуры, физической культуры и спорта</a:t>
              </a:r>
              <a:endParaRPr lang="ru-RU" sz="700" dirty="0"/>
            </a:p>
          </p:txBody>
        </p:sp>
        <p:sp>
          <p:nvSpPr>
            <p:cNvPr id="109" name="Google Shape;324;g2555a2bcc70_0_5">
              <a:extLst>
                <a:ext uri="{FF2B5EF4-FFF2-40B4-BE49-F238E27FC236}">
                  <a16:creationId xmlns:a16="http://schemas.microsoft.com/office/drawing/2014/main" id="{60E432DF-8A24-43AD-2B50-E08395DB30B0}"/>
                </a:ext>
              </a:extLst>
            </p:cNvPr>
            <p:cNvSpPr/>
            <p:nvPr/>
          </p:nvSpPr>
          <p:spPr>
            <a:xfrm>
              <a:off x="4708251" y="3863598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10" name="Google Shape;325;g2555a2bcc70_0_5">
              <a:extLst>
                <a:ext uri="{FF2B5EF4-FFF2-40B4-BE49-F238E27FC236}">
                  <a16:creationId xmlns:a16="http://schemas.microsoft.com/office/drawing/2014/main" id="{92B65EE3-3A80-4C74-7762-DA1EF6B8A52C}"/>
                </a:ext>
              </a:extLst>
            </p:cNvPr>
            <p:cNvSpPr/>
            <p:nvPr/>
          </p:nvSpPr>
          <p:spPr>
            <a:xfrm>
              <a:off x="7151909" y="3960647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11" name="Google Shape;326;g2555a2bcc70_0_5">
              <a:extLst>
                <a:ext uri="{FF2B5EF4-FFF2-40B4-BE49-F238E27FC236}">
                  <a16:creationId xmlns:a16="http://schemas.microsoft.com/office/drawing/2014/main" id="{34FA3871-4165-ED2E-F21A-CC82EE1A35D5}"/>
                </a:ext>
              </a:extLst>
            </p:cNvPr>
            <p:cNvSpPr txBox="1"/>
            <p:nvPr/>
          </p:nvSpPr>
          <p:spPr>
            <a:xfrm>
              <a:off x="7151909" y="3960647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Содержание жилищно-коммунального хозяйства </a:t>
              </a:r>
              <a:endParaRPr lang="ru-RU" sz="800" dirty="0"/>
            </a:p>
          </p:txBody>
        </p:sp>
        <p:sp>
          <p:nvSpPr>
            <p:cNvPr id="112" name="Google Shape;327;g2555a2bcc70_0_5">
              <a:extLst>
                <a:ext uri="{FF2B5EF4-FFF2-40B4-BE49-F238E27FC236}">
                  <a16:creationId xmlns:a16="http://schemas.microsoft.com/office/drawing/2014/main" id="{3A68A8CD-5245-3870-BBB2-34B61042513D}"/>
                </a:ext>
              </a:extLst>
            </p:cNvPr>
            <p:cNvSpPr/>
            <p:nvPr/>
          </p:nvSpPr>
          <p:spPr>
            <a:xfrm>
              <a:off x="7062325" y="3863598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13" name="Google Shape;328;g2555a2bcc70_0_5">
              <a:extLst>
                <a:ext uri="{FF2B5EF4-FFF2-40B4-BE49-F238E27FC236}">
                  <a16:creationId xmlns:a16="http://schemas.microsoft.com/office/drawing/2014/main" id="{07542DB6-60D5-08AB-6841-03E1BDD05B33}"/>
                </a:ext>
              </a:extLst>
            </p:cNvPr>
            <p:cNvSpPr/>
            <p:nvPr/>
          </p:nvSpPr>
          <p:spPr>
            <a:xfrm>
              <a:off x="9505983" y="3960647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14" name="Google Shape;329;g2555a2bcc70_0_5">
              <a:extLst>
                <a:ext uri="{FF2B5EF4-FFF2-40B4-BE49-F238E27FC236}">
                  <a16:creationId xmlns:a16="http://schemas.microsoft.com/office/drawing/2014/main" id="{C8EA49C8-7E54-B03B-C475-4FE890882264}"/>
                </a:ext>
              </a:extLst>
            </p:cNvPr>
            <p:cNvSpPr txBox="1"/>
            <p:nvPr/>
          </p:nvSpPr>
          <p:spPr>
            <a:xfrm>
              <a:off x="9505983" y="3960647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Дорожное строительство и содержание дорог местного значения</a:t>
              </a:r>
              <a:endParaRPr lang="ru-RU" sz="800" dirty="0"/>
            </a:p>
          </p:txBody>
        </p:sp>
        <p:sp>
          <p:nvSpPr>
            <p:cNvPr id="115" name="Google Shape;330;g2555a2bcc70_0_5">
              <a:extLst>
                <a:ext uri="{FF2B5EF4-FFF2-40B4-BE49-F238E27FC236}">
                  <a16:creationId xmlns:a16="http://schemas.microsoft.com/office/drawing/2014/main" id="{11A7EB9C-D3D4-283C-6C36-D9A9DB0B28E9}"/>
                </a:ext>
              </a:extLst>
            </p:cNvPr>
            <p:cNvSpPr/>
            <p:nvPr/>
          </p:nvSpPr>
          <p:spPr>
            <a:xfrm>
              <a:off x="9416400" y="3863598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16" name="Google Shape;331;g2555a2bcc70_0_5">
              <a:extLst>
                <a:ext uri="{FF2B5EF4-FFF2-40B4-BE49-F238E27FC236}">
                  <a16:creationId xmlns:a16="http://schemas.microsoft.com/office/drawing/2014/main" id="{C601818E-52AE-DD4D-1DAD-6973F6F29A4D}"/>
                </a:ext>
              </a:extLst>
            </p:cNvPr>
            <p:cNvSpPr/>
            <p:nvPr/>
          </p:nvSpPr>
          <p:spPr>
            <a:xfrm>
              <a:off x="89685" y="4806464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17" name="Google Shape;332;g2555a2bcc70_0_5">
              <a:extLst>
                <a:ext uri="{FF2B5EF4-FFF2-40B4-BE49-F238E27FC236}">
                  <a16:creationId xmlns:a16="http://schemas.microsoft.com/office/drawing/2014/main" id="{B0776501-03D1-5C72-D3C6-B92E676AC121}"/>
                </a:ext>
              </a:extLst>
            </p:cNvPr>
            <p:cNvSpPr txBox="1"/>
            <p:nvPr/>
          </p:nvSpPr>
          <p:spPr>
            <a:xfrm>
              <a:off x="89685" y="4806464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6350" marR="0" lvl="0" indent="-63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7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Благоустройство и озеленение территорий, утилизация и переработка бытовых отходов</a:t>
              </a:r>
              <a:endParaRPr lang="ru-RU" sz="700" dirty="0"/>
            </a:p>
          </p:txBody>
        </p:sp>
        <p:sp>
          <p:nvSpPr>
            <p:cNvPr id="118" name="Google Shape;333;g2555a2bcc70_0_5">
              <a:extLst>
                <a:ext uri="{FF2B5EF4-FFF2-40B4-BE49-F238E27FC236}">
                  <a16:creationId xmlns:a16="http://schemas.microsoft.com/office/drawing/2014/main" id="{59F6359E-5AEB-A872-9F5F-FCB17C0E762A}"/>
                </a:ext>
              </a:extLst>
            </p:cNvPr>
            <p:cNvSpPr/>
            <p:nvPr/>
          </p:nvSpPr>
          <p:spPr>
            <a:xfrm>
              <a:off x="102" y="4709415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19" name="Google Shape;334;g2555a2bcc70_0_5">
              <a:extLst>
                <a:ext uri="{FF2B5EF4-FFF2-40B4-BE49-F238E27FC236}">
                  <a16:creationId xmlns:a16="http://schemas.microsoft.com/office/drawing/2014/main" id="{B04EFC18-C9EB-5A47-973D-10D2A22A4992}"/>
                </a:ext>
              </a:extLst>
            </p:cNvPr>
            <p:cNvSpPr/>
            <p:nvPr/>
          </p:nvSpPr>
          <p:spPr>
            <a:xfrm>
              <a:off x="2443760" y="4806464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20" name="Google Shape;335;g2555a2bcc70_0_5">
              <a:extLst>
                <a:ext uri="{FF2B5EF4-FFF2-40B4-BE49-F238E27FC236}">
                  <a16:creationId xmlns:a16="http://schemas.microsoft.com/office/drawing/2014/main" id="{8F49B86A-76A2-8B68-B653-0174794839C8}"/>
                </a:ext>
              </a:extLst>
            </p:cNvPr>
            <p:cNvSpPr txBox="1"/>
            <p:nvPr/>
          </p:nvSpPr>
          <p:spPr>
            <a:xfrm>
              <a:off x="2443760" y="4806464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Транспортное обслуживание населения</a:t>
              </a:r>
              <a:endParaRPr lang="ru-RU" sz="800" dirty="0"/>
            </a:p>
          </p:txBody>
        </p:sp>
        <p:sp>
          <p:nvSpPr>
            <p:cNvPr id="121" name="Google Shape;336;g2555a2bcc70_0_5">
              <a:extLst>
                <a:ext uri="{FF2B5EF4-FFF2-40B4-BE49-F238E27FC236}">
                  <a16:creationId xmlns:a16="http://schemas.microsoft.com/office/drawing/2014/main" id="{F1623BDA-75BD-B7C6-E605-ABE9BB5467CD}"/>
                </a:ext>
              </a:extLst>
            </p:cNvPr>
            <p:cNvSpPr/>
            <p:nvPr/>
          </p:nvSpPr>
          <p:spPr>
            <a:xfrm>
              <a:off x="2354176" y="4709415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22" name="Google Shape;337;g2555a2bcc70_0_5">
              <a:extLst>
                <a:ext uri="{FF2B5EF4-FFF2-40B4-BE49-F238E27FC236}">
                  <a16:creationId xmlns:a16="http://schemas.microsoft.com/office/drawing/2014/main" id="{BA350FA1-6E93-F331-A6D8-B67FC3DA5FB5}"/>
                </a:ext>
              </a:extLst>
            </p:cNvPr>
            <p:cNvSpPr/>
            <p:nvPr/>
          </p:nvSpPr>
          <p:spPr>
            <a:xfrm>
              <a:off x="4797834" y="4806464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23" name="Google Shape;338;g2555a2bcc70_0_5">
              <a:extLst>
                <a:ext uri="{FF2B5EF4-FFF2-40B4-BE49-F238E27FC236}">
                  <a16:creationId xmlns:a16="http://schemas.microsoft.com/office/drawing/2014/main" id="{56E2A2D6-4839-7F4B-405F-B74472602AB5}"/>
                </a:ext>
              </a:extLst>
            </p:cNvPr>
            <p:cNvSpPr txBox="1"/>
            <p:nvPr/>
          </p:nvSpPr>
          <p:spPr>
            <a:xfrm>
              <a:off x="4797834" y="4806464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Охрана окружающей среды, обеспечение противопожарной безопасности</a:t>
              </a:r>
              <a:endParaRPr lang="ru-RU" sz="800" dirty="0"/>
            </a:p>
          </p:txBody>
        </p:sp>
        <p:sp>
          <p:nvSpPr>
            <p:cNvPr id="124" name="Google Shape;339;g2555a2bcc70_0_5">
              <a:extLst>
                <a:ext uri="{FF2B5EF4-FFF2-40B4-BE49-F238E27FC236}">
                  <a16:creationId xmlns:a16="http://schemas.microsoft.com/office/drawing/2014/main" id="{76F775C4-43FD-4AEF-A261-641345CE981F}"/>
                </a:ext>
              </a:extLst>
            </p:cNvPr>
            <p:cNvSpPr/>
            <p:nvPr/>
          </p:nvSpPr>
          <p:spPr>
            <a:xfrm>
              <a:off x="4708251" y="4709415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25" name="Google Shape;340;g2555a2bcc70_0_5">
              <a:extLst>
                <a:ext uri="{FF2B5EF4-FFF2-40B4-BE49-F238E27FC236}">
                  <a16:creationId xmlns:a16="http://schemas.microsoft.com/office/drawing/2014/main" id="{C52B580B-7807-88C8-C39C-FAC3D037A899}"/>
                </a:ext>
              </a:extLst>
            </p:cNvPr>
            <p:cNvSpPr/>
            <p:nvPr/>
          </p:nvSpPr>
          <p:spPr>
            <a:xfrm>
              <a:off x="7151909" y="4806464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26" name="Google Shape;341;g2555a2bcc70_0_5">
              <a:extLst>
                <a:ext uri="{FF2B5EF4-FFF2-40B4-BE49-F238E27FC236}">
                  <a16:creationId xmlns:a16="http://schemas.microsoft.com/office/drawing/2014/main" id="{0082111D-0D50-F912-7861-D4B891784205}"/>
                </a:ext>
              </a:extLst>
            </p:cNvPr>
            <p:cNvSpPr txBox="1"/>
            <p:nvPr/>
          </p:nvSpPr>
          <p:spPr>
            <a:xfrm>
              <a:off x="7151909" y="4806464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Целевая помощь населению</a:t>
              </a:r>
              <a:endParaRPr lang="ru-RU" sz="800" dirty="0"/>
            </a:p>
          </p:txBody>
        </p:sp>
        <p:sp>
          <p:nvSpPr>
            <p:cNvPr id="127" name="Google Shape;342;g2555a2bcc70_0_5">
              <a:extLst>
                <a:ext uri="{FF2B5EF4-FFF2-40B4-BE49-F238E27FC236}">
                  <a16:creationId xmlns:a16="http://schemas.microsoft.com/office/drawing/2014/main" id="{6AACBD48-3D2F-0489-2434-9D745233528F}"/>
                </a:ext>
              </a:extLst>
            </p:cNvPr>
            <p:cNvSpPr/>
            <p:nvPr/>
          </p:nvSpPr>
          <p:spPr>
            <a:xfrm>
              <a:off x="7062325" y="4709415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28" name="Google Shape;343;g2555a2bcc70_0_5">
              <a:extLst>
                <a:ext uri="{FF2B5EF4-FFF2-40B4-BE49-F238E27FC236}">
                  <a16:creationId xmlns:a16="http://schemas.microsoft.com/office/drawing/2014/main" id="{826F0DFA-12A1-2038-F834-3D249CB6754E}"/>
                </a:ext>
              </a:extLst>
            </p:cNvPr>
            <p:cNvSpPr/>
            <p:nvPr/>
          </p:nvSpPr>
          <p:spPr>
            <a:xfrm>
              <a:off x="9505983" y="4806464"/>
              <a:ext cx="2150001" cy="67187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  <p:sp>
          <p:nvSpPr>
            <p:cNvPr id="129" name="Google Shape;344;g2555a2bcc70_0_5">
              <a:extLst>
                <a:ext uri="{FF2B5EF4-FFF2-40B4-BE49-F238E27FC236}">
                  <a16:creationId xmlns:a16="http://schemas.microsoft.com/office/drawing/2014/main" id="{9142AD63-398E-6AE3-BF95-037FB35AA5DA}"/>
                </a:ext>
              </a:extLst>
            </p:cNvPr>
            <p:cNvSpPr txBox="1"/>
            <p:nvPr/>
          </p:nvSpPr>
          <p:spPr>
            <a:xfrm>
              <a:off x="9505983" y="4806464"/>
              <a:ext cx="2150001" cy="67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50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-RU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Муниципальные выборы</a:t>
              </a:r>
              <a:endParaRPr lang="ru-RU" sz="800" dirty="0"/>
            </a:p>
          </p:txBody>
        </p:sp>
        <p:sp>
          <p:nvSpPr>
            <p:cNvPr id="130" name="Google Shape;345;g2555a2bcc70_0_5">
              <a:extLst>
                <a:ext uri="{FF2B5EF4-FFF2-40B4-BE49-F238E27FC236}">
                  <a16:creationId xmlns:a16="http://schemas.microsoft.com/office/drawing/2014/main" id="{F3069A82-B7E6-1E52-0D7B-E6DB06C07E6B}"/>
                </a:ext>
              </a:extLst>
            </p:cNvPr>
            <p:cNvSpPr/>
            <p:nvPr/>
          </p:nvSpPr>
          <p:spPr>
            <a:xfrm>
              <a:off x="9416400" y="4709415"/>
              <a:ext cx="470312" cy="705469"/>
            </a:xfrm>
            <a:prstGeom prst="rect">
              <a:avLst/>
            </a:prstGeom>
            <a:solidFill>
              <a:srgbClr val="B9C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8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93408B7-7217-308C-0B80-A63BF5C5C177}"/>
              </a:ext>
            </a:extLst>
          </p:cNvPr>
          <p:cNvSpPr txBox="1"/>
          <p:nvPr/>
        </p:nvSpPr>
        <p:spPr>
          <a:xfrm>
            <a:off x="8359573" y="4791897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8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0451734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ЗАДАНИЕ 2 </a:t>
            </a:r>
            <a:r>
              <a:rPr lang="en-US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ru-RU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Ситуация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4" y="1231124"/>
            <a:ext cx="7877175" cy="3486150"/>
          </a:xfrm>
        </p:spPr>
        <p:txBody>
          <a:bodyPr/>
          <a:lstStyle/>
          <a:p>
            <a:pPr marL="0" lvl="0" indent="0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95"/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Сегодня мы с Вами познакомимся с городом </a:t>
            </a:r>
            <a:r>
              <a:rPr lang="en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N.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Это моногород, то есть в нем существует одно главное предприятие химической промышленности, которое обеспечивает работой жителей и доходами бюджет. Состав населения города очень интересный: здесь 30% детей (до 18 лет), 40% трудоспособного населения (примерно до 60 лет) и 30% - это люди пенсионного возраста, в том числе работающие пенсионеры.</a:t>
            </a:r>
          </a:p>
          <a:p>
            <a:pPr marL="0" lvl="0" indent="0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95"/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Городские власти обеспокоены экологической ситуацией и организуют активную деятельность по ее стабилизации. Химзавод выстраивает отдельные социальные объекты (спортивные площадки, детские сады), куда имеют доступ сотрудники и их семьи на льготных условиях. Следует отметить, что на предприятии занято около 30% жителей города.</a:t>
            </a:r>
          </a:p>
          <a:p>
            <a:pPr marL="0" lvl="0" indent="0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95"/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На последних слушаниях по принятию бюджета активные граждане города, среди которых были пенсионеры и многодетные родители, выступили с предложением добавить в расходную часть бюджета средства, удовлетворяющие их потребности.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2A332-BF89-74ED-1322-3232A7C8EA7B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9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896077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914</Words>
  <Application>Microsoft Office PowerPoint</Application>
  <PresentationFormat>Экран (16:9)</PresentationFormat>
  <Paragraphs>224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Helvetica Neue</vt:lpstr>
      <vt:lpstr>Helvetica Neue Light</vt:lpstr>
      <vt:lpstr>Helvetica Neue Medium</vt:lpstr>
      <vt:lpstr>Proxima Nova Rg</vt:lpstr>
      <vt:lpstr>Times New Roman</vt:lpstr>
      <vt:lpstr>Times Roman</vt:lpstr>
      <vt:lpstr>White</vt:lpstr>
      <vt:lpstr>ОБЩЕСТВЕННЫЕ ФИНАНСЫ  В ЖИЗНИ СОВРЕМЕННОГО ЧЕЛОВЕКА</vt:lpstr>
      <vt:lpstr>ФИНАНСЫ СЕМЬИ</vt:lpstr>
      <vt:lpstr>БЮДЖЕТ</vt:lpstr>
      <vt:lpstr>ФИНАНСЫ ГОСУДАРСТВА</vt:lpstr>
      <vt:lpstr>ЧТО ОБЕСПЕЧИВАЕТ ГОСУДАРСТВО? </vt:lpstr>
      <vt:lpstr>ЗАДАНИЕ 1</vt:lpstr>
      <vt:lpstr>Презентация PowerPoint</vt:lpstr>
      <vt:lpstr>Презентация PowerPoint</vt:lpstr>
      <vt:lpstr>ЗАДАНИЕ 2 | Ситуация</vt:lpstr>
      <vt:lpstr>ЗАДАНИЕ 2 | Составление расходной части местного бюджета</vt:lpstr>
      <vt:lpstr>ПРЕДСТАВЛЕНИЕ РЕЗУЛЬТАТОВ </vt:lpstr>
      <vt:lpstr>ЧТО ВЫ ПОНЯЛИ / УЗНАЛИ СЕГОДНЯ:</vt:lpstr>
      <vt:lpstr>Сюжеты финансовой грамотности в классической литературе </vt:lpstr>
      <vt:lpstr>ЧТО МОЖНО СДЕЛАТЬ, ЧТОБЫ ПОВЫСИТЬ СВОЮ ФИНАНСОВУЮ ГРАМОТНОСТЬ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Жаринов Михаил Сергеевич</cp:lastModifiedBy>
  <cp:revision>66</cp:revision>
  <dcterms:modified xsi:type="dcterms:W3CDTF">2023-10-20T08:29:01Z</dcterms:modified>
</cp:coreProperties>
</file>