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303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04" r:id="rId13"/>
    <p:sldId id="305" r:id="rId14"/>
    <p:sldId id="269" r:id="rId15"/>
    <p:sldId id="270" r:id="rId16"/>
    <p:sldId id="271" r:id="rId17"/>
    <p:sldId id="272" r:id="rId18"/>
    <p:sldId id="318" r:id="rId19"/>
    <p:sldId id="317" r:id="rId20"/>
    <p:sldId id="319" r:id="rId21"/>
    <p:sldId id="314" r:id="rId22"/>
    <p:sldId id="277" r:id="rId23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5"/>
    <p:restoredTop sz="78190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080" y="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103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858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36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278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441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7213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bc45af30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g24bc45af30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481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88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.jpg" descr="3.jpg">
            <a:extLst>
              <a:ext uri="{FF2B5EF4-FFF2-40B4-BE49-F238E27FC236}">
                <a16:creationId xmlns:a16="http://schemas.microsoft.com/office/drawing/2014/main" id="{74669416-B2B0-464C-84F1-59DB683AB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034" y="-11112"/>
            <a:ext cx="9178556" cy="5165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475671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1" r:id="rId5"/>
    <p:sldLayoutId id="2147483662" r:id="rId6"/>
    <p:sldLayoutId id="2147483663" r:id="rId7"/>
    <p:sldLayoutId id="2147483664" r:id="rId8"/>
    <p:sldLayoutId id="2147483667" r:id="rId9"/>
    <p:sldLayoutId id="2147483668" r:id="rId10"/>
    <p:sldLayoutId id="2147483654" r:id="rId11"/>
    <p:sldLayoutId id="2147483660" r:id="rId12"/>
    <p:sldLayoutId id="2147483669" r:id="rId13"/>
    <p:sldLayoutId id="2147483670" r:id="rId14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.yandex.ru/album/20254097/track/97923167?activeTab=about&amp;dir=desc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0;&#1092;&#1080;&#1085;&#1072;&#1085;&#1089;&#1099;.&#1088;&#1092;/materials/azbuka-finansovoj-gramotnosti-so-smesharikami/?ysclid=ln8zon0fi8483233393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s://music.yandex.ru/album/20254097/track/97923167?activeTab=about&amp;dir=des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RxNN5ZytiE" TargetMode="External"/><Relationship Id="rId5" Type="http://schemas.openxmlformats.org/officeDocument/2006/relationships/hyperlink" Target="https://bobrenok.oc3.ru/" TargetMode="External"/><Relationship Id="rId4" Type="http://schemas.openxmlformats.org/officeDocument/2006/relationships/hyperlink" Target="https://&#1084;&#1086;&#1080;&#1092;&#1080;&#1085;&#1072;&#1085;&#1089;&#1099;.&#1088;&#1092;/materials/azbuka-finansovoj-gramotnosti-so-smesharikami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ФИО спикера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ТАКОЕ ОБЩЕСТВЕННЫЕ БЛАГА И ОТКУДА ОНИ БЕРУТСЯ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315AB6-76EB-0CA2-545F-4D9F01FC7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73" y="3898258"/>
            <a:ext cx="2306128" cy="12023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529B55-89C7-1ECC-B22E-D09C159A0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62" y="318590"/>
            <a:ext cx="1861457" cy="78970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25B20-E597-24C8-358C-9B1813E8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75036"/>
            <a:ext cx="6888265" cy="682727"/>
          </a:xfrm>
        </p:spPr>
        <p:txBody>
          <a:bodyPr/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ДУХОВНЫЕ ПОТРЕБНОСТИ ЧЕЛОВЕКА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86850B-DC6B-FD95-2C01-980AF859F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7215"/>
            <a:ext cx="7772400" cy="20551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B02D0-74BA-B9D8-171E-844C06398B2F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10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676008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25B20-E597-24C8-358C-9B1813E8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75036"/>
            <a:ext cx="6888265" cy="682727"/>
          </a:xfrm>
        </p:spPr>
        <p:txBody>
          <a:bodyPr/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ДУХОВНЫЕ ПОТРЕБНОСТИ ЧЕЛОВЕКА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EB9537-7F50-BAE1-0053-2705217FF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457763"/>
            <a:ext cx="5023757" cy="3040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A72142-0616-2CC8-D34C-E87446A429E3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11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80105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35BD61-8F57-F66E-1F64-21E0A67C962F}"/>
              </a:ext>
            </a:extLst>
          </p:cNvPr>
          <p:cNvSpPr/>
          <p:nvPr/>
        </p:nvSpPr>
        <p:spPr>
          <a:xfrm>
            <a:off x="0" y="1065877"/>
            <a:ext cx="9144000" cy="113257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B58A7C-7F98-E146-C131-CE416435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1238245"/>
            <a:ext cx="1420722" cy="8682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7AE93-EA11-02F0-2AF3-5A878003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743" y="1332924"/>
            <a:ext cx="5866029" cy="694536"/>
          </a:xfrm>
        </p:spPr>
        <p:txBody>
          <a:bodyPr/>
          <a:lstStyle/>
          <a:p>
            <a:r>
              <a:rPr lang="ru-RU" sz="1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БЛАГА </a:t>
            </a:r>
            <a:r>
              <a:rPr lang="en-US" sz="1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1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это то, что удовлетворяет потребности людей (товары, услуги)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95D55C-0C94-B7B6-C405-683081C19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935" y="3096986"/>
            <a:ext cx="2850015" cy="356823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БЛАГА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BE62ED0-F8B4-BF0D-5358-616697F15664}"/>
              </a:ext>
            </a:extLst>
          </p:cNvPr>
          <p:cNvCxnSpPr>
            <a:cxnSpLocks/>
          </p:cNvCxnSpPr>
          <p:nvPr/>
        </p:nvCxnSpPr>
        <p:spPr>
          <a:xfrm flipH="1">
            <a:off x="2054134" y="2203778"/>
            <a:ext cx="2166257" cy="7842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740ECB7A-494C-EA99-F9EB-4B00496C2E1E}"/>
              </a:ext>
            </a:extLst>
          </p:cNvPr>
          <p:cNvSpPr txBox="1">
            <a:spLocks/>
          </p:cNvSpPr>
          <p:nvPr/>
        </p:nvSpPr>
        <p:spPr>
          <a:xfrm>
            <a:off x="5499329" y="3096986"/>
            <a:ext cx="2850015" cy="356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r>
              <a:rPr lang="ru-RU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ЧАСТНЫЕ</a:t>
            </a: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БЛАГА</a:t>
            </a:r>
          </a:p>
          <a:p>
            <a:pPr marL="0" indent="0" hangingPunct="1">
              <a:buFontTx/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141C984-865E-7667-28E2-82A559D8B9C9}"/>
              </a:ext>
            </a:extLst>
          </p:cNvPr>
          <p:cNvCxnSpPr>
            <a:cxnSpLocks/>
          </p:cNvCxnSpPr>
          <p:nvPr/>
        </p:nvCxnSpPr>
        <p:spPr>
          <a:xfrm>
            <a:off x="4220391" y="2209348"/>
            <a:ext cx="2166257" cy="760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47DF56-DF12-E65F-8AE8-F7BA90AFA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950" y="263525"/>
            <a:ext cx="1029386" cy="1047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B5CF0-D3F0-CEF8-1C6B-1E61F227E39F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12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EEDA1A3-CF01-8BAA-81BF-CF5051DB2DEB}"/>
              </a:ext>
            </a:extLst>
          </p:cNvPr>
          <p:cNvSpPr txBox="1">
            <a:spLocks/>
          </p:cNvSpPr>
          <p:nvPr/>
        </p:nvSpPr>
        <p:spPr>
          <a:xfrm>
            <a:off x="1056935" y="3453809"/>
            <a:ext cx="2850015" cy="89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всего общества</a:t>
            </a:r>
          </a:p>
          <a:p>
            <a:pPr hangingPunct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люди за пользование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ими </a:t>
            </a:r>
            <a:r>
              <a:rPr lang="ru-R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платят</a:t>
            </a:r>
          </a:p>
          <a:p>
            <a:pPr hangingPunct="1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CD6C9553-27A7-D341-80A5-9C8EDAE71478}"/>
              </a:ext>
            </a:extLst>
          </p:cNvPr>
          <p:cNvSpPr txBox="1">
            <a:spLocks/>
          </p:cNvSpPr>
          <p:nvPr/>
        </p:nvSpPr>
        <p:spPr>
          <a:xfrm>
            <a:off x="5499328" y="3453809"/>
            <a:ext cx="3293864" cy="974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 rtl="0">
              <a:buSzPts val="18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отдельных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людей и семей</a:t>
            </a:r>
          </a:p>
          <a:p>
            <a:pPr lvl="0" rtl="0">
              <a:buSzPts val="18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люди их покупают</a:t>
            </a:r>
          </a:p>
          <a:p>
            <a:pPr marL="0" indent="0" hangingPunct="1">
              <a:buFontTx/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611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1A69A-81DB-8C99-9E29-3607C3FA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ИГРОВОЕ ЗАДАНИЕ: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РАЗДЕЛИТЬСЯ НА ДВЕ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38050B-2009-7E6D-518E-355050EC0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356" y="2795259"/>
            <a:ext cx="2447243" cy="1201647"/>
          </a:xfrm>
        </p:spPr>
        <p:txBody>
          <a:bodyPr/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2593"/>
              <a:buNone/>
            </a:pPr>
            <a:r>
              <a:rPr lang="ru-RU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БЛАГА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2593"/>
              <a:buNone/>
            </a:pPr>
            <a:endParaRPr lang="ru-RU" sz="16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2593"/>
              <a:buNone/>
            </a:pPr>
            <a:r>
              <a:rPr lang="ru-RU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i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br>
              <a:rPr lang="ru-RU" sz="1600" b="1" i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</a:t>
            </a:r>
          </a:p>
          <a:p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F7A21AB-30AD-3DC4-E470-9B806D8187C1}"/>
              </a:ext>
            </a:extLst>
          </p:cNvPr>
          <p:cNvSpPr txBox="1">
            <a:spLocks/>
          </p:cNvSpPr>
          <p:nvPr/>
        </p:nvSpPr>
        <p:spPr>
          <a:xfrm>
            <a:off x="5662614" y="2795259"/>
            <a:ext cx="2447243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2593"/>
              <a:buFontTx/>
              <a:buNone/>
            </a:pPr>
            <a:r>
              <a:rPr lang="ru-RU" sz="16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ЧАСТНЫЕ БЛАГА</a:t>
            </a:r>
          </a:p>
          <a:p>
            <a:pPr marL="0" indent="0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2593"/>
              <a:buFontTx/>
              <a:buNone/>
            </a:pPr>
            <a:endParaRPr lang="ru-RU" sz="16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2593"/>
              <a:buFontTx/>
              <a:buNone/>
            </a:pPr>
            <a:r>
              <a:rPr lang="ru-RU" sz="16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2593"/>
              <a:buFontTx/>
              <a:buNone/>
            </a:pPr>
            <a:r>
              <a:rPr lang="ru-RU" sz="16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отдельных</a:t>
            </a:r>
            <a:br>
              <a:rPr lang="ru-RU" sz="16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 и семей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534C42-EB4B-8B32-F3EA-0478E363E8BF}"/>
              </a:ext>
            </a:extLst>
          </p:cNvPr>
          <p:cNvSpPr/>
          <p:nvPr/>
        </p:nvSpPr>
        <p:spPr>
          <a:xfrm>
            <a:off x="413657" y="2405743"/>
            <a:ext cx="3962400" cy="1807028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E7C5A3-8E9B-6C98-3BFD-A2F8E3930B90}"/>
              </a:ext>
            </a:extLst>
          </p:cNvPr>
          <p:cNvSpPr/>
          <p:nvPr/>
        </p:nvSpPr>
        <p:spPr>
          <a:xfrm>
            <a:off x="4604657" y="2405743"/>
            <a:ext cx="3962400" cy="1807028"/>
          </a:xfrm>
          <a:prstGeom prst="rect">
            <a:avLst/>
          </a:prstGeom>
          <a:noFill/>
          <a:ln w="19050" cap="flat">
            <a:solidFill>
              <a:schemeClr val="accent4"/>
            </a:solidFill>
            <a:miter lim="400000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30486-B425-F084-42B6-61B8090BB68F}"/>
              </a:ext>
            </a:extLst>
          </p:cNvPr>
          <p:cNvSpPr txBox="1"/>
          <p:nvPr/>
        </p:nvSpPr>
        <p:spPr>
          <a:xfrm>
            <a:off x="1926771" y="1589314"/>
            <a:ext cx="968829" cy="5660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3A3BD-9386-F97D-CB72-29DBD4F2DDF3}"/>
              </a:ext>
            </a:extLst>
          </p:cNvPr>
          <p:cNvSpPr txBox="1"/>
          <p:nvPr/>
        </p:nvSpPr>
        <p:spPr>
          <a:xfrm>
            <a:off x="6052457" y="1589314"/>
            <a:ext cx="968829" cy="5660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D5D5D-9DC5-BEAF-6326-A8E074204321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13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15735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"/>
          <p:cNvSpPr txBox="1">
            <a:spLocks noGrp="1"/>
          </p:cNvSpPr>
          <p:nvPr>
            <p:ph type="title"/>
          </p:nvPr>
        </p:nvSpPr>
        <p:spPr>
          <a:xfrm>
            <a:off x="527539" y="273844"/>
            <a:ext cx="7987811" cy="81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ct val="101851"/>
            </a:pPr>
            <a:r>
              <a:rPr lang="ru-RU" dirty="0">
                <a:ea typeface="Arial"/>
                <a:cs typeface="Arial"/>
                <a:sym typeface="Arial"/>
              </a:rPr>
              <a:t>ОТКУДА БЕРУТСЯ ОБЩЕСТВЕННЫЕ БЛАГА?</a:t>
            </a:r>
          </a:p>
        </p:txBody>
      </p:sp>
      <p:sp>
        <p:nvSpPr>
          <p:cNvPr id="192" name="Google Shape;192;p2"/>
          <p:cNvSpPr txBox="1">
            <a:spLocks noGrp="1"/>
          </p:cNvSpPr>
          <p:nvPr>
            <p:ph type="body" idx="1"/>
          </p:nvPr>
        </p:nvSpPr>
        <p:spPr>
          <a:xfrm>
            <a:off x="734156" y="1744875"/>
            <a:ext cx="3315330" cy="31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85725" indent="0" rtl="0">
              <a:buNone/>
            </a:pPr>
            <a:r>
              <a:rPr lang="ru-RU" sz="2700" dirty="0"/>
              <a:t>Общественные блага предоставляются </a:t>
            </a:r>
            <a:r>
              <a:rPr lang="ru-RU" sz="2700" dirty="0">
                <a:solidFill>
                  <a:srgbClr val="C00000"/>
                </a:solidFill>
              </a:rPr>
              <a:t>всем </a:t>
            </a:r>
            <a:r>
              <a:rPr lang="ru-RU" sz="2700" dirty="0"/>
              <a:t>гражданам в одном и том же объеме</a:t>
            </a:r>
            <a:endParaRPr sz="2700" dirty="0"/>
          </a:p>
        </p:txBody>
      </p:sp>
      <p:grpSp>
        <p:nvGrpSpPr>
          <p:cNvPr id="193" name="Google Shape;193;p2"/>
          <p:cNvGrpSpPr/>
          <p:nvPr/>
        </p:nvGrpSpPr>
        <p:grpSpPr>
          <a:xfrm>
            <a:off x="4388150" y="1018096"/>
            <a:ext cx="4044137" cy="3851560"/>
            <a:chOff x="1147960" y="2159"/>
            <a:chExt cx="5392183" cy="5135413"/>
          </a:xfrm>
        </p:grpSpPr>
        <p:sp>
          <p:nvSpPr>
            <p:cNvPr id="194" name="Google Shape;194;p2"/>
            <p:cNvSpPr/>
            <p:nvPr/>
          </p:nvSpPr>
          <p:spPr>
            <a:xfrm>
              <a:off x="1147960" y="2159"/>
              <a:ext cx="2567706" cy="15406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/>
              <a:endPara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Google Shape;195;p2"/>
            <p:cNvSpPr txBox="1"/>
            <p:nvPr/>
          </p:nvSpPr>
          <p:spPr>
            <a:xfrm>
              <a:off x="1147960" y="2159"/>
              <a:ext cx="2567706" cy="1540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25" tIns="85725" rIns="85725" bIns="85725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rgbClr val="000000"/>
                </a:buClr>
                <a:buSzPts val="3000"/>
              </a:pPr>
              <a:r>
                <a:rPr lang="ru-RU" sz="1600" b="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дорога</a:t>
              </a:r>
              <a:endPara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972437" y="2159"/>
              <a:ext cx="2567706" cy="15406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/>
              <a:endPara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Google Shape;197;p2"/>
            <p:cNvSpPr txBox="1"/>
            <p:nvPr/>
          </p:nvSpPr>
          <p:spPr>
            <a:xfrm>
              <a:off x="3972437" y="2159"/>
              <a:ext cx="2567706" cy="1540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25" tIns="85725" rIns="85725" bIns="85725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rgbClr val="000000"/>
                </a:buClr>
                <a:buSzPts val="3000"/>
              </a:pPr>
              <a:r>
                <a:rPr lang="ru-RU" sz="1600" b="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школа</a:t>
              </a:r>
              <a:endPara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147960" y="1799553"/>
              <a:ext cx="2567706" cy="15406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/>
              <a:endPara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Google Shape;199;p2"/>
            <p:cNvSpPr txBox="1"/>
            <p:nvPr/>
          </p:nvSpPr>
          <p:spPr>
            <a:xfrm>
              <a:off x="1147960" y="1799553"/>
              <a:ext cx="2567706" cy="1540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25" tIns="85725" rIns="85725" bIns="85725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rgbClr val="000000"/>
                </a:buClr>
                <a:buSzPts val="3000"/>
              </a:pPr>
              <a:r>
                <a:rPr lang="ru-RU" sz="1600" b="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сквер</a:t>
              </a:r>
              <a:endPara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972437" y="1799553"/>
              <a:ext cx="2567706" cy="15406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/>
              <a:endPara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Google Shape;201;p2"/>
            <p:cNvSpPr txBox="1"/>
            <p:nvPr/>
          </p:nvSpPr>
          <p:spPr>
            <a:xfrm>
              <a:off x="3972437" y="1799553"/>
              <a:ext cx="2567706" cy="1540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25" tIns="85725" rIns="85725" bIns="85725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rgbClr val="000000"/>
                </a:buClr>
                <a:buSzPts val="3000"/>
              </a:pPr>
              <a:r>
                <a:rPr lang="ru-RU" sz="1600" b="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уличное освещение</a:t>
              </a:r>
              <a:endPara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47960" y="3596948"/>
              <a:ext cx="2567706" cy="15406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/>
              <a:endPara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Google Shape;203;p2"/>
            <p:cNvSpPr txBox="1"/>
            <p:nvPr/>
          </p:nvSpPr>
          <p:spPr>
            <a:xfrm>
              <a:off x="1147960" y="3596948"/>
              <a:ext cx="2567706" cy="1540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25" tIns="85725" rIns="85725" bIns="85725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rgbClr val="000000"/>
                </a:buClr>
                <a:buSzPts val="3000"/>
              </a:pPr>
              <a:r>
                <a:rPr lang="ru-RU" sz="1600" b="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библиотека</a:t>
              </a:r>
              <a:endPara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972437" y="3596948"/>
              <a:ext cx="2567706" cy="15406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/>
              <a:endPara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Google Shape;205;p2"/>
            <p:cNvSpPr txBox="1"/>
            <p:nvPr/>
          </p:nvSpPr>
          <p:spPr>
            <a:xfrm>
              <a:off x="3972437" y="3596948"/>
              <a:ext cx="2567706" cy="1540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725" tIns="85725" rIns="85725" bIns="85725" anchor="ctr" anchorCtr="0">
              <a:noAutofit/>
            </a:bodyPr>
            <a:lstStyle/>
            <a:p>
              <a:pPr algn="r">
                <a:lnSpc>
                  <a:spcPct val="90000"/>
                </a:lnSpc>
                <a:buClr>
                  <a:srgbClr val="000000"/>
                </a:buClr>
                <a:buSzPts val="3000"/>
              </a:pPr>
              <a:r>
                <a:rPr lang="ru-RU" sz="1600" b="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полицейский участок</a:t>
              </a:r>
              <a:endPara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D4B4AE-D3AA-2F3E-E859-85EF59268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773" y="2340007"/>
            <a:ext cx="868105" cy="1177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055876-01B1-47DE-E29C-9A8FE16E8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593" y="1001009"/>
            <a:ext cx="890131" cy="11896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E8A2FE-5AEB-1540-1535-0EC859D5A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676" y="1837011"/>
            <a:ext cx="2510917" cy="3626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E3826B-A9B1-F44E-7B08-23E9F4CF6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676" y="3930822"/>
            <a:ext cx="880559" cy="9273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8D19F2-5F16-BD4C-1C58-510102B92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6508" y="4351296"/>
            <a:ext cx="1317428" cy="5687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C01276-C57E-DDE9-E63E-0B9C7A4472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3714" y="2490543"/>
            <a:ext cx="367888" cy="1026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E86190-E51E-1456-FA3B-AAF8D4A718C9}"/>
              </a:ext>
            </a:extLst>
          </p:cNvPr>
          <p:cNvSpPr txBox="1"/>
          <p:nvPr/>
        </p:nvSpPr>
        <p:spPr>
          <a:xfrm>
            <a:off x="8359573" y="4844620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14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527539" y="273844"/>
            <a:ext cx="7987811" cy="81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ct val="101851"/>
            </a:pPr>
            <a:r>
              <a:rPr lang="ru-RU" dirty="0">
                <a:ea typeface="Arial"/>
                <a:cs typeface="Arial"/>
                <a:sym typeface="Arial"/>
              </a:rPr>
              <a:t>КТО ПОДДЕРЖИВАЕТ ОБЩЕСТВЕННЫЕ БЛАГА?</a:t>
            </a:r>
          </a:p>
        </p:txBody>
      </p:sp>
      <p:sp>
        <p:nvSpPr>
          <p:cNvPr id="211" name="Google Shape;211;p12"/>
          <p:cNvSpPr txBox="1">
            <a:spLocks noGrp="1"/>
          </p:cNvSpPr>
          <p:nvPr>
            <p:ph type="body" idx="1"/>
          </p:nvPr>
        </p:nvSpPr>
        <p:spPr>
          <a:xfrm>
            <a:off x="603863" y="2146445"/>
            <a:ext cx="2871450" cy="244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85725" indent="0" rtl="0">
              <a:buNone/>
            </a:pPr>
            <a:r>
              <a:rPr lang="ru-RU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создает государство  </a:t>
            </a:r>
            <a:endParaRPr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0" rtl="0">
              <a:buNone/>
            </a:pPr>
            <a:r>
              <a:rPr lang="ru-RU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государства</a:t>
            </a:r>
            <a:br>
              <a:rPr lang="ru-RU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это есть финансы (деньги)</a:t>
            </a:r>
            <a:endParaRPr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0" rtl="0">
              <a:buNone/>
            </a:pPr>
            <a:endParaRPr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0" rtl="0">
              <a:buNone/>
            </a:pPr>
            <a:endParaRPr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2" name="Google Shape;212;p12"/>
          <p:cNvGrpSpPr/>
          <p:nvPr/>
        </p:nvGrpSpPr>
        <p:grpSpPr>
          <a:xfrm>
            <a:off x="4355961" y="2973249"/>
            <a:ext cx="4243961" cy="1724109"/>
            <a:chOff x="0" y="229730"/>
            <a:chExt cx="5658614" cy="2298812"/>
          </a:xfrm>
        </p:grpSpPr>
        <p:sp>
          <p:nvSpPr>
            <p:cNvPr id="213" name="Google Shape;213;p12"/>
            <p:cNvSpPr/>
            <p:nvPr/>
          </p:nvSpPr>
          <p:spPr>
            <a:xfrm>
              <a:off x="0" y="229730"/>
              <a:ext cx="1768317" cy="106099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/>
              <a:endParaRPr sz="878"/>
            </a:p>
          </p:txBody>
        </p:sp>
        <p:sp>
          <p:nvSpPr>
            <p:cNvPr id="214" name="Google Shape;214;p12"/>
            <p:cNvSpPr txBox="1"/>
            <p:nvPr/>
          </p:nvSpPr>
          <p:spPr>
            <a:xfrm>
              <a:off x="0" y="229730"/>
              <a:ext cx="1768317" cy="106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2100"/>
              </a:pPr>
              <a:r>
                <a:rPr lang="ru-RU" sz="1575" b="0" dirty="0">
                  <a:solidFill>
                    <a:srgbClr val="1F3864"/>
                  </a:solidFill>
                  <a:latin typeface="Arial"/>
                  <a:ea typeface="Arial"/>
                  <a:cs typeface="Arial"/>
                  <a:sym typeface="Arial"/>
                </a:rPr>
                <a:t>дорога</a:t>
              </a:r>
              <a:endParaRPr sz="878" dirty="0"/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1945148" y="229730"/>
              <a:ext cx="1768317" cy="106099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/>
              <a:endParaRPr sz="878"/>
            </a:p>
          </p:txBody>
        </p:sp>
        <p:sp>
          <p:nvSpPr>
            <p:cNvPr id="216" name="Google Shape;216;p12"/>
            <p:cNvSpPr txBox="1"/>
            <p:nvPr/>
          </p:nvSpPr>
          <p:spPr>
            <a:xfrm>
              <a:off x="1945148" y="229730"/>
              <a:ext cx="1768317" cy="106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2100"/>
              </a:pPr>
              <a:r>
                <a:rPr lang="ru-RU" sz="1575" b="0" dirty="0">
                  <a:solidFill>
                    <a:srgbClr val="1F3864"/>
                  </a:solidFill>
                  <a:latin typeface="Arial"/>
                  <a:ea typeface="Arial"/>
                  <a:cs typeface="Arial"/>
                  <a:sym typeface="Arial"/>
                </a:rPr>
                <a:t>школа</a:t>
              </a:r>
              <a:endParaRPr sz="878" dirty="0"/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3890297" y="229730"/>
              <a:ext cx="1768317" cy="106099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/>
              <a:endParaRPr sz="878"/>
            </a:p>
          </p:txBody>
        </p:sp>
        <p:sp>
          <p:nvSpPr>
            <p:cNvPr id="218" name="Google Shape;218;p12"/>
            <p:cNvSpPr txBox="1"/>
            <p:nvPr/>
          </p:nvSpPr>
          <p:spPr>
            <a:xfrm>
              <a:off x="3890297" y="229730"/>
              <a:ext cx="1768317" cy="106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2100"/>
              </a:pPr>
              <a:r>
                <a:rPr lang="ru-RU" sz="1575" b="0" dirty="0">
                  <a:solidFill>
                    <a:srgbClr val="1F3864"/>
                  </a:solidFill>
                  <a:latin typeface="Arial"/>
                  <a:ea typeface="Arial"/>
                  <a:cs typeface="Arial"/>
                  <a:sym typeface="Arial"/>
                </a:rPr>
                <a:t>сквер</a:t>
              </a:r>
              <a:endParaRPr sz="878" dirty="0"/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0" y="1467552"/>
              <a:ext cx="1768317" cy="106099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/>
              <a:endParaRPr sz="878"/>
            </a:p>
          </p:txBody>
        </p:sp>
        <p:sp>
          <p:nvSpPr>
            <p:cNvPr id="220" name="Google Shape;220;p12"/>
            <p:cNvSpPr txBox="1"/>
            <p:nvPr/>
          </p:nvSpPr>
          <p:spPr>
            <a:xfrm>
              <a:off x="0" y="1467552"/>
              <a:ext cx="1768317" cy="106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2100"/>
              </a:pPr>
              <a:r>
                <a:rPr lang="ru-RU" sz="1575" b="0" dirty="0">
                  <a:solidFill>
                    <a:srgbClr val="1F3864"/>
                  </a:solidFill>
                  <a:latin typeface="Arial"/>
                  <a:ea typeface="Arial"/>
                  <a:cs typeface="Arial"/>
                  <a:sym typeface="Arial"/>
                </a:rPr>
                <a:t>уличное освещение</a:t>
              </a:r>
              <a:endParaRPr sz="878" dirty="0"/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1945148" y="1467552"/>
              <a:ext cx="1768317" cy="106099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/>
              <a:endParaRPr sz="878"/>
            </a:p>
          </p:txBody>
        </p:sp>
        <p:sp>
          <p:nvSpPr>
            <p:cNvPr id="222" name="Google Shape;222;p12"/>
            <p:cNvSpPr txBox="1"/>
            <p:nvPr/>
          </p:nvSpPr>
          <p:spPr>
            <a:xfrm>
              <a:off x="1945148" y="1467552"/>
              <a:ext cx="1768317" cy="106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2100"/>
              </a:pPr>
              <a:r>
                <a:rPr lang="ru-RU" sz="1575" b="0" dirty="0">
                  <a:solidFill>
                    <a:srgbClr val="1F3864"/>
                  </a:solidFill>
                  <a:latin typeface="Arial"/>
                  <a:ea typeface="Arial"/>
                  <a:cs typeface="Arial"/>
                  <a:sym typeface="Arial"/>
                </a:rPr>
                <a:t>библиотека</a:t>
              </a:r>
              <a:endParaRPr sz="878" dirty="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3890297" y="1467552"/>
              <a:ext cx="1768317" cy="106099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/>
              <a:endParaRPr sz="878"/>
            </a:p>
          </p:txBody>
        </p:sp>
        <p:sp>
          <p:nvSpPr>
            <p:cNvPr id="224" name="Google Shape;224;p12"/>
            <p:cNvSpPr txBox="1"/>
            <p:nvPr/>
          </p:nvSpPr>
          <p:spPr>
            <a:xfrm>
              <a:off x="3890297" y="1467552"/>
              <a:ext cx="1768317" cy="106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60000" rIns="60000" bIns="600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2100"/>
              </a:pPr>
              <a:r>
                <a:rPr lang="ru-RU" sz="1575" b="0" dirty="0">
                  <a:solidFill>
                    <a:srgbClr val="1F3864"/>
                  </a:solidFill>
                  <a:latin typeface="Arial"/>
                  <a:ea typeface="Arial"/>
                  <a:cs typeface="Arial"/>
                  <a:sym typeface="Arial"/>
                </a:rPr>
                <a:t>полицейский участок</a:t>
              </a:r>
              <a:endParaRPr sz="878" dirty="0"/>
            </a:p>
          </p:txBody>
        </p:sp>
      </p:grpSp>
      <p:sp>
        <p:nvSpPr>
          <p:cNvPr id="225" name="Google Shape;225;p12"/>
          <p:cNvSpPr/>
          <p:nvPr/>
        </p:nvSpPr>
        <p:spPr>
          <a:xfrm>
            <a:off x="4280284" y="1710732"/>
            <a:ext cx="4319639" cy="109022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ru-RU" sz="1875">
                <a:solidFill>
                  <a:schemeClr val="dk1"/>
                </a:solidFill>
              </a:rPr>
              <a:t>БЮДЖЕТ ГОСУДАРСТВА</a:t>
            </a:r>
            <a:endParaRPr sz="1875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7FBE1-97C3-3F41-4D18-4DD75D30B421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15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"/>
          <p:cNvSpPr txBox="1">
            <a:spLocks noGrp="1"/>
          </p:cNvSpPr>
          <p:nvPr>
            <p:ph type="title"/>
          </p:nvPr>
        </p:nvSpPr>
        <p:spPr>
          <a:xfrm>
            <a:off x="527539" y="273844"/>
            <a:ext cx="7987811" cy="81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ct val="101851"/>
            </a:pPr>
            <a:r>
              <a:rPr lang="ru-RU" sz="2000" dirty="0">
                <a:ea typeface="Arial"/>
                <a:cs typeface="Arial"/>
                <a:sym typeface="Arial"/>
              </a:rPr>
              <a:t>ОТКУДА ГОСУДАРСТВО БЕРЕТ ДЕНЬГИ</a:t>
            </a:r>
            <a:br>
              <a:rPr lang="ru-RU" sz="2000" dirty="0">
                <a:ea typeface="Arial"/>
                <a:cs typeface="Arial"/>
                <a:sym typeface="Arial"/>
              </a:rPr>
            </a:br>
            <a:r>
              <a:rPr lang="ru-RU" sz="2000" dirty="0">
                <a:ea typeface="Arial"/>
                <a:cs typeface="Arial"/>
                <a:sym typeface="Arial"/>
              </a:rPr>
              <a:t>НА ОБЩЕСТВЕННЫЕ БЛАГА? </a:t>
            </a:r>
            <a:endParaRPr lang="ru-RU" sz="1100" dirty="0"/>
          </a:p>
        </p:txBody>
      </p:sp>
      <p:sp>
        <p:nvSpPr>
          <p:cNvPr id="232" name="Google Shape;232;p3"/>
          <p:cNvSpPr/>
          <p:nvPr/>
        </p:nvSpPr>
        <p:spPr>
          <a:xfrm>
            <a:off x="383837" y="2023569"/>
            <a:ext cx="2069325" cy="4677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ДОХОДЫ</a:t>
            </a:r>
            <a:endParaRPr sz="12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"/>
          <p:cNvSpPr txBox="1"/>
          <p:nvPr/>
        </p:nvSpPr>
        <p:spPr>
          <a:xfrm>
            <a:off x="527539" y="2725411"/>
            <a:ext cx="1675350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СКЛАДЫВАЮТСЯ ИЗ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6180566" y="2023569"/>
            <a:ext cx="2069325" cy="46777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33"/>
            </a:pPr>
            <a:r>
              <a:rPr lang="ru-RU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РАСХОДЫ</a:t>
            </a:r>
            <a:endParaRPr sz="1200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"/>
          <p:cNvSpPr txBox="1"/>
          <p:nvPr/>
        </p:nvSpPr>
        <p:spPr>
          <a:xfrm>
            <a:off x="6309727" y="2710665"/>
            <a:ext cx="1675350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cap="small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ИДУТ НА</a:t>
            </a:r>
            <a:endParaRPr sz="105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448853" y="3182678"/>
            <a:ext cx="2069325" cy="632082"/>
          </a:xfrm>
          <a:prstGeom prst="roundRect">
            <a:avLst>
              <a:gd name="adj" fmla="val 6806"/>
            </a:avLst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128588" indent="-128588" algn="l"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200">
                <a:latin typeface="Arial"/>
                <a:ea typeface="Arial"/>
                <a:cs typeface="Arial"/>
                <a:sym typeface="Arial"/>
              </a:rPr>
              <a:t>НАЛОГОВ</a:t>
            </a:r>
            <a:endParaRPr sz="878"/>
          </a:p>
          <a:p>
            <a:pPr marL="342900" algn="l"/>
            <a:r>
              <a:rPr lang="ru-RU" sz="1200">
                <a:latin typeface="Arial"/>
                <a:ea typeface="Arial"/>
                <a:cs typeface="Arial"/>
                <a:sym typeface="Arial"/>
              </a:rPr>
              <a:t>И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128588" indent="-128588" algn="l"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200">
                <a:latin typeface="Arial"/>
                <a:ea typeface="Arial"/>
                <a:cs typeface="Arial"/>
                <a:sym typeface="Arial"/>
              </a:rPr>
              <a:t>ДРУГИХ ИСТОЧНИКОВ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6066048" y="3182678"/>
            <a:ext cx="2183843" cy="1566000"/>
          </a:xfrm>
          <a:prstGeom prst="roundRect">
            <a:avLst>
              <a:gd name="adj" fmla="val 6806"/>
            </a:avLst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14313" indent="-214313" algn="l"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200">
                <a:latin typeface="Arial"/>
                <a:ea typeface="Arial"/>
                <a:cs typeface="Arial"/>
                <a:sym typeface="Arial"/>
              </a:rPr>
              <a:t>ОБРАЗОВАНИЕ </a:t>
            </a:r>
            <a:endParaRPr sz="878"/>
          </a:p>
          <a:p>
            <a:pPr marL="214313" indent="-214313" algn="l"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200">
                <a:latin typeface="Arial"/>
                <a:ea typeface="Arial"/>
                <a:cs typeface="Arial"/>
                <a:sym typeface="Arial"/>
              </a:rPr>
              <a:t>ЗДРАВООХРАНЕНИЕ</a:t>
            </a:r>
            <a:endParaRPr sz="878"/>
          </a:p>
          <a:p>
            <a:pPr marL="214313" indent="-214313" algn="l"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200">
                <a:latin typeface="Arial"/>
                <a:ea typeface="Arial"/>
                <a:cs typeface="Arial"/>
                <a:sym typeface="Arial"/>
              </a:rPr>
              <a:t>ОХРАНУ ПРИРОДЫ И ГРАЖДАН</a:t>
            </a:r>
            <a:endParaRPr sz="878"/>
          </a:p>
          <a:p>
            <a:pPr marL="214313" indent="-214313" algn="l"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200">
                <a:latin typeface="Arial"/>
                <a:ea typeface="Arial"/>
                <a:cs typeface="Arial"/>
                <a:sym typeface="Arial"/>
              </a:rPr>
              <a:t>НАУКУ </a:t>
            </a:r>
            <a:endParaRPr sz="878"/>
          </a:p>
          <a:p>
            <a:pPr marL="214313" indent="-214313" algn="l"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200">
                <a:latin typeface="Arial"/>
                <a:ea typeface="Arial"/>
                <a:cs typeface="Arial"/>
                <a:sym typeface="Arial"/>
              </a:rPr>
              <a:t>КУЛЬТУРУ</a:t>
            </a:r>
            <a:endParaRPr sz="878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AD15C4-384B-C311-E6EB-A22C4D489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099" y="1542967"/>
            <a:ext cx="2088898" cy="2057565"/>
          </a:xfrm>
          <a:prstGeom prst="rect">
            <a:avLst/>
          </a:prstGeom>
        </p:spPr>
      </p:pic>
      <p:sp>
        <p:nvSpPr>
          <p:cNvPr id="3" name="Google Shape;235;p3">
            <a:extLst>
              <a:ext uri="{FF2B5EF4-FFF2-40B4-BE49-F238E27FC236}">
                <a16:creationId xmlns:a16="http://schemas.microsoft.com/office/drawing/2014/main" id="{13414212-63E7-A2B2-55E6-4914B37F1D67}"/>
              </a:ext>
            </a:extLst>
          </p:cNvPr>
          <p:cNvSpPr txBox="1"/>
          <p:nvPr/>
        </p:nvSpPr>
        <p:spPr>
          <a:xfrm>
            <a:off x="3543873" y="3688941"/>
            <a:ext cx="167535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333"/>
            </a:pPr>
            <a:r>
              <a:rPr lang="ru-RU" sz="2000" cap="small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бюджет</a:t>
            </a:r>
            <a:endParaRPr sz="2000" b="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908AF-0951-D980-8DA8-696FB095C82D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16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bc45af30e_0_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ts val="4400"/>
            </a:pPr>
            <a:r>
              <a:rPr lang="ru-RU" b="1" dirty="0">
                <a:latin typeface="Arial"/>
                <a:ea typeface="Arial"/>
                <a:cs typeface="Arial"/>
                <a:sym typeface="Arial"/>
              </a:rPr>
              <a:t>ИСТОРИЯ ПРО ВИРУС И НАЛОГИ</a:t>
            </a:r>
          </a:p>
        </p:txBody>
      </p:sp>
      <p:sp>
        <p:nvSpPr>
          <p:cNvPr id="243" name="Google Shape;243;g24bc45af30e_0_56"/>
          <p:cNvSpPr txBox="1">
            <a:spLocks noGrp="1"/>
          </p:cNvSpPr>
          <p:nvPr>
            <p:ph type="body" idx="1"/>
          </p:nvPr>
        </p:nvSpPr>
        <p:spPr>
          <a:xfrm>
            <a:off x="252413" y="893298"/>
            <a:ext cx="8262956" cy="415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342900" algn="just" rtl="0">
              <a:lnSpc>
                <a:spcPct val="115000"/>
              </a:lnSpc>
              <a:spcBef>
                <a:spcPts val="900"/>
              </a:spcBef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В одном чудесном городе «M» жили добрые и честные люди. Они много трудились: кто-то создавал свой бизнес, кто-то работал в других организациях по профессии. Конечно же, все они платили налоги и понимали, какую пользу приносят своему городу. Также горожане любили отдыхать. Хорошо, что в городе было много парков, спортивных и детских площадок, велодорожек. В выходные дни на городской площади проходили различные мероприятия: праздник физкультуры и спорта, фестиваль народной культуры, выставки робототехники и прочие события. В городе было несколько замечательных школ и детских садов, две поликлиники, детская музыкальная и спортивная школы, клуб для пенсионеров. Недавно отремонтировали автобусные остановки, они стали удобными и современными.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indent="342900" algn="just" rtl="0">
              <a:lnSpc>
                <a:spcPct val="115000"/>
              </a:lnSpc>
              <a:spcBef>
                <a:spcPts val="900"/>
              </a:spcBef>
              <a:buNone/>
            </a:pPr>
            <a:r>
              <a:rPr lang="ru-RU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Но однажды с жителями города приключилась беда. Почти все взрослые заболели вирусом «N13P». В результате люди стали очень жадными и злыми. Они не помогали друг другу </a:t>
            </a:r>
            <a:r>
              <a:rPr lang="ru-RU" sz="14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4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перестали платить налоги, полагая, что лучше потратить эти деньги на себя.</a:t>
            </a:r>
            <a:endParaRPr sz="14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342900" algn="just" rtl="0">
              <a:lnSpc>
                <a:spcPct val="115000"/>
              </a:lnSpc>
              <a:spcBef>
                <a:spcPts val="900"/>
              </a:spcBef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И вот, уже через несколько месяцев… (напишите, что произошло)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indent="0" rtl="0">
              <a:spcBef>
                <a:spcPts val="900"/>
              </a:spcBef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indent="0" rtl="0">
              <a:spcBef>
                <a:spcPts val="0"/>
              </a:spcBef>
              <a:buSzPct val="5625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F7F31F-E320-90C7-FD23-DFBFEBCB360C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17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710E96A-1BAB-F3C0-9BF2-CC1905E96AC7}"/>
              </a:ext>
            </a:extLst>
          </p:cNvPr>
          <p:cNvSpPr/>
          <p:nvPr/>
        </p:nvSpPr>
        <p:spPr>
          <a:xfrm>
            <a:off x="2377196" y="1459150"/>
            <a:ext cx="6138154" cy="2509736"/>
          </a:xfrm>
          <a:prstGeom prst="roundRect">
            <a:avLst>
              <a:gd name="adj" fmla="val 7752"/>
            </a:avLst>
          </a:prstGeom>
          <a:noFill/>
          <a:ln w="28575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2AF19-5353-F089-7FB2-E22FBEB3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ВЫ ПОНЯЛИ / УЗНАЛИ СЕГОДНЯ: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9CE1D5-0882-C4AF-F041-E8172BE82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6581" y="1870168"/>
            <a:ext cx="5468769" cy="1870092"/>
          </a:xfrm>
        </p:spPr>
        <p:txBody>
          <a:bodyPr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О том, что такое общественные блага</a:t>
            </a:r>
          </a:p>
          <a:p>
            <a:pPr marL="7429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О том, откуда берутся общественные блага</a:t>
            </a:r>
          </a:p>
          <a:p>
            <a:pPr marL="7429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О том, для чего нужно платить налоги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D377E4-E279-8C71-3C2F-BCDE585CA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86" y="1268016"/>
            <a:ext cx="1313189" cy="3653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5F0D7D-8EA6-5B07-BC3D-FE6AF4001405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18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37735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ЧТО МОЖНО СДЕЛАТЬ,…"/>
          <p:cNvSpPr txBox="1"/>
          <p:nvPr/>
        </p:nvSpPr>
        <p:spPr>
          <a:xfrm>
            <a:off x="273894" y="382347"/>
            <a:ext cx="5424313" cy="627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913" dirty="0"/>
              <a:t>Сюжеты финансовой грамотности</a:t>
            </a:r>
            <a:br>
              <a:rPr lang="ru-RU" sz="1913" dirty="0"/>
            </a:br>
            <a:r>
              <a:rPr lang="ru-RU" sz="1913" dirty="0"/>
              <a:t>в классической литературе</a:t>
            </a:r>
            <a:r>
              <a:rPr sz="1913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grpSp>
        <p:nvGrpSpPr>
          <p:cNvPr id="211" name="Group"/>
          <p:cNvGrpSpPr/>
          <p:nvPr/>
        </p:nvGrpSpPr>
        <p:grpSpPr>
          <a:xfrm>
            <a:off x="491610" y="1694264"/>
            <a:ext cx="6064325" cy="1196866"/>
            <a:chOff x="0" y="-760830"/>
            <a:chExt cx="16171532" cy="3191640"/>
          </a:xfrm>
        </p:grpSpPr>
        <p:sp>
          <p:nvSpPr>
            <p:cNvPr id="209" name="ПОСЛУШАТЬ ПОДКАСТЫ «КРОШ И ГРОШ»…"/>
            <p:cNvSpPr txBox="1"/>
            <p:nvPr/>
          </p:nvSpPr>
          <p:spPr>
            <a:xfrm>
              <a:off x="731960" y="-760830"/>
              <a:ext cx="15439572" cy="319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/>
            <a:p>
              <a:pPr marL="285750" algn="l">
                <a:spcBef>
                  <a:spcPts val="375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088" cap="small" dirty="0">
                  <a:solidFill>
                    <a:srgbClr val="31B7BB"/>
                  </a:solidFill>
                </a:rPr>
                <a:t>«Волшебная лампа Аладдина» </a:t>
              </a:r>
              <a:r>
                <a:rPr lang="ru-RU" sz="1088" dirty="0">
                  <a:solidFill>
                    <a:srgbClr val="393B3B"/>
                  </a:solidFill>
                </a:rPr>
                <a:t>– бедность и богатство, внезапное обогащение </a:t>
              </a:r>
              <a:r>
                <a:rPr lang="ru-RU" sz="1088" dirty="0" smtClean="0">
                  <a:solidFill>
                    <a:srgbClr val="393B3B"/>
                  </a:solidFill>
                </a:rPr>
                <a:t>и </a:t>
              </a:r>
              <a:r>
                <a:rPr lang="ru-RU" sz="1088" dirty="0">
                  <a:solidFill>
                    <a:srgbClr val="393B3B"/>
                  </a:solidFill>
                </a:rPr>
                <a:t>распоряжение деньгами</a:t>
              </a:r>
            </a:p>
            <a:p>
              <a:pPr marL="285750" algn="l">
                <a:spcBef>
                  <a:spcPts val="375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088" cap="small" dirty="0">
                  <a:solidFill>
                    <a:srgbClr val="31B7BB"/>
                  </a:solidFill>
                </a:rPr>
                <a:t>«Золотая антилопа» </a:t>
              </a:r>
              <a:r>
                <a:rPr lang="ru-RU" sz="1088" dirty="0">
                  <a:solidFill>
                    <a:srgbClr val="393B3B"/>
                  </a:solidFill>
                </a:rPr>
                <a:t>– бедность и богатство, разумное потребление</a:t>
              </a:r>
              <a:endParaRPr lang="ru-RU" sz="1088" cap="small" dirty="0">
                <a:solidFill>
                  <a:srgbClr val="393B3B"/>
                </a:solidFill>
              </a:endParaRPr>
            </a:p>
            <a:p>
              <a:pPr marL="285750" algn="l">
                <a:spcBef>
                  <a:spcPts val="375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088" cap="small" dirty="0">
                  <a:solidFill>
                    <a:srgbClr val="31B7BB"/>
                  </a:solidFill>
                </a:rPr>
                <a:t>Родари Дж. «Приключения Чиполлино» </a:t>
              </a:r>
              <a:r>
                <a:rPr lang="ru-RU" sz="1088" dirty="0">
                  <a:solidFill>
                    <a:srgbClr val="393B3B"/>
                  </a:solidFill>
                </a:rPr>
                <a:t>- несправедливая финансовая система</a:t>
              </a:r>
            </a:p>
            <a:p>
              <a:pPr marL="285750" algn="l">
                <a:spcBef>
                  <a:spcPts val="375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088" cap="small" dirty="0">
                  <a:solidFill>
                    <a:srgbClr val="31B7BB"/>
                  </a:solidFill>
                </a:rPr>
                <a:t>Толстой А.Н. «Золотой ключик, или Приключения Буратино» </a:t>
              </a:r>
              <a:r>
                <a:rPr lang="ru-RU" sz="1088" dirty="0">
                  <a:solidFill>
                    <a:srgbClr val="393B3B"/>
                  </a:solidFill>
                </a:rPr>
                <a:t>- мошенники и мошенничество</a:t>
              </a:r>
              <a:endParaRPr sz="1088" dirty="0">
                <a:solidFill>
                  <a:srgbClr val="393B3B"/>
                </a:solidFill>
                <a:hlinkClick r:id="rId2"/>
              </a:endParaRPr>
            </a:p>
          </p:txBody>
        </p:sp>
        <p:sp>
          <p:nvSpPr>
            <p:cNvPr id="210" name="B"/>
            <p:cNvSpPr txBox="1"/>
            <p:nvPr/>
          </p:nvSpPr>
          <p:spPr>
            <a:xfrm>
              <a:off x="0" y="-69772"/>
              <a:ext cx="859211" cy="1733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19050" tIns="19050" rIns="19050" bIns="19050" numCol="1" anchor="ctr">
              <a:spAutoFit/>
            </a:bodyPr>
            <a:lstStyle>
              <a:lvl1pPr algn="l">
                <a:defRPr sz="10600" cap="all">
                  <a:solidFill>
                    <a:srgbClr val="144E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3975" dirty="0">
                  <a:solidFill>
                    <a:srgbClr val="004F9F"/>
                  </a:solidFill>
                </a:rPr>
                <a:t>3</a:t>
              </a:r>
              <a:endParaRPr sz="3975" dirty="0">
                <a:solidFill>
                  <a:srgbClr val="004F9F"/>
                </a:solidFill>
              </a:endParaRP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522864" y="3205771"/>
            <a:ext cx="7743252" cy="1235286"/>
            <a:chOff x="0" y="0"/>
            <a:chExt cx="20648671" cy="2477152"/>
          </a:xfrm>
        </p:grpSpPr>
        <p:sp>
          <p:nvSpPr>
            <p:cNvPr id="212" name="ПОСМОТРЕТЬ МУЛЬТФИЛЬМЫ:…"/>
            <p:cNvSpPr txBox="1"/>
            <p:nvPr/>
          </p:nvSpPr>
          <p:spPr>
            <a:xfrm>
              <a:off x="731959" y="0"/>
              <a:ext cx="19916712" cy="2477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285750" algn="l">
                <a:spcBef>
                  <a:spcPts val="375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088" cap="small" dirty="0">
                  <a:solidFill>
                    <a:srgbClr val="31B7BB"/>
                  </a:solidFill>
                </a:rPr>
                <a:t>«Баллады о Робин Гуде» </a:t>
              </a:r>
              <a:r>
                <a:rPr lang="ru-RU" sz="1088" dirty="0">
                  <a:solidFill>
                    <a:srgbClr val="393B3B"/>
                  </a:solidFill>
                </a:rPr>
                <a:t>- социальная ответственность богатых</a:t>
              </a:r>
            </a:p>
            <a:p>
              <a:pPr marL="285750" algn="l">
                <a:spcBef>
                  <a:spcPts val="375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088" cap="small" dirty="0">
                  <a:solidFill>
                    <a:srgbClr val="31B7BB"/>
                  </a:solidFill>
                </a:rPr>
                <a:t>Носов Н.Н. «Незнайка на Луне» </a:t>
              </a:r>
              <a:r>
                <a:rPr lang="ru-RU" sz="1088" dirty="0">
                  <a:solidFill>
                    <a:srgbClr val="393B3B"/>
                  </a:solidFill>
                </a:rPr>
                <a:t>- финансовые взаимоотношения и инструменты</a:t>
              </a:r>
            </a:p>
            <a:p>
              <a:pPr marL="285750" algn="l">
                <a:spcBef>
                  <a:spcPts val="375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088" cap="small" dirty="0">
                  <a:solidFill>
                    <a:srgbClr val="31B7BB"/>
                  </a:solidFill>
                </a:rPr>
                <a:t>Олеша Ю.К. «Три толстяка» </a:t>
              </a:r>
              <a:r>
                <a:rPr lang="ru-RU" sz="1088" dirty="0">
                  <a:solidFill>
                    <a:srgbClr val="393B3B"/>
                  </a:solidFill>
                </a:rPr>
                <a:t>- несправедливая финансовая система </a:t>
              </a:r>
            </a:p>
            <a:p>
              <a:pPr marL="285750" algn="l">
                <a:spcBef>
                  <a:spcPts val="375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088" cap="small" dirty="0">
                  <a:solidFill>
                    <a:srgbClr val="31B7BB"/>
                  </a:solidFill>
                </a:rPr>
                <a:t>Пушкин А.С. «Сказка о рыбаке и рыбке»</a:t>
              </a:r>
              <a:r>
                <a:rPr lang="ru-RU" sz="1238" dirty="0"/>
                <a:t> </a:t>
              </a:r>
              <a:r>
                <a:rPr lang="ru-RU" sz="1088" dirty="0">
                  <a:solidFill>
                    <a:srgbClr val="393B3B"/>
                  </a:solidFill>
                </a:rPr>
                <a:t>- от «владычицы морской» до «разбитого корыта»</a:t>
              </a:r>
            </a:p>
            <a:p>
              <a:pPr marL="285750" algn="l">
                <a:spcBef>
                  <a:spcPts val="375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1088" cap="small" dirty="0">
                  <a:solidFill>
                    <a:srgbClr val="31B7BB"/>
                  </a:solidFill>
                </a:rPr>
                <a:t>Твен М. «Принц и нищий» </a:t>
              </a:r>
              <a:r>
                <a:rPr lang="ru-RU" sz="1088" dirty="0">
                  <a:solidFill>
                    <a:srgbClr val="393B3B"/>
                  </a:solidFill>
                </a:rPr>
                <a:t>- социальная ответственность богатых</a:t>
              </a:r>
            </a:p>
          </p:txBody>
        </p:sp>
        <p:sp>
          <p:nvSpPr>
            <p:cNvPr id="213" name="C"/>
            <p:cNvSpPr txBox="1"/>
            <p:nvPr/>
          </p:nvSpPr>
          <p:spPr>
            <a:xfrm>
              <a:off x="0" y="441445"/>
              <a:ext cx="1463918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algn="l">
                <a:defRPr sz="10600" cap="all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3975" dirty="0">
                  <a:solidFill>
                    <a:srgbClr val="EF7D00"/>
                  </a:solidFill>
                </a:rPr>
                <a:t>4</a:t>
              </a:r>
              <a:endParaRPr sz="3975" dirty="0">
                <a:solidFill>
                  <a:srgbClr val="EF7D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1CB2CD-847F-5BBB-C773-07B62FC42CCA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19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784290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25B20-E597-24C8-358C-9B1813E8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75036"/>
            <a:ext cx="6888265" cy="682727"/>
          </a:xfrm>
        </p:spPr>
        <p:txBody>
          <a:bodyPr/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БИОЛОГИЧЕСКИЕ (ОРГАНИЧЕСКИЕ)</a:t>
            </a:r>
            <a:br>
              <a:rPr lang="ru-RU" sz="1800" b="1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ПОТРЕБНОСТИ ЧЕЛОВЕКА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AEA25E-D559-AFF5-565E-80BDEEB1E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63" y="1589344"/>
            <a:ext cx="5856514" cy="2920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AB3544-A05A-1792-892C-B995089193D8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807734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AA999C1-CD72-7543-A87A-F7676A42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800" dirty="0"/>
              <a:t>ЧТО МОЖНО СДЕЛАТЬ, ЧТОБЫ ПОВЫСИТЬ СВОЮ ФИНАНСОВУЮ ГРАМОТНОСТЬ</a:t>
            </a:r>
            <a:r>
              <a:rPr lang="ru-RU" sz="180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D798EE-87D6-2F39-6B38-940913249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1585378"/>
            <a:ext cx="8310888" cy="926447"/>
          </a:xfrm>
        </p:spPr>
        <p:txBody>
          <a:bodyPr/>
          <a:lstStyle/>
          <a:p>
            <a:pPr marL="0" indent="0" defTabSz="228600">
              <a:buNone/>
              <a:defRPr sz="2400">
                <a:solidFill>
                  <a:srgbClr val="5EB4B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50" dirty="0">
                <a:solidFill>
                  <a:schemeClr val="tx1"/>
                </a:solidFill>
              </a:rPr>
              <a:t>ПРИНЯТЬ УЧАСТИЕ </a:t>
            </a:r>
            <a:r>
              <a:rPr lang="ru-RU" sz="1050">
                <a:solidFill>
                  <a:schemeClr val="tx1"/>
                </a:solidFill>
              </a:rPr>
              <a:t>В </a:t>
            </a:r>
            <a:r>
              <a:rPr lang="ru-RU" sz="1050" smtClean="0">
                <a:solidFill>
                  <a:schemeClr val="tx1"/>
                </a:solidFill>
              </a:rPr>
              <a:t>ОЛИМПИАДЕ </a:t>
            </a:r>
            <a:r>
              <a:rPr lang="ru-RU" sz="1050" dirty="0">
                <a:solidFill>
                  <a:schemeClr val="tx1"/>
                </a:solidFill>
              </a:rPr>
              <a:t>ПО ФИНАНСОВОЙ ГРАМОТНОСТИ</a:t>
            </a:r>
          </a:p>
          <a:p>
            <a:pPr defTabSz="2286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cap="small" dirty="0">
                <a:solidFill>
                  <a:srgbClr val="31B7BB"/>
                </a:solidFill>
              </a:rPr>
              <a:t>Олимпиада по финансовой грамотности и предпринимательству на портале «</a:t>
            </a:r>
            <a:r>
              <a:rPr lang="ru-RU" sz="1400" cap="small" dirty="0" err="1">
                <a:solidFill>
                  <a:srgbClr val="31B7BB"/>
                </a:solidFill>
              </a:rPr>
              <a:t>учи.ру</a:t>
            </a:r>
            <a:r>
              <a:rPr lang="ru-RU" sz="1400" cap="small" dirty="0">
                <a:solidFill>
                  <a:srgbClr val="31B7BB"/>
                </a:solidFill>
              </a:rPr>
              <a:t>» </a:t>
            </a:r>
            <a:br>
              <a:rPr lang="ru-RU" sz="1400" cap="small" dirty="0">
                <a:solidFill>
                  <a:srgbClr val="31B7BB"/>
                </a:solidFill>
              </a:rPr>
            </a:br>
            <a:r>
              <a:rPr lang="ru-RU" sz="1400" cap="small" dirty="0">
                <a:solidFill>
                  <a:srgbClr val="31B7BB"/>
                </a:solidFill>
              </a:rPr>
              <a:t>для 1-9 классов</a:t>
            </a:r>
            <a:endParaRPr lang="ru-RU" sz="1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30B4F-652A-3E8F-A8C3-6BEEE7FBCE09}"/>
              </a:ext>
            </a:extLst>
          </p:cNvPr>
          <p:cNvSpPr txBox="1"/>
          <p:nvPr/>
        </p:nvSpPr>
        <p:spPr>
          <a:xfrm>
            <a:off x="483007" y="4499205"/>
            <a:ext cx="2144580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28600">
              <a:defRPr sz="2400">
                <a:solidFill>
                  <a:srgbClr val="144E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05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ПОСЛУШАТЬ ПОДКАСТЫ «КРОШ И ГРОШ»</a:t>
            </a:r>
            <a:endParaRPr lang="ru-RU" sz="400" dirty="0">
              <a:solidFill>
                <a:schemeClr val="accent4"/>
              </a:solidFill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F0F0C-9ECA-632E-3AF2-DFD13B0420F0}"/>
              </a:ext>
            </a:extLst>
          </p:cNvPr>
          <p:cNvSpPr txBox="1"/>
          <p:nvPr/>
        </p:nvSpPr>
        <p:spPr>
          <a:xfrm>
            <a:off x="2693911" y="3298934"/>
            <a:ext cx="5967082" cy="1502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228600">
              <a:defRPr sz="2400">
                <a:solidFill>
                  <a:srgbClr val="DF82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dirty="0">
                <a:solidFill>
                  <a:srgbClr val="EF7D00"/>
                </a:solidFill>
              </a:rPr>
              <a:t>ПОСМОТРЕТЬ МУЛЬТФИЛЬМЫ:</a:t>
            </a:r>
            <a:endParaRPr lang="ru-RU" sz="1200" dirty="0">
              <a:solidFill>
                <a:srgbClr val="EF7D00"/>
              </a:solidFill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 algn="l" defTabSz="228600">
              <a:defRPr sz="24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200" dirty="0"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  <a:p>
            <a:pPr algn="l" defTabSz="228600">
              <a:spcAft>
                <a:spcPts val="600"/>
              </a:spcAft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dirty="0"/>
              <a:t>- «</a:t>
            </a:r>
            <a:r>
              <a:rPr lang="ru-RU" sz="1200" dirty="0">
                <a:hlinkClick r:id="rId3"/>
              </a:rPr>
              <a:t>Азбука финансовой грамотности со Смешариками</a:t>
            </a:r>
            <a:r>
              <a:rPr lang="ru-RU" sz="1200" dirty="0"/>
              <a:t>»</a:t>
            </a:r>
            <a:r>
              <a:rPr lang="ru-RU" sz="1600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ru-RU" sz="1600" dirty="0">
              <a:solidFill>
                <a:schemeClr val="accent4"/>
              </a:solidFill>
            </a:endParaRPr>
          </a:p>
          <a:p>
            <a:pPr algn="l" defTabSz="228600">
              <a:spcAft>
                <a:spcPts val="600"/>
              </a:spcAft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200" dirty="0"/>
              <a:t>- «</a:t>
            </a:r>
            <a:r>
              <a:rPr lang="ru-RU" sz="1200" dirty="0">
                <a:hlinkClick r:id="rId5"/>
              </a:rPr>
              <a:t>Богатый бобренок</a:t>
            </a:r>
            <a:r>
              <a:rPr lang="ru-RU" sz="1200" dirty="0"/>
              <a:t>»</a:t>
            </a:r>
            <a:endParaRPr lang="ru-RU" sz="1200" dirty="0">
              <a:solidFill>
                <a:schemeClr val="accent4"/>
              </a:solidFill>
            </a:endParaRPr>
          </a:p>
          <a:p>
            <a:pPr algn="l" defTabSz="228600">
              <a:spcAft>
                <a:spcPts val="600"/>
              </a:spcAft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" sz="1200" dirty="0"/>
              <a:t>- «</a:t>
            </a:r>
            <a:r>
              <a:rPr lang="ru-RU" sz="1200" dirty="0"/>
              <a:t>Новое Простоквашино», серия </a:t>
            </a:r>
            <a:r>
              <a:rPr lang="ru-RU" sz="1200" dirty="0">
                <a:solidFill>
                  <a:schemeClr val="tx1"/>
                </a:solidFill>
              </a:rPr>
              <a:t>«</a:t>
            </a:r>
            <a:r>
              <a:rPr lang="ru-RU" sz="1200" dirty="0">
                <a:solidFill>
                  <a:schemeClr val="tx1"/>
                </a:solidFill>
                <a:hlinkClick r:id="rId6"/>
              </a:rPr>
              <a:t>Золотая карта</a:t>
            </a:r>
            <a:r>
              <a:rPr lang="ru-RU" sz="1200" dirty="0">
                <a:solidFill>
                  <a:schemeClr val="tx1"/>
                </a:solidFill>
              </a:rPr>
              <a:t>» </a:t>
            </a:r>
            <a:endParaRPr lang="en" sz="1200" dirty="0">
              <a:solidFill>
                <a:schemeClr val="accent4"/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801" y="3174285"/>
            <a:ext cx="1332807" cy="1324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73C12D-8919-67E8-BB87-850D4671F765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20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6152117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Персональный навигатор…"/>
          <p:cNvSpPr txBox="1"/>
          <p:nvPr/>
        </p:nvSpPr>
        <p:spPr>
          <a:xfrm>
            <a:off x="260770" y="502982"/>
            <a:ext cx="6801519" cy="86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noProof="1"/>
              <a:t>Персональный навигатор</a:t>
            </a:r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noProof="1"/>
              <a:t>по финансовой грамотности </a:t>
            </a:r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noProof="1"/>
              <a:t>для всех возрастов</a:t>
            </a:r>
          </a:p>
        </p:txBody>
      </p:sp>
      <p:sp>
        <p:nvSpPr>
          <p:cNvPr id="363" name="Финансовые калькуляторы…"/>
          <p:cNvSpPr txBox="1"/>
          <p:nvPr/>
        </p:nvSpPr>
        <p:spPr>
          <a:xfrm>
            <a:off x="-35472" y="2404971"/>
            <a:ext cx="3312800" cy="2110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619125" indent="-333375" algn="l">
              <a:spcBef>
                <a:spcPts val="1125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Мультфильмы</a:t>
            </a:r>
            <a:endParaRPr sz="1400" dirty="0">
              <a:solidFill>
                <a:srgbClr val="393B3B"/>
              </a:solidFill>
            </a:endParaRPr>
          </a:p>
          <a:p>
            <a:pPr marL="619125" indent="-333375" algn="l">
              <a:spcBef>
                <a:spcPts val="1125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Подкасты</a:t>
            </a:r>
            <a:endParaRPr sz="1400" dirty="0">
              <a:solidFill>
                <a:srgbClr val="393B3B"/>
              </a:solidFill>
            </a:endParaRPr>
          </a:p>
          <a:p>
            <a:pPr marL="619125" indent="-333375" algn="l">
              <a:spcBef>
                <a:spcPts val="1125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Игры и квесты по финграмотности</a:t>
            </a:r>
          </a:p>
          <a:p>
            <a:pPr marL="619125" indent="-333375" algn="l">
              <a:spcBef>
                <a:spcPts val="1125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>
                <a:solidFill>
                  <a:srgbClr val="393B3B"/>
                </a:solidFill>
              </a:rPr>
              <a:t>Анонсы ФинЗОЖ-мероприятий</a:t>
            </a:r>
          </a:p>
          <a:p>
            <a:pPr marL="619125" indent="-333375" algn="l">
              <a:spcBef>
                <a:spcPts val="1125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>
                <a:solidFill>
                  <a:srgbClr val="393B3B"/>
                </a:solidFill>
              </a:rPr>
              <a:t>Библиотека учебных материалов</a:t>
            </a:r>
          </a:p>
        </p:txBody>
      </p:sp>
      <p:sp>
        <p:nvSpPr>
          <p:cNvPr id="364" name="моифинансы.рф"/>
          <p:cNvSpPr txBox="1"/>
          <p:nvPr/>
        </p:nvSpPr>
        <p:spPr>
          <a:xfrm>
            <a:off x="271781" y="1717508"/>
            <a:ext cx="1931619" cy="332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457200">
              <a:defRPr sz="51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913" dirty="0"/>
              <a:t>моифинансы.рф 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840" y="3480557"/>
            <a:ext cx="1339450" cy="1339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75D82A-84FF-0A5E-1163-EE981776BF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130" y="1717508"/>
            <a:ext cx="5076868" cy="1708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0A877C-460B-6580-82DB-0F1458428958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21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9.jpg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1438" y="-11274"/>
            <a:ext cx="9206875" cy="518805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ctangle"/>
          <p:cNvSpPr/>
          <p:nvPr/>
        </p:nvSpPr>
        <p:spPr>
          <a:xfrm>
            <a:off x="3849586" y="1859523"/>
            <a:ext cx="5344049" cy="15632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СПАСИБО ЗА ВНИМАНИЕ!"/>
          <p:cNvSpPr txBox="1"/>
          <p:nvPr/>
        </p:nvSpPr>
        <p:spPr>
          <a:xfrm>
            <a:off x="2409692" y="2390392"/>
            <a:ext cx="491015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60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250" dirty="0"/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25B20-E597-24C8-358C-9B1813E8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75036"/>
            <a:ext cx="6888265" cy="682727"/>
          </a:xfrm>
        </p:spPr>
        <p:txBody>
          <a:bodyPr/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БИОЛОГИЧЕСКИЕ (ОРГАНИЧЕСКИЕ)</a:t>
            </a:r>
            <a:br>
              <a:rPr lang="ru-RU" sz="1800" b="1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ПОТРЕБНОСТИ ЧЕЛОВЕКА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79DD58-D623-7CD0-C3E2-B2D85565D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89" y="1514205"/>
            <a:ext cx="4995222" cy="3161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F9F12-F6E9-93F8-261D-B4E1B04D5AFF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373915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25B20-E597-24C8-358C-9B1813E8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75036"/>
            <a:ext cx="6888265" cy="682727"/>
          </a:xfrm>
        </p:spPr>
        <p:txBody>
          <a:bodyPr/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БИОЛОГИЧЕСКИЕ (ОРГАНИЧЕСКИЕ)</a:t>
            </a:r>
            <a:br>
              <a:rPr lang="ru-RU" sz="1800" b="1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ПОТРЕБНОСТИ ЧЕЛОВЕКА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EB5C1E-2E5F-6949-F1A4-DB8D3F33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1577736"/>
            <a:ext cx="6238580" cy="2504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A1C3BA-C344-3021-9BE7-E2584C97DB40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4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46660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25B20-E597-24C8-358C-9B1813E8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75036"/>
            <a:ext cx="6888265" cy="682727"/>
          </a:xfrm>
        </p:spPr>
        <p:txBody>
          <a:bodyPr/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БИОЛОГИЧЕСКИЕ (МАТЕРИАЛЬНЫЕ)</a:t>
            </a:r>
            <a:br>
              <a:rPr lang="ru-RU" sz="1800" b="1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ПОТРЕБНОСТИ ЧЕЛОВЕКА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9A052-6051-3D76-11B9-97DEDA68DA97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5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1A26BD-4224-385F-719F-AB54B2BD6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93" y="1714230"/>
            <a:ext cx="5924342" cy="24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648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25B20-E597-24C8-358C-9B1813E8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75036"/>
            <a:ext cx="6888265" cy="682727"/>
          </a:xfrm>
        </p:spPr>
        <p:txBody>
          <a:bodyPr/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БИОЛОГИЧЕСКИЕ (МАТЕРИАЛЬНЫЕ)</a:t>
            </a:r>
            <a:br>
              <a:rPr lang="ru-RU" sz="1800" b="1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ПОТРЕБНОСТИ ЧЕЛОВЕКА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12ABA7-4DA4-9CD5-4C4B-833513A20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86" y="1775568"/>
            <a:ext cx="6618514" cy="23191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E7CCD1-1866-C087-8367-438DF4C0237E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6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72702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25B20-E597-24C8-358C-9B1813E8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75036"/>
            <a:ext cx="6888265" cy="682727"/>
          </a:xfrm>
        </p:spPr>
        <p:txBody>
          <a:bodyPr/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БИОЛОГИЧЕСКИЕ (МАТЕРИАЛЬНЫЕ)</a:t>
            </a:r>
            <a:br>
              <a:rPr lang="ru-RU" sz="1800" b="1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ПОТРЕБНОСТИ ЧЕЛОВЕКА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4EF1F6-D8F5-5CD2-A9F6-C89856505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657" y="1685027"/>
            <a:ext cx="5769429" cy="2716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FF00A8-CE14-3B43-6646-6CC59D0E6F15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7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722552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25B20-E597-24C8-358C-9B1813E8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75036"/>
            <a:ext cx="6888265" cy="682727"/>
          </a:xfrm>
        </p:spPr>
        <p:txBody>
          <a:bodyPr/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СОЦИАЛЬНЫЕ ПОТРЕБНОСТИ ЧЕЛОВЕКА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3ADE24-D4CF-C4C4-EE04-78A31CB46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40" y="1393389"/>
            <a:ext cx="4531215" cy="30865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930E3-8AED-A5FE-A983-59C41C4ED9BF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8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581786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25B20-E597-24C8-358C-9B1813E8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75036"/>
            <a:ext cx="6888265" cy="682727"/>
          </a:xfrm>
        </p:spPr>
        <p:txBody>
          <a:bodyPr/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СОЦИАЛЬНЫЕ ПОТРЕБНОСТИ ЧЕЛОВЕКА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32A6FC-BC18-7A6C-08BB-09C5ED2EA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940" y="1643743"/>
            <a:ext cx="4938119" cy="2925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5CC2E2-BFD6-6E24-08F1-5036DFC0E4EF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9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856861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579</Words>
  <Application>Microsoft Office PowerPoint</Application>
  <PresentationFormat>Экран (16:9)</PresentationFormat>
  <Paragraphs>122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Helvetica Neue</vt:lpstr>
      <vt:lpstr>Helvetica Neue Light</vt:lpstr>
      <vt:lpstr>Helvetica Neue Medium</vt:lpstr>
      <vt:lpstr>Proxima Nova Rg</vt:lpstr>
      <vt:lpstr>Times New Roman</vt:lpstr>
      <vt:lpstr>Times Roman</vt:lpstr>
      <vt:lpstr>White</vt:lpstr>
      <vt:lpstr>ЧТО ТАКОЕ ОБЩЕСТВЕННЫЕ БЛАГА И ОТКУДА ОНИ БЕРУТСЯ</vt:lpstr>
      <vt:lpstr>БИОЛОГИЧЕСКИЕ (ОРГАНИЧЕСКИЕ) ПОТРЕБНОСТИ ЧЕЛОВЕКА</vt:lpstr>
      <vt:lpstr>БИОЛОГИЧЕСКИЕ (ОРГАНИЧЕСКИЕ) ПОТРЕБНОСТИ ЧЕЛОВЕКА</vt:lpstr>
      <vt:lpstr>БИОЛОГИЧЕСКИЕ (ОРГАНИЧЕСКИЕ) ПОТРЕБНОСТИ ЧЕЛОВЕКА</vt:lpstr>
      <vt:lpstr>БИОЛОГИЧЕСКИЕ (МАТЕРИАЛЬНЫЕ) ПОТРЕБНОСТИ ЧЕЛОВЕКА</vt:lpstr>
      <vt:lpstr>БИОЛОГИЧЕСКИЕ (МАТЕРИАЛЬНЫЕ) ПОТРЕБНОСТИ ЧЕЛОВЕКА</vt:lpstr>
      <vt:lpstr>БИОЛОГИЧЕСКИЕ (МАТЕРИАЛЬНЫЕ) ПОТРЕБНОСТИ ЧЕЛОВЕКА</vt:lpstr>
      <vt:lpstr>СОЦИАЛЬНЫЕ ПОТРЕБНОСТИ ЧЕЛОВЕКА</vt:lpstr>
      <vt:lpstr>СОЦИАЛЬНЫЕ ПОТРЕБНОСТИ ЧЕЛОВЕКА</vt:lpstr>
      <vt:lpstr>ДУХОВНЫЕ ПОТРЕБНОСТИ ЧЕЛОВЕКА</vt:lpstr>
      <vt:lpstr>ДУХОВНЫЕ ПОТРЕБНОСТИ ЧЕЛОВЕКА</vt:lpstr>
      <vt:lpstr>БЛАГА – это то, что удовлетворяет потребности людей (товары, услуги)</vt:lpstr>
      <vt:lpstr>ИГРОВОЕ ЗАДАНИЕ: РАЗДЕЛИТЬСЯ НА ДВЕ ГРУППЫ</vt:lpstr>
      <vt:lpstr>ОТКУДА БЕРУТСЯ ОБЩЕСТВЕННЫЕ БЛАГА?</vt:lpstr>
      <vt:lpstr>КТО ПОДДЕРЖИВАЕТ ОБЩЕСТВЕННЫЕ БЛАГА?</vt:lpstr>
      <vt:lpstr>ОТКУДА ГОСУДАРСТВО БЕРЕТ ДЕНЬГИ НА ОБЩЕСТВЕННЫЕ БЛАГА? </vt:lpstr>
      <vt:lpstr>ИСТОРИЯ ПРО ВИРУС И НАЛОГИ</vt:lpstr>
      <vt:lpstr>ЧТО ВЫ ПОНЯЛИ / УЗНАЛИ СЕГОДНЯ:</vt:lpstr>
      <vt:lpstr>Презентация PowerPoint</vt:lpstr>
      <vt:lpstr>ЧТО МОЖНО СДЕЛАТЬ, ЧТОБЫ ПОВЫСИТЬ СВОЮ ФИНАНСОВУЮ ГРАМОТНОСТЬ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Жаринов Михаил Сергеевич</cp:lastModifiedBy>
  <cp:revision>60</cp:revision>
  <dcterms:modified xsi:type="dcterms:W3CDTF">2023-10-20T07:41:34Z</dcterms:modified>
</cp:coreProperties>
</file>