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2.PNG" ContentType="image/x-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407" r:id="rId5"/>
    <p:sldId id="475" r:id="rId6"/>
    <p:sldId id="261" r:id="rId7"/>
    <p:sldId id="262" r:id="rId8"/>
    <p:sldId id="458" r:id="rId9"/>
    <p:sldId id="459" r:id="rId10"/>
    <p:sldId id="460" r:id="rId11"/>
    <p:sldId id="421" r:id="rId12"/>
    <p:sldId id="474" r:id="rId13"/>
    <p:sldId id="473" r:id="rId14"/>
    <p:sldId id="269" r:id="rId15"/>
    <p:sldId id="457" r:id="rId16"/>
    <p:sldId id="271" r:id="rId17"/>
    <p:sldId id="432" r:id="rId18"/>
    <p:sldId id="275" r:id="rId19"/>
    <p:sldId id="276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286" r:id="rId28"/>
    <p:sldId id="287" r:id="rId29"/>
    <p:sldId id="288" r:id="rId30"/>
    <p:sldId id="289" r:id="rId31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Стратегия" id="{21FAB6A8-B6F7-854C-8B0F-B72A1A654E92}">
          <p14:sldIdLst>
            <p14:sldId id="256"/>
            <p14:sldId id="258"/>
            <p14:sldId id="257"/>
            <p14:sldId id="407"/>
            <p14:sldId id="475"/>
            <p14:sldId id="261"/>
            <p14:sldId id="262"/>
            <p14:sldId id="458"/>
            <p14:sldId id="459"/>
            <p14:sldId id="460"/>
            <p14:sldId id="421"/>
            <p14:sldId id="474"/>
            <p14:sldId id="473"/>
            <p14:sldId id="269"/>
            <p14:sldId id="457"/>
            <p14:sldId id="271"/>
            <p14:sldId id="432"/>
            <p14:sldId id="275"/>
            <p14:sldId id="276"/>
            <p14:sldId id="466"/>
            <p14:sldId id="467"/>
            <p14:sldId id="468"/>
            <p14:sldId id="469"/>
            <p14:sldId id="470"/>
            <p14:sldId id="471"/>
            <p14:sldId id="472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9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633"/>
    <a:srgbClr val="E6DB61"/>
    <a:srgbClr val="4E9EB6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6" autoAdjust="0"/>
    <p:restoredTop sz="78162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176" y="96"/>
      </p:cViewPr>
      <p:guideLst>
        <p:guide orient="horz" pos="169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BD653-A2BC-CE43-8C58-D061E0F9054A}" type="doc">
      <dgm:prSet loTypeId="urn:microsoft.com/office/officeart/2008/layout/VerticalCurvedLis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A25469F-37AD-E047-82B2-96033CCE601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Фискальная</a:t>
          </a:r>
        </a:p>
      </dgm:t>
    </dgm:pt>
    <dgm:pt modelId="{75811A70-4941-0B4F-A0B9-0CCF98E9A7A6}" type="parTrans" cxnId="{CE6DA53A-5959-FF42-946B-FBED29A5A767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7320E-86A7-F14D-B944-461B9F9026C0}" type="sibTrans" cxnId="{CE6DA53A-5959-FF42-946B-FBED29A5A767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A8CA8-35D6-2245-95F7-7ABD7DC5155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Распределительная</a:t>
          </a:r>
        </a:p>
      </dgm:t>
    </dgm:pt>
    <dgm:pt modelId="{7C22773C-7963-7A4F-BE02-A1B4C7A054C6}" type="parTrans" cxnId="{0DF3FA4C-E165-0848-9D81-DB65B70B39FD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BB306-4DBE-6D47-8ED5-AAB29B7C99B6}" type="sibTrans" cxnId="{0DF3FA4C-E165-0848-9D81-DB65B70B39FD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10D01-0D5E-3F4A-923C-1510FF93A6D3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Регулирующая</a:t>
          </a:r>
        </a:p>
      </dgm:t>
    </dgm:pt>
    <dgm:pt modelId="{DB683B30-8370-1245-B106-55DF36FEC9A7}" type="parTrans" cxnId="{6BE558E2-94AA-9146-9963-A744E4E9DFA2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E80B9-ED5D-AE4E-9B28-C3F56C5B43DA}" type="sibTrans" cxnId="{6BE558E2-94AA-9146-9963-A744E4E9DFA2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EB36E-F831-B741-A667-864FC12E8A4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Контрольная</a:t>
          </a:r>
        </a:p>
      </dgm:t>
    </dgm:pt>
    <dgm:pt modelId="{F05D3EBA-B4EA-FB48-9BA9-B433FA668C31}" type="parTrans" cxnId="{3499B2EE-5F8A-7C4F-A213-B6B96454E8BE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3CF1A-1FDE-DF41-B357-DF8327D74494}" type="sibTrans" cxnId="{3499B2EE-5F8A-7C4F-A213-B6B96454E8BE}">
      <dgm:prSet/>
      <dgm:spPr/>
      <dgm:t>
        <a:bodyPr/>
        <a:lstStyle/>
        <a:p>
          <a:endParaRPr lang="ru-RU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B9DE9-EEFA-5C4D-A056-B3BD1A94CFF8}" type="pres">
      <dgm:prSet presAssocID="{B92BD653-A2BC-CE43-8C58-D061E0F905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A818C2-4339-2743-8186-4D8E5E2936E1}" type="pres">
      <dgm:prSet presAssocID="{B92BD653-A2BC-CE43-8C58-D061E0F9054A}" presName="Name1" presStyleCnt="0"/>
      <dgm:spPr/>
    </dgm:pt>
    <dgm:pt modelId="{9B32AE23-9408-1246-B312-9E73E0976D6D}" type="pres">
      <dgm:prSet presAssocID="{B92BD653-A2BC-CE43-8C58-D061E0F9054A}" presName="cycle" presStyleCnt="0"/>
      <dgm:spPr/>
    </dgm:pt>
    <dgm:pt modelId="{BA02B43D-038A-604A-B526-5ED53C971F87}" type="pres">
      <dgm:prSet presAssocID="{B92BD653-A2BC-CE43-8C58-D061E0F9054A}" presName="srcNode" presStyleLbl="node1" presStyleIdx="0" presStyleCnt="4"/>
      <dgm:spPr/>
    </dgm:pt>
    <dgm:pt modelId="{A7A1416E-CACD-F445-BE75-C2D7B504C5D7}" type="pres">
      <dgm:prSet presAssocID="{B92BD653-A2BC-CE43-8C58-D061E0F9054A}" presName="conn" presStyleLbl="parChTrans1D2" presStyleIdx="0" presStyleCnt="1"/>
      <dgm:spPr/>
      <dgm:t>
        <a:bodyPr/>
        <a:lstStyle/>
        <a:p>
          <a:endParaRPr lang="ru-RU"/>
        </a:p>
      </dgm:t>
    </dgm:pt>
    <dgm:pt modelId="{3206A43C-53D4-7142-B8FD-2C0B9BC1969F}" type="pres">
      <dgm:prSet presAssocID="{B92BD653-A2BC-CE43-8C58-D061E0F9054A}" presName="extraNode" presStyleLbl="node1" presStyleIdx="0" presStyleCnt="4"/>
      <dgm:spPr/>
    </dgm:pt>
    <dgm:pt modelId="{9B69C909-2601-F748-B6B1-C75355B02E0C}" type="pres">
      <dgm:prSet presAssocID="{B92BD653-A2BC-CE43-8C58-D061E0F9054A}" presName="dstNode" presStyleLbl="node1" presStyleIdx="0" presStyleCnt="4"/>
      <dgm:spPr/>
    </dgm:pt>
    <dgm:pt modelId="{3C911757-210E-4D45-A34F-C485E818B9BE}" type="pres">
      <dgm:prSet presAssocID="{7A25469F-37AD-E047-82B2-96033CCE60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0D7D-FF5D-B443-839A-6E9BDC416F02}" type="pres">
      <dgm:prSet presAssocID="{7A25469F-37AD-E047-82B2-96033CCE6012}" presName="accent_1" presStyleCnt="0"/>
      <dgm:spPr/>
    </dgm:pt>
    <dgm:pt modelId="{311E3690-F120-1F40-A86B-FA80426190EB}" type="pres">
      <dgm:prSet presAssocID="{7A25469F-37AD-E047-82B2-96033CCE6012}" presName="accentRepeatNode" presStyleLbl="solidFgAcc1" presStyleIdx="0" presStyleCnt="4"/>
      <dgm:spPr>
        <a:ln>
          <a:solidFill>
            <a:schemeClr val="accent4"/>
          </a:solidFill>
        </a:ln>
      </dgm:spPr>
    </dgm:pt>
    <dgm:pt modelId="{B67A6430-F775-0F43-8455-71B62F9D067B}" type="pres">
      <dgm:prSet presAssocID="{8B3A8CA8-35D6-2245-95F7-7ABD7DC5155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C00B-B3D5-D141-BA46-3C851529825B}" type="pres">
      <dgm:prSet presAssocID="{8B3A8CA8-35D6-2245-95F7-7ABD7DC5155D}" presName="accent_2" presStyleCnt="0"/>
      <dgm:spPr/>
    </dgm:pt>
    <dgm:pt modelId="{8572A4F6-01D0-184A-8660-4424CE4E592A}" type="pres">
      <dgm:prSet presAssocID="{8B3A8CA8-35D6-2245-95F7-7ABD7DC5155D}" presName="accentRepeatNode" presStyleLbl="solidFgAcc1" presStyleIdx="1" presStyleCnt="4"/>
      <dgm:spPr>
        <a:ln>
          <a:solidFill>
            <a:schemeClr val="accent4"/>
          </a:solidFill>
        </a:ln>
      </dgm:spPr>
    </dgm:pt>
    <dgm:pt modelId="{7D30414A-1F5F-3C48-8E11-C72547CEAC29}" type="pres">
      <dgm:prSet presAssocID="{D1310D01-0D5E-3F4A-923C-1510FF93A6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EE80A-3071-6B42-9CEF-376B4241CD87}" type="pres">
      <dgm:prSet presAssocID="{D1310D01-0D5E-3F4A-923C-1510FF93A6D3}" presName="accent_3" presStyleCnt="0"/>
      <dgm:spPr/>
    </dgm:pt>
    <dgm:pt modelId="{CA15974B-D297-7346-9F20-135F63DDCFBF}" type="pres">
      <dgm:prSet presAssocID="{D1310D01-0D5E-3F4A-923C-1510FF93A6D3}" presName="accentRepeatNode" presStyleLbl="solidFgAcc1" presStyleIdx="2" presStyleCnt="4"/>
      <dgm:spPr>
        <a:ln>
          <a:solidFill>
            <a:schemeClr val="accent4"/>
          </a:solidFill>
        </a:ln>
      </dgm:spPr>
    </dgm:pt>
    <dgm:pt modelId="{E62524AE-606F-9248-BCE5-072EA46585ED}" type="pres">
      <dgm:prSet presAssocID="{66AEB36E-F831-B741-A667-864FC12E8A4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ED69C-5F07-D840-AED8-D055F95DBEC8}" type="pres">
      <dgm:prSet presAssocID="{66AEB36E-F831-B741-A667-864FC12E8A40}" presName="accent_4" presStyleCnt="0"/>
      <dgm:spPr/>
    </dgm:pt>
    <dgm:pt modelId="{C39AA1B0-CCCF-FC41-A135-3C570E7F7E52}" type="pres">
      <dgm:prSet presAssocID="{66AEB36E-F831-B741-A667-864FC12E8A40}" presName="accentRepeatNode" presStyleLbl="solidFgAcc1" presStyleIdx="3" presStyleCnt="4"/>
      <dgm:spPr>
        <a:ln>
          <a:solidFill>
            <a:schemeClr val="accent4"/>
          </a:solidFill>
        </a:ln>
      </dgm:spPr>
    </dgm:pt>
  </dgm:ptLst>
  <dgm:cxnLst>
    <dgm:cxn modelId="{5B2F9EFE-479C-6440-9D7A-C132031F8F5A}" type="presOf" srcId="{66AEB36E-F831-B741-A667-864FC12E8A40}" destId="{E62524AE-606F-9248-BCE5-072EA46585ED}" srcOrd="0" destOrd="0" presId="urn:microsoft.com/office/officeart/2008/layout/VerticalCurvedList"/>
    <dgm:cxn modelId="{F49F21E5-137E-2B4F-847A-5913F31DC212}" type="presOf" srcId="{B92BD653-A2BC-CE43-8C58-D061E0F9054A}" destId="{D67B9DE9-EEFA-5C4D-A056-B3BD1A94CFF8}" srcOrd="0" destOrd="0" presId="urn:microsoft.com/office/officeart/2008/layout/VerticalCurvedList"/>
    <dgm:cxn modelId="{677395F1-4DA9-234E-8C5C-AEF5984CD211}" type="presOf" srcId="{7A25469F-37AD-E047-82B2-96033CCE6012}" destId="{3C911757-210E-4D45-A34F-C485E818B9BE}" srcOrd="0" destOrd="0" presId="urn:microsoft.com/office/officeart/2008/layout/VerticalCurvedList"/>
    <dgm:cxn modelId="{0DF3FA4C-E165-0848-9D81-DB65B70B39FD}" srcId="{B92BD653-A2BC-CE43-8C58-D061E0F9054A}" destId="{8B3A8CA8-35D6-2245-95F7-7ABD7DC5155D}" srcOrd="1" destOrd="0" parTransId="{7C22773C-7963-7A4F-BE02-A1B4C7A054C6}" sibTransId="{FDFBB306-4DBE-6D47-8ED5-AAB29B7C99B6}"/>
    <dgm:cxn modelId="{CE6DA53A-5959-FF42-946B-FBED29A5A767}" srcId="{B92BD653-A2BC-CE43-8C58-D061E0F9054A}" destId="{7A25469F-37AD-E047-82B2-96033CCE6012}" srcOrd="0" destOrd="0" parTransId="{75811A70-4941-0B4F-A0B9-0CCF98E9A7A6}" sibTransId="{63C7320E-86A7-F14D-B944-461B9F9026C0}"/>
    <dgm:cxn modelId="{33DAFA8F-C8C8-AF43-B089-77BEA0728162}" type="presOf" srcId="{D1310D01-0D5E-3F4A-923C-1510FF93A6D3}" destId="{7D30414A-1F5F-3C48-8E11-C72547CEAC29}" srcOrd="0" destOrd="0" presId="urn:microsoft.com/office/officeart/2008/layout/VerticalCurvedList"/>
    <dgm:cxn modelId="{6BE558E2-94AA-9146-9963-A744E4E9DFA2}" srcId="{B92BD653-A2BC-CE43-8C58-D061E0F9054A}" destId="{D1310D01-0D5E-3F4A-923C-1510FF93A6D3}" srcOrd="2" destOrd="0" parTransId="{DB683B30-8370-1245-B106-55DF36FEC9A7}" sibTransId="{B41E80B9-ED5D-AE4E-9B28-C3F56C5B43DA}"/>
    <dgm:cxn modelId="{3499B2EE-5F8A-7C4F-A213-B6B96454E8BE}" srcId="{B92BD653-A2BC-CE43-8C58-D061E0F9054A}" destId="{66AEB36E-F831-B741-A667-864FC12E8A40}" srcOrd="3" destOrd="0" parTransId="{F05D3EBA-B4EA-FB48-9BA9-B433FA668C31}" sibTransId="{7BF3CF1A-1FDE-DF41-B357-DF8327D74494}"/>
    <dgm:cxn modelId="{34F4C682-718F-CF4B-B519-1AEAAFD0ECA8}" type="presOf" srcId="{63C7320E-86A7-F14D-B944-461B9F9026C0}" destId="{A7A1416E-CACD-F445-BE75-C2D7B504C5D7}" srcOrd="0" destOrd="0" presId="urn:microsoft.com/office/officeart/2008/layout/VerticalCurvedList"/>
    <dgm:cxn modelId="{42FBF5B4-1771-754D-924C-48EC52CA735D}" type="presOf" srcId="{8B3A8CA8-35D6-2245-95F7-7ABD7DC5155D}" destId="{B67A6430-F775-0F43-8455-71B62F9D067B}" srcOrd="0" destOrd="0" presId="urn:microsoft.com/office/officeart/2008/layout/VerticalCurvedList"/>
    <dgm:cxn modelId="{CAE61398-4DF4-A042-B885-FD73AAA02951}" type="presParOf" srcId="{D67B9DE9-EEFA-5C4D-A056-B3BD1A94CFF8}" destId="{17A818C2-4339-2743-8186-4D8E5E2936E1}" srcOrd="0" destOrd="0" presId="urn:microsoft.com/office/officeart/2008/layout/VerticalCurvedList"/>
    <dgm:cxn modelId="{2DEBE4C2-BDBF-464A-BC95-BDD04445B0C7}" type="presParOf" srcId="{17A818C2-4339-2743-8186-4D8E5E2936E1}" destId="{9B32AE23-9408-1246-B312-9E73E0976D6D}" srcOrd="0" destOrd="0" presId="urn:microsoft.com/office/officeart/2008/layout/VerticalCurvedList"/>
    <dgm:cxn modelId="{063E7446-B4EA-5B45-BDCB-6887032B08E9}" type="presParOf" srcId="{9B32AE23-9408-1246-B312-9E73E0976D6D}" destId="{BA02B43D-038A-604A-B526-5ED53C971F87}" srcOrd="0" destOrd="0" presId="urn:microsoft.com/office/officeart/2008/layout/VerticalCurvedList"/>
    <dgm:cxn modelId="{2BC941A2-0BA3-4247-AA23-59EFED556A46}" type="presParOf" srcId="{9B32AE23-9408-1246-B312-9E73E0976D6D}" destId="{A7A1416E-CACD-F445-BE75-C2D7B504C5D7}" srcOrd="1" destOrd="0" presId="urn:microsoft.com/office/officeart/2008/layout/VerticalCurvedList"/>
    <dgm:cxn modelId="{233C9104-7A40-F54A-976E-A6934CCB207F}" type="presParOf" srcId="{9B32AE23-9408-1246-B312-9E73E0976D6D}" destId="{3206A43C-53D4-7142-B8FD-2C0B9BC1969F}" srcOrd="2" destOrd="0" presId="urn:microsoft.com/office/officeart/2008/layout/VerticalCurvedList"/>
    <dgm:cxn modelId="{E7178FF8-B465-824B-AA5D-D9839EAD858C}" type="presParOf" srcId="{9B32AE23-9408-1246-B312-9E73E0976D6D}" destId="{9B69C909-2601-F748-B6B1-C75355B02E0C}" srcOrd="3" destOrd="0" presId="urn:microsoft.com/office/officeart/2008/layout/VerticalCurvedList"/>
    <dgm:cxn modelId="{B4C0AE00-CD90-1C4D-8B5D-350F177B7C06}" type="presParOf" srcId="{17A818C2-4339-2743-8186-4D8E5E2936E1}" destId="{3C911757-210E-4D45-A34F-C485E818B9BE}" srcOrd="1" destOrd="0" presId="urn:microsoft.com/office/officeart/2008/layout/VerticalCurvedList"/>
    <dgm:cxn modelId="{8B027214-9EB8-1B45-82AB-D1B1979D2CEB}" type="presParOf" srcId="{17A818C2-4339-2743-8186-4D8E5E2936E1}" destId="{73E20D7D-FF5D-B443-839A-6E9BDC416F02}" srcOrd="2" destOrd="0" presId="urn:microsoft.com/office/officeart/2008/layout/VerticalCurvedList"/>
    <dgm:cxn modelId="{03B892AA-C741-8D42-92EB-F9990458956B}" type="presParOf" srcId="{73E20D7D-FF5D-B443-839A-6E9BDC416F02}" destId="{311E3690-F120-1F40-A86B-FA80426190EB}" srcOrd="0" destOrd="0" presId="urn:microsoft.com/office/officeart/2008/layout/VerticalCurvedList"/>
    <dgm:cxn modelId="{8C32FFA6-FCE3-0447-9B73-ACA42341D074}" type="presParOf" srcId="{17A818C2-4339-2743-8186-4D8E5E2936E1}" destId="{B67A6430-F775-0F43-8455-71B62F9D067B}" srcOrd="3" destOrd="0" presId="urn:microsoft.com/office/officeart/2008/layout/VerticalCurvedList"/>
    <dgm:cxn modelId="{22115D6B-BDB3-3547-8760-4648285A1B86}" type="presParOf" srcId="{17A818C2-4339-2743-8186-4D8E5E2936E1}" destId="{CAD2C00B-B3D5-D141-BA46-3C851529825B}" srcOrd="4" destOrd="0" presId="urn:microsoft.com/office/officeart/2008/layout/VerticalCurvedList"/>
    <dgm:cxn modelId="{10842E01-9BB7-C248-B643-F8AD2201A647}" type="presParOf" srcId="{CAD2C00B-B3D5-D141-BA46-3C851529825B}" destId="{8572A4F6-01D0-184A-8660-4424CE4E592A}" srcOrd="0" destOrd="0" presId="urn:microsoft.com/office/officeart/2008/layout/VerticalCurvedList"/>
    <dgm:cxn modelId="{183060BE-4651-CD42-86C3-007E5EF83FD7}" type="presParOf" srcId="{17A818C2-4339-2743-8186-4D8E5E2936E1}" destId="{7D30414A-1F5F-3C48-8E11-C72547CEAC29}" srcOrd="5" destOrd="0" presId="urn:microsoft.com/office/officeart/2008/layout/VerticalCurvedList"/>
    <dgm:cxn modelId="{C4A06ECF-2915-4A4F-A325-A29E136C2D00}" type="presParOf" srcId="{17A818C2-4339-2743-8186-4D8E5E2936E1}" destId="{F43EE80A-3071-6B42-9CEF-376B4241CD87}" srcOrd="6" destOrd="0" presId="urn:microsoft.com/office/officeart/2008/layout/VerticalCurvedList"/>
    <dgm:cxn modelId="{EB846ED0-40F2-0244-B65F-3871D367B16D}" type="presParOf" srcId="{F43EE80A-3071-6B42-9CEF-376B4241CD87}" destId="{CA15974B-D297-7346-9F20-135F63DDCFBF}" srcOrd="0" destOrd="0" presId="urn:microsoft.com/office/officeart/2008/layout/VerticalCurvedList"/>
    <dgm:cxn modelId="{49816966-C46A-F34F-8C67-18B20ECB0BDA}" type="presParOf" srcId="{17A818C2-4339-2743-8186-4D8E5E2936E1}" destId="{E62524AE-606F-9248-BCE5-072EA46585ED}" srcOrd="7" destOrd="0" presId="urn:microsoft.com/office/officeart/2008/layout/VerticalCurvedList"/>
    <dgm:cxn modelId="{64F6E67C-DF1A-B347-AA25-D64C4FDB4F64}" type="presParOf" srcId="{17A818C2-4339-2743-8186-4D8E5E2936E1}" destId="{C13ED69C-5F07-D840-AED8-D055F95DBEC8}" srcOrd="8" destOrd="0" presId="urn:microsoft.com/office/officeart/2008/layout/VerticalCurvedList"/>
    <dgm:cxn modelId="{A1AD93FA-ECCD-5342-B9DF-730D74586822}" type="presParOf" srcId="{C13ED69C-5F07-D840-AED8-D055F95DBEC8}" destId="{C39AA1B0-CCCF-FC41-A135-3C570E7F7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574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1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50209" algn="just" defTabSz="915680">
              <a:spcBef>
                <a:spcPts val="601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06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09" algn="just">
              <a:spcAft>
                <a:spcPts val="601"/>
              </a:spcAf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1568" tIns="45784" rIns="91568" bIns="45784"/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E32E-2558-4B6D-A4EA-522D921E5E6F}" type="slidenum">
              <a:rPr kumimoji="0" lang="ru-RU" sz="117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7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846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5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7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155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36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487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4" name="Shape 5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57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18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2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74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36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2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39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32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6" name="Shape 7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59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820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0" name="Shape 7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326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7" name="Shape 7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2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0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24018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86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449580" algn="just" defTabSz="9144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45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8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3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l">
              <a:spcAft>
                <a:spcPts val="600"/>
              </a:spcAft>
            </a:pPr>
            <a:endParaRPr lang="ru-RU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9E32E-2558-4B6D-A4EA-522D921E5E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9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CA29-A7FF-4C41-95F6-2EB6C18B7000}" type="datetime1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05FF-5DF9-4C7B-A4DA-3C3342A6A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gov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ob.ulminfin.ru:8080/" TargetMode="External"/><Relationship Id="rId13" Type="http://schemas.openxmlformats.org/officeDocument/2006/relationships/image" Target="../media/image32.emf"/><Relationship Id="rId3" Type="http://schemas.openxmlformats.org/officeDocument/2006/relationships/hyperlink" Target="http://www.budget.gov.ru/" TargetMode="External"/><Relationship Id="rId7" Type="http://schemas.openxmlformats.org/officeDocument/2006/relationships/hyperlink" Target="https://budget.mosreg.ru/" TargetMode="External"/><Relationship Id="rId12" Type="http://schemas.openxmlformats.org/officeDocument/2006/relationships/hyperlink" Target="https://ob.sev.gov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ata.mos.ru/" TargetMode="External"/><Relationship Id="rId11" Type="http://schemas.openxmlformats.org/officeDocument/2006/relationships/hyperlink" Target="https://budget76.ru/" TargetMode="External"/><Relationship Id="rId5" Type="http://schemas.openxmlformats.org/officeDocument/2006/relationships/hyperlink" Target="https://minfin.gov.ru/ru/opendata/" TargetMode="External"/><Relationship Id="rId10" Type="http://schemas.openxmlformats.org/officeDocument/2006/relationships/hyperlink" Target="http://monitoring.lenreg.ru/" TargetMode="External"/><Relationship Id="rId4" Type="http://schemas.openxmlformats.org/officeDocument/2006/relationships/hyperlink" Target="https://spending.gov.ru/" TargetMode="External"/><Relationship Id="rId9" Type="http://schemas.openxmlformats.org/officeDocument/2006/relationships/hyperlink" Target="https://openbudget23region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project/iniciativnoe-byudzhetirovani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teaching/uchebno-metodicheskiy-komplekt-finansovaya-gramotnost-dlya-vuzov/?ysclid=lo8lehoshm348842325" TargetMode="External"/><Relationship Id="rId3" Type="http://schemas.openxmlformats.org/officeDocument/2006/relationships/hyperlink" Target="https://&#1084;&#1086;&#1080;&#1092;&#1080;&#1085;&#1072;&#1085;&#1089;&#1099;.&#1088;&#1092;/" TargetMode="External"/><Relationship Id="rId7" Type="http://schemas.openxmlformats.org/officeDocument/2006/relationships/hyperlink" Target="https://www.finuch.ru/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ncult.info/" TargetMode="External"/><Relationship Id="rId11" Type="http://schemas.openxmlformats.org/officeDocument/2006/relationships/hyperlink" Target="https://special.minfin.gov.ru/common/upload/library/2022/09/main/0512_Doklad_2022_V4.pdf" TargetMode="External"/><Relationship Id="rId5" Type="http://schemas.openxmlformats.org/officeDocument/2006/relationships/hyperlink" Target="https://vk.com/moifinancy" TargetMode="External"/><Relationship Id="rId10" Type="http://schemas.openxmlformats.org/officeDocument/2006/relationships/hyperlink" Target="https://edu.pacc.ru/informmaterialy" TargetMode="External"/><Relationship Id="rId4" Type="http://schemas.openxmlformats.org/officeDocument/2006/relationships/hyperlink" Target="https://t.me/FinZozhExpert" TargetMode="External"/><Relationship Id="rId9" Type="http://schemas.openxmlformats.org/officeDocument/2006/relationships/hyperlink" Target="https://fincult.info/teaching/uchebno-metodicheskiy-komplekt-finansovaya-gramotnost-dlya-vuz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ОБЩЕСТВЕННЫЕ ФИНАНСЫ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AA2322B-82FE-F7AB-CAA0-7722F071D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8" y="4039458"/>
            <a:ext cx="1523999" cy="7831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287646-F1D3-0F4D-FF29-DFE7768E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2" y="318590"/>
            <a:ext cx="1861457" cy="789709"/>
          </a:xfrm>
          <a:prstGeom prst="rect">
            <a:avLst/>
          </a:prstGeom>
        </p:spPr>
      </p:pic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C082C52E-226A-ADA9-AE4C-D3A8F77872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47746" y="3834743"/>
            <a:ext cx="6350680" cy="595312"/>
          </a:xfrm>
        </p:spPr>
        <p:txBody>
          <a:bodyPr>
            <a:normAutofit/>
          </a:bodyPr>
          <a:lstStyle/>
          <a:p>
            <a:r>
              <a:rPr lang="ru-RU" dirty="0"/>
              <a:t>ФИО спикера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98B82D7D-8C1C-6E09-C052-856D47C0C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401515"/>
              </p:ext>
            </p:extLst>
          </p:nvPr>
        </p:nvGraphicFramePr>
        <p:xfrm>
          <a:off x="2892669" y="1084392"/>
          <a:ext cx="5384181" cy="382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Изображение выглядит как эмблема, нашивка, Торговая марка, круг&#10;&#10;Автоматически созданное описание">
            <a:extLst>
              <a:ext uri="{FF2B5EF4-FFF2-40B4-BE49-F238E27FC236}">
                <a16:creationId xmlns="" xmlns:a16="http://schemas.microsoft.com/office/drawing/2014/main" id="{A50A421D-5B6C-5768-C549-9940DF952C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24773" y1="45227" x2="24773" y2="45227"/>
                        <a14:backgroundMark x1="24773" y1="45227" x2="28864" y2="52955"/>
                        <a14:backgroundMark x1="33939" y1="34773" x2="33485" y2="53182"/>
                        <a14:backgroundMark x1="30530" y1="46818" x2="30530" y2="46818"/>
                        <a14:backgroundMark x1="76591" y1="21477" x2="82879" y2="38864"/>
                        <a14:backgroundMark x1="82879" y1="38864" x2="83788" y2="49886"/>
                        <a14:backgroundMark x1="83788" y1="49886" x2="82576" y2="61591"/>
                        <a14:backgroundMark x1="70606" y1="20227" x2="76894" y2="31477"/>
                        <a14:backgroundMark x1="76894" y1="31477" x2="79773" y2="41477"/>
                        <a14:backgroundMark x1="79773" y1="41477" x2="77652" y2="63636"/>
                        <a14:backgroundMark x1="68561" y1="18409" x2="77197" y2="18636"/>
                        <a14:backgroundMark x1="77197" y1="18636" x2="84924" y2="40682"/>
                        <a14:backgroundMark x1="65985" y1="18864" x2="65985" y2="18864"/>
                        <a14:backgroundMark x1="75379" y1="66023" x2="75379" y2="66023"/>
                        <a14:backgroundMark x1="72652" y1="67727" x2="72652" y2="67727"/>
                        <a14:backgroundMark x1="68258" y1="71818" x2="71818" y2="69545"/>
                        <a14:backgroundMark x1="66364" y1="73409" x2="66364" y2="73409"/>
                        <a14:backgroundMark x1="64318" y1="75909" x2="64318" y2="75909"/>
                        <a14:backgroundMark x1="63485" y1="75682" x2="65000" y2="75227"/>
                        <a14:backgroundMark x1="62121" y1="76250" x2="62121" y2="76250"/>
                        <a14:backgroundMark x1="61742" y1="75909" x2="61742" y2="75909"/>
                        <a14:backgroundMark x1="62045" y1="75568" x2="62045" y2="75568"/>
                        <a14:backgroundMark x1="62348" y1="75682" x2="61667" y2="76023"/>
                        <a14:backgroundMark x1="62652" y1="76136" x2="62652" y2="76023"/>
                        <a14:backgroundMark x1="62273" y1="76023" x2="62727" y2="75795"/>
                        <a14:backgroundMark x1="61742" y1="75682" x2="62273" y2="75682"/>
                        <a14:backgroundMark x1="27424" y1="37727" x2="29621" y2="58182"/>
                        <a14:backgroundMark x1="29621" y1="58182" x2="32576" y2="67386"/>
                        <a14:backgroundMark x1="32576" y1="67386" x2="38939" y2="70795"/>
                        <a14:backgroundMark x1="38939" y1="70795" x2="35303" y2="48864"/>
                        <a14:backgroundMark x1="35303" y1="48864" x2="35606" y2="38409"/>
                        <a14:backgroundMark x1="35606" y1="38409" x2="20000" y2="54773"/>
                        <a14:backgroundMark x1="36515" y1="33068" x2="40833" y2="29205"/>
                        <a14:backgroundMark x1="40530" y1="68068" x2="37576" y2="77045"/>
                        <a14:backgroundMark x1="37576" y1="77045" x2="20379" y2="55795"/>
                        <a14:backgroundMark x1="20379" y1="55795" x2="18561" y2="46705"/>
                        <a14:backgroundMark x1="18561" y1="46705" x2="17879" y2="65341"/>
                        <a14:backgroundMark x1="30833" y1="55341" x2="27652" y2="33295"/>
                        <a14:backgroundMark x1="27652" y1="33295" x2="35000" y2="6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1" r="20919"/>
          <a:stretch/>
        </p:blipFill>
        <p:spPr>
          <a:xfrm>
            <a:off x="355599" y="1084392"/>
            <a:ext cx="2692401" cy="40591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E41607-CC01-6304-9483-276A525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5288417" cy="682727"/>
          </a:xfrm>
        </p:spPr>
        <p:txBody>
          <a:bodyPr/>
          <a:lstStyle/>
          <a:p>
            <a:r>
              <a:rPr lang="ru-RU" dirty="0"/>
              <a:t>НАЛОГИ: </a:t>
            </a:r>
            <a:r>
              <a:rPr lang="ru-RU" b="0" dirty="0"/>
              <a:t>ОСНОВНЫЕ ФУНКЦИИ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DF8631-D066-FBF7-3712-61ECBD7C9206}"/>
              </a:ext>
            </a:extLst>
          </p:cNvPr>
          <p:cNvSpPr txBox="1"/>
          <p:nvPr/>
        </p:nvSpPr>
        <p:spPr>
          <a:xfrm>
            <a:off x="8565320" y="4738736"/>
            <a:ext cx="513413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1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НАЛОГИ: </a:t>
            </a:r>
            <a:r>
              <a:rPr lang="ru-RU" sz="1800" b="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ПРИНЦИПЫ</a:t>
            </a:r>
            <a:endParaRPr lang="en-US" sz="1800" b="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800;p62">
            <a:extLst>
              <a:ext uri="{FF2B5EF4-FFF2-40B4-BE49-F238E27FC236}">
                <a16:creationId xmlns="" xmlns:a16="http://schemas.microsoft.com/office/drawing/2014/main" id="{61859D63-C2D8-387B-5081-11D165FFDA25}"/>
              </a:ext>
            </a:extLst>
          </p:cNvPr>
          <p:cNvSpPr txBox="1">
            <a:spLocks/>
          </p:cNvSpPr>
          <p:nvPr/>
        </p:nvSpPr>
        <p:spPr>
          <a:xfrm>
            <a:off x="252413" y="2032147"/>
            <a:ext cx="7654458" cy="30001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к основным принципам налогообложения относят следующие: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законности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всеобщности и равенства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установления налогов и сборов в должной правовой процедуре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экономического основания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презумпции толкования в пользу налогоплательщика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определенности налоговой обязанности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единства экономического пространства, единства налоговой политики</a:t>
            </a:r>
            <a:b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 единства системы налогов Российской Федерации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14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E9DD4C-F169-8C4E-27FB-49911A03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65" y="797922"/>
            <a:ext cx="1494222" cy="4234368"/>
          </a:xfrm>
          <a:prstGeom prst="rect">
            <a:avLst/>
          </a:prstGeom>
        </p:spPr>
      </p:pic>
      <p:sp>
        <p:nvSpPr>
          <p:cNvPr id="4" name="Google Shape;800;p62">
            <a:extLst>
              <a:ext uri="{FF2B5EF4-FFF2-40B4-BE49-F238E27FC236}">
                <a16:creationId xmlns="" xmlns:a16="http://schemas.microsoft.com/office/drawing/2014/main" id="{5CF593C4-D21A-73FB-D0BA-4F35C571BDE8}"/>
              </a:ext>
            </a:extLst>
          </p:cNvPr>
          <p:cNvSpPr txBox="1"/>
          <p:nvPr/>
        </p:nvSpPr>
        <p:spPr>
          <a:xfrm>
            <a:off x="303212" y="775110"/>
            <a:ext cx="5424190" cy="12002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Адаму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Смиту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равномерность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равнонапряженность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определенность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простота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800;p62">
            <a:extLst>
              <a:ext uri="{FF2B5EF4-FFF2-40B4-BE49-F238E27FC236}">
                <a16:creationId xmlns="" xmlns:a16="http://schemas.microsoft.com/office/drawing/2014/main" id="{8426EC87-AB33-30B4-0954-163D42BBB270}"/>
              </a:ext>
            </a:extLst>
          </p:cNvPr>
          <p:cNvSpPr txBox="1"/>
          <p:nvPr/>
        </p:nvSpPr>
        <p:spPr>
          <a:xfrm>
            <a:off x="4208858" y="1016410"/>
            <a:ext cx="3138686" cy="882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неотягощенность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умеренность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экономность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667EAC-B68B-F16E-683D-F1CAFECC2227}"/>
              </a:ext>
            </a:extLst>
          </p:cNvPr>
          <p:cNvSpPr txBox="1"/>
          <p:nvPr/>
        </p:nvSpPr>
        <p:spPr>
          <a:xfrm>
            <a:off x="8574893" y="4757147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01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4"/>
          <p:cNvSpPr txBox="1"/>
          <p:nvPr/>
        </p:nvSpPr>
        <p:spPr>
          <a:xfrm>
            <a:off x="294558" y="4311358"/>
            <a:ext cx="6439437" cy="615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spcBef>
                <a:spcPts val="900"/>
              </a:spcBef>
              <a:defRPr sz="1600" cap="all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 algn="l">
              <a:spcBef>
                <a:spcPts val="0"/>
              </a:spcBef>
            </a:pPr>
            <a:r>
              <a:rPr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sz="14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r>
              <a:rPr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разделять</a:t>
            </a:r>
            <a:r>
              <a:rPr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r>
              <a:rPr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пошлинами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сборами</a:t>
            </a:r>
            <a:r>
              <a:rPr lang="ru-RU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страховыми взносами</a:t>
            </a:r>
            <a:endParaRPr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Прямоугольник 26"/>
          <p:cNvSpPr txBox="1"/>
          <p:nvPr/>
        </p:nvSpPr>
        <p:spPr>
          <a:xfrm>
            <a:off x="294558" y="347242"/>
            <a:ext cx="6338062" cy="3462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l"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 err="1">
                <a:latin typeface="Proxima Nova Rg" panose="02000506030000020004" pitchFamily="2" charset="0"/>
              </a:rPr>
              <a:t>Отличительные</a:t>
            </a:r>
            <a:r>
              <a:rPr dirty="0">
                <a:latin typeface="Proxima Nova Rg" panose="02000506030000020004" pitchFamily="2" charset="0"/>
              </a:rPr>
              <a:t> </a:t>
            </a:r>
            <a:r>
              <a:rPr dirty="0" err="1" smtClean="0">
                <a:latin typeface="Proxima Nova Rg" panose="02000506030000020004" pitchFamily="2" charset="0"/>
              </a:rPr>
              <a:t>черты</a:t>
            </a:r>
            <a:r>
              <a:rPr lang="ru-RU" dirty="0" smtClean="0">
                <a:latin typeface="Proxima Nova Rg" panose="02000506030000020004" pitchFamily="2" charset="0"/>
              </a:rPr>
              <a:t> </a:t>
            </a:r>
            <a:r>
              <a:rPr dirty="0" smtClean="0">
                <a:latin typeface="Proxima Nova Rg" panose="02000506030000020004" pitchFamily="2" charset="0"/>
              </a:rPr>
              <a:t>и </a:t>
            </a:r>
            <a:r>
              <a:rPr dirty="0">
                <a:latin typeface="Proxima Nova Rg" panose="02000506030000020004" pitchFamily="2" charset="0"/>
              </a:rPr>
              <a:t>характеристики </a:t>
            </a:r>
            <a:r>
              <a:rPr dirty="0" err="1">
                <a:latin typeface="Proxima Nova Rg" panose="02000506030000020004" pitchFamily="2" charset="0"/>
              </a:rPr>
              <a:t>налогов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</p:txBody>
      </p:sp>
      <p:sp>
        <p:nvSpPr>
          <p:cNvPr id="281" name="Google Shape;800;p62"/>
          <p:cNvSpPr txBox="1"/>
          <p:nvPr/>
        </p:nvSpPr>
        <p:spPr>
          <a:xfrm>
            <a:off x="294558" y="735718"/>
            <a:ext cx="5424190" cy="1490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Отличительные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черты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любого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налога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индивидуальная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безвозмездность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безэквивалентность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обязательность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законность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Google Shape;800;p62"/>
          <p:cNvSpPr txBox="1"/>
          <p:nvPr/>
        </p:nvSpPr>
        <p:spPr>
          <a:xfrm>
            <a:off x="5151668" y="684202"/>
            <a:ext cx="3940935" cy="14465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налогов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представляют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собой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смену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форм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основываются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рентной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составляющей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идут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общенациональные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нужды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BF7065-F9EA-81A8-4A7A-63ED5744B86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106" y="2256937"/>
            <a:ext cx="6748397" cy="20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отметить</a:t>
            </a: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Налоговым кодексом Российской Федерации устанавливаются также </a:t>
            </a:r>
            <a:r>
              <a:rPr lang="ru-RU" sz="1200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</a:t>
            </a:r>
            <a:r>
              <a:rPr lang="ru-RU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являющиеся обязательными платежами: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пенсионное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обязательное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страхование на случай временной нетрудоспособности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материнством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медицинское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pPr algn="l"/>
            <a:endPara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ru-RU" sz="1200" b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взимаются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организаций и физических лиц </a:t>
            </a:r>
            <a:r>
              <a:rPr lang="ru-RU" sz="1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финансового обеспечения реализации прав застрахованных лиц на получение страхового обеспечения </a:t>
            </a:r>
            <a:r>
              <a:rPr lang="ru-RU" sz="1200" b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соответствующему виду обязательного социального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87" y="2369986"/>
            <a:ext cx="2074291" cy="20296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60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6501C5B1-756F-A037-02F9-7CF635151B66}"/>
              </a:ext>
            </a:extLst>
          </p:cNvPr>
          <p:cNvGrpSpPr/>
          <p:nvPr/>
        </p:nvGrpSpPr>
        <p:grpSpPr>
          <a:xfrm>
            <a:off x="248310" y="532724"/>
            <a:ext cx="8650479" cy="4059658"/>
            <a:chOff x="813455" y="1313819"/>
            <a:chExt cx="7852856" cy="330374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B81F0FB-9455-48B9-2DE4-E416D88FCF57}"/>
                </a:ext>
              </a:extLst>
            </p:cNvPr>
            <p:cNvSpPr txBox="1"/>
            <p:nvPr/>
          </p:nvSpPr>
          <p:spPr>
            <a:xfrm>
              <a:off x="881238" y="3072441"/>
              <a:ext cx="2909714" cy="450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Могут пополнять доходы бюджетов 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всех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уровней в зависимости</a:t>
              </a:r>
              <a:b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от конкретного налога</a:t>
              </a:r>
            </a:p>
          </p:txBody>
        </p:sp>
        <p:sp>
          <p:nvSpPr>
            <p:cNvPr id="8" name="Скругленный прямоугольник 14">
              <a:extLst>
                <a:ext uri="{FF2B5EF4-FFF2-40B4-BE49-F238E27FC236}">
                  <a16:creationId xmlns="" xmlns:a16="http://schemas.microsoft.com/office/drawing/2014/main" id="{A5B39B8E-BFA9-B45F-917D-869BE127F2CA}"/>
                </a:ext>
              </a:extLst>
            </p:cNvPr>
            <p:cNvSpPr/>
            <p:nvPr/>
          </p:nvSpPr>
          <p:spPr>
            <a:xfrm>
              <a:off x="813455" y="1313819"/>
              <a:ext cx="2970123" cy="334073"/>
            </a:xfrm>
            <a:custGeom>
              <a:avLst/>
              <a:gdLst>
                <a:gd name="connsiteX0" fmla="*/ 0 w 2970123"/>
                <a:gd name="connsiteY0" fmla="*/ 75470 h 334073"/>
                <a:gd name="connsiteX1" fmla="*/ 75470 w 2970123"/>
                <a:gd name="connsiteY1" fmla="*/ 0 h 334073"/>
                <a:gd name="connsiteX2" fmla="*/ 639307 w 2970123"/>
                <a:gd name="connsiteY2" fmla="*/ 0 h 334073"/>
                <a:gd name="connsiteX3" fmla="*/ 1259527 w 2970123"/>
                <a:gd name="connsiteY3" fmla="*/ 0 h 334073"/>
                <a:gd name="connsiteX4" fmla="*/ 1738788 w 2970123"/>
                <a:gd name="connsiteY4" fmla="*/ 0 h 334073"/>
                <a:gd name="connsiteX5" fmla="*/ 2274433 w 2970123"/>
                <a:gd name="connsiteY5" fmla="*/ 0 h 334073"/>
                <a:gd name="connsiteX6" fmla="*/ 2894653 w 2970123"/>
                <a:gd name="connsiteY6" fmla="*/ 0 h 334073"/>
                <a:gd name="connsiteX7" fmla="*/ 2970123 w 2970123"/>
                <a:gd name="connsiteY7" fmla="*/ 75470 h 334073"/>
                <a:gd name="connsiteX8" fmla="*/ 2970123 w 2970123"/>
                <a:gd name="connsiteY8" fmla="*/ 258603 h 334073"/>
                <a:gd name="connsiteX9" fmla="*/ 2894653 w 2970123"/>
                <a:gd name="connsiteY9" fmla="*/ 334073 h 334073"/>
                <a:gd name="connsiteX10" fmla="*/ 2415392 w 2970123"/>
                <a:gd name="connsiteY10" fmla="*/ 334073 h 334073"/>
                <a:gd name="connsiteX11" fmla="*/ 1907939 w 2970123"/>
                <a:gd name="connsiteY11" fmla="*/ 334073 h 334073"/>
                <a:gd name="connsiteX12" fmla="*/ 1400486 w 2970123"/>
                <a:gd name="connsiteY12" fmla="*/ 334073 h 334073"/>
                <a:gd name="connsiteX13" fmla="*/ 921225 w 2970123"/>
                <a:gd name="connsiteY13" fmla="*/ 334073 h 334073"/>
                <a:gd name="connsiteX14" fmla="*/ 75470 w 2970123"/>
                <a:gd name="connsiteY14" fmla="*/ 334073 h 334073"/>
                <a:gd name="connsiteX15" fmla="*/ 0 w 2970123"/>
                <a:gd name="connsiteY15" fmla="*/ 258603 h 334073"/>
                <a:gd name="connsiteX16" fmla="*/ 0 w 2970123"/>
                <a:gd name="connsiteY16" fmla="*/ 75470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0123" h="334073" extrusionOk="0">
                  <a:moveTo>
                    <a:pt x="0" y="75470"/>
                  </a:moveTo>
                  <a:cubicBezTo>
                    <a:pt x="973" y="28212"/>
                    <a:pt x="34499" y="7183"/>
                    <a:pt x="75470" y="0"/>
                  </a:cubicBezTo>
                  <a:cubicBezTo>
                    <a:pt x="323162" y="6676"/>
                    <a:pt x="465165" y="7632"/>
                    <a:pt x="639307" y="0"/>
                  </a:cubicBezTo>
                  <a:cubicBezTo>
                    <a:pt x="813449" y="-7632"/>
                    <a:pt x="1059777" y="-23392"/>
                    <a:pt x="1259527" y="0"/>
                  </a:cubicBezTo>
                  <a:cubicBezTo>
                    <a:pt x="1459277" y="23392"/>
                    <a:pt x="1621663" y="-467"/>
                    <a:pt x="1738788" y="0"/>
                  </a:cubicBezTo>
                  <a:cubicBezTo>
                    <a:pt x="1855913" y="467"/>
                    <a:pt x="2140924" y="-12864"/>
                    <a:pt x="2274433" y="0"/>
                  </a:cubicBezTo>
                  <a:cubicBezTo>
                    <a:pt x="2407942" y="12864"/>
                    <a:pt x="2627077" y="-9546"/>
                    <a:pt x="2894653" y="0"/>
                  </a:cubicBezTo>
                  <a:cubicBezTo>
                    <a:pt x="2929144" y="4746"/>
                    <a:pt x="2971617" y="34312"/>
                    <a:pt x="2970123" y="75470"/>
                  </a:cubicBezTo>
                  <a:cubicBezTo>
                    <a:pt x="2964292" y="120800"/>
                    <a:pt x="2965001" y="172141"/>
                    <a:pt x="2970123" y="258603"/>
                  </a:cubicBezTo>
                  <a:cubicBezTo>
                    <a:pt x="2965071" y="297779"/>
                    <a:pt x="2944426" y="339484"/>
                    <a:pt x="2894653" y="334073"/>
                  </a:cubicBezTo>
                  <a:cubicBezTo>
                    <a:pt x="2688992" y="329156"/>
                    <a:pt x="2572549" y="331919"/>
                    <a:pt x="2415392" y="334073"/>
                  </a:cubicBezTo>
                  <a:cubicBezTo>
                    <a:pt x="2258235" y="336227"/>
                    <a:pt x="2010244" y="349894"/>
                    <a:pt x="1907939" y="334073"/>
                  </a:cubicBezTo>
                  <a:cubicBezTo>
                    <a:pt x="1805634" y="318252"/>
                    <a:pt x="1642051" y="328331"/>
                    <a:pt x="1400486" y="334073"/>
                  </a:cubicBezTo>
                  <a:cubicBezTo>
                    <a:pt x="1158921" y="339815"/>
                    <a:pt x="1158975" y="354035"/>
                    <a:pt x="921225" y="334073"/>
                  </a:cubicBezTo>
                  <a:cubicBezTo>
                    <a:pt x="683475" y="314111"/>
                    <a:pt x="299984" y="361725"/>
                    <a:pt x="75470" y="334073"/>
                  </a:cubicBezTo>
                  <a:cubicBezTo>
                    <a:pt x="31260" y="337695"/>
                    <a:pt x="-603" y="309500"/>
                    <a:pt x="0" y="258603"/>
                  </a:cubicBezTo>
                  <a:cubicBezTo>
                    <a:pt x="-6744" y="196600"/>
                    <a:pt x="-8912" y="124663"/>
                    <a:pt x="0" y="7547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828621397">
                    <a:custGeom>
                      <a:avLst/>
                      <a:gdLst>
                        <a:gd name="connsiteX0" fmla="*/ 0 w 3443076"/>
                        <a:gd name="connsiteY0" fmla="*/ 97593 h 432000"/>
                        <a:gd name="connsiteX1" fmla="*/ 97593 w 3443076"/>
                        <a:gd name="connsiteY1" fmla="*/ 0 h 432000"/>
                        <a:gd name="connsiteX2" fmla="*/ 747171 w 3443076"/>
                        <a:gd name="connsiteY2" fmla="*/ 0 h 432000"/>
                        <a:gd name="connsiteX3" fmla="*/ 1461707 w 3443076"/>
                        <a:gd name="connsiteY3" fmla="*/ 0 h 432000"/>
                        <a:gd name="connsiteX4" fmla="*/ 2013848 w 3443076"/>
                        <a:gd name="connsiteY4" fmla="*/ 0 h 432000"/>
                        <a:gd name="connsiteX5" fmla="*/ 2630947 w 3443076"/>
                        <a:gd name="connsiteY5" fmla="*/ 0 h 432000"/>
                        <a:gd name="connsiteX6" fmla="*/ 3345483 w 3443076"/>
                        <a:gd name="connsiteY6" fmla="*/ 0 h 432000"/>
                        <a:gd name="connsiteX7" fmla="*/ 3443076 w 3443076"/>
                        <a:gd name="connsiteY7" fmla="*/ 97593 h 432000"/>
                        <a:gd name="connsiteX8" fmla="*/ 3443076 w 3443076"/>
                        <a:gd name="connsiteY8" fmla="*/ 334407 h 432000"/>
                        <a:gd name="connsiteX9" fmla="*/ 3345483 w 3443076"/>
                        <a:gd name="connsiteY9" fmla="*/ 432000 h 432000"/>
                        <a:gd name="connsiteX10" fmla="*/ 2793342 w 3443076"/>
                        <a:gd name="connsiteY10" fmla="*/ 432000 h 432000"/>
                        <a:gd name="connsiteX11" fmla="*/ 2208721 w 3443076"/>
                        <a:gd name="connsiteY11" fmla="*/ 432000 h 432000"/>
                        <a:gd name="connsiteX12" fmla="*/ 1624101 w 3443076"/>
                        <a:gd name="connsiteY12" fmla="*/ 432000 h 432000"/>
                        <a:gd name="connsiteX13" fmla="*/ 1071960 w 3443076"/>
                        <a:gd name="connsiteY13" fmla="*/ 432000 h 432000"/>
                        <a:gd name="connsiteX14" fmla="*/ 97593 w 3443076"/>
                        <a:gd name="connsiteY14" fmla="*/ 432000 h 432000"/>
                        <a:gd name="connsiteX15" fmla="*/ 0 w 3443076"/>
                        <a:gd name="connsiteY15" fmla="*/ 334407 h 432000"/>
                        <a:gd name="connsiteX16" fmla="*/ 0 w 3443076"/>
                        <a:gd name="connsiteY16" fmla="*/ 97593 h 43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43076" h="432000" extrusionOk="0">
                          <a:moveTo>
                            <a:pt x="0" y="97593"/>
                          </a:moveTo>
                          <a:cubicBezTo>
                            <a:pt x="1205" y="36788"/>
                            <a:pt x="44712" y="10299"/>
                            <a:pt x="97593" y="0"/>
                          </a:cubicBezTo>
                          <a:cubicBezTo>
                            <a:pt x="398265" y="3728"/>
                            <a:pt x="427866" y="-29972"/>
                            <a:pt x="747171" y="0"/>
                          </a:cubicBezTo>
                          <a:cubicBezTo>
                            <a:pt x="1066476" y="29972"/>
                            <a:pt x="1298179" y="5005"/>
                            <a:pt x="1461707" y="0"/>
                          </a:cubicBezTo>
                          <a:cubicBezTo>
                            <a:pt x="1625235" y="-5005"/>
                            <a:pt x="1869234" y="10301"/>
                            <a:pt x="2013848" y="0"/>
                          </a:cubicBezTo>
                          <a:cubicBezTo>
                            <a:pt x="2158462" y="-10301"/>
                            <a:pt x="2430791" y="-28779"/>
                            <a:pt x="2630947" y="0"/>
                          </a:cubicBezTo>
                          <a:cubicBezTo>
                            <a:pt x="2831103" y="28779"/>
                            <a:pt x="3086537" y="-13550"/>
                            <a:pt x="3345483" y="0"/>
                          </a:cubicBezTo>
                          <a:cubicBezTo>
                            <a:pt x="3396330" y="2015"/>
                            <a:pt x="3444494" y="44190"/>
                            <a:pt x="3443076" y="97593"/>
                          </a:cubicBezTo>
                          <a:cubicBezTo>
                            <a:pt x="3435021" y="213298"/>
                            <a:pt x="3453670" y="231601"/>
                            <a:pt x="3443076" y="334407"/>
                          </a:cubicBezTo>
                          <a:cubicBezTo>
                            <a:pt x="3439492" y="386529"/>
                            <a:pt x="3401259" y="433255"/>
                            <a:pt x="3345483" y="432000"/>
                          </a:cubicBezTo>
                          <a:cubicBezTo>
                            <a:pt x="3152185" y="444192"/>
                            <a:pt x="2914718" y="446328"/>
                            <a:pt x="2793342" y="432000"/>
                          </a:cubicBezTo>
                          <a:cubicBezTo>
                            <a:pt x="2671966" y="417672"/>
                            <a:pt x="2489957" y="430506"/>
                            <a:pt x="2208721" y="432000"/>
                          </a:cubicBezTo>
                          <a:cubicBezTo>
                            <a:pt x="1927485" y="433494"/>
                            <a:pt x="1847199" y="430348"/>
                            <a:pt x="1624101" y="432000"/>
                          </a:cubicBezTo>
                          <a:cubicBezTo>
                            <a:pt x="1401003" y="433652"/>
                            <a:pt x="1278741" y="417623"/>
                            <a:pt x="1071960" y="432000"/>
                          </a:cubicBezTo>
                          <a:cubicBezTo>
                            <a:pt x="865179" y="446377"/>
                            <a:pt x="469252" y="402679"/>
                            <a:pt x="97593" y="432000"/>
                          </a:cubicBezTo>
                          <a:cubicBezTo>
                            <a:pt x="41812" y="434696"/>
                            <a:pt x="-192" y="391233"/>
                            <a:pt x="0" y="334407"/>
                          </a:cubicBezTo>
                          <a:cubicBezTo>
                            <a:pt x="4059" y="285064"/>
                            <a:pt x="-8197" y="178406"/>
                            <a:pt x="0" y="9759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B5B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ФЕДЕРАЛЬНЫЕ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320D5EE-C41E-3780-B0DD-C3F6E0519A8A}"/>
                </a:ext>
              </a:extLst>
            </p:cNvPr>
            <p:cNvSpPr/>
            <p:nvPr/>
          </p:nvSpPr>
          <p:spPr>
            <a:xfrm>
              <a:off x="823699" y="1610169"/>
              <a:ext cx="3136517" cy="14734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добавленную стоимость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акцизы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доходы физических лиц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прибыль организаций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добычу полезных ископаемых 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водный налог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дополнительный доход от добычи углеводородного сырья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sym typeface="Helvetica Neue"/>
              </a:endParaRP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страховые взносы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1" name="Скругленный прямоугольник 14">
              <a:extLst>
                <a:ext uri="{FF2B5EF4-FFF2-40B4-BE49-F238E27FC236}">
                  <a16:creationId xmlns="" xmlns:a16="http://schemas.microsoft.com/office/drawing/2014/main" id="{4628D73E-5BB1-DBEB-0F25-FAF7AA4D6D92}"/>
                </a:ext>
              </a:extLst>
            </p:cNvPr>
            <p:cNvSpPr/>
            <p:nvPr/>
          </p:nvSpPr>
          <p:spPr>
            <a:xfrm>
              <a:off x="4019000" y="1356257"/>
              <a:ext cx="2068773" cy="334073"/>
            </a:xfrm>
            <a:custGeom>
              <a:avLst/>
              <a:gdLst>
                <a:gd name="connsiteX0" fmla="*/ 0 w 2068773"/>
                <a:gd name="connsiteY0" fmla="*/ 75470 h 334073"/>
                <a:gd name="connsiteX1" fmla="*/ 75470 w 2068773"/>
                <a:gd name="connsiteY1" fmla="*/ 0 h 334073"/>
                <a:gd name="connsiteX2" fmla="*/ 753104 w 2068773"/>
                <a:gd name="connsiteY2" fmla="*/ 0 h 334073"/>
                <a:gd name="connsiteX3" fmla="*/ 1373204 w 2068773"/>
                <a:gd name="connsiteY3" fmla="*/ 0 h 334073"/>
                <a:gd name="connsiteX4" fmla="*/ 1993303 w 2068773"/>
                <a:gd name="connsiteY4" fmla="*/ 0 h 334073"/>
                <a:gd name="connsiteX5" fmla="*/ 2068773 w 2068773"/>
                <a:gd name="connsiteY5" fmla="*/ 75470 h 334073"/>
                <a:gd name="connsiteX6" fmla="*/ 2068773 w 2068773"/>
                <a:gd name="connsiteY6" fmla="*/ 258603 h 334073"/>
                <a:gd name="connsiteX7" fmla="*/ 1993303 w 2068773"/>
                <a:gd name="connsiteY7" fmla="*/ 334073 h 334073"/>
                <a:gd name="connsiteX8" fmla="*/ 1392382 w 2068773"/>
                <a:gd name="connsiteY8" fmla="*/ 334073 h 334073"/>
                <a:gd name="connsiteX9" fmla="*/ 753104 w 2068773"/>
                <a:gd name="connsiteY9" fmla="*/ 334073 h 334073"/>
                <a:gd name="connsiteX10" fmla="*/ 75470 w 2068773"/>
                <a:gd name="connsiteY10" fmla="*/ 334073 h 334073"/>
                <a:gd name="connsiteX11" fmla="*/ 0 w 2068773"/>
                <a:gd name="connsiteY11" fmla="*/ 258603 h 334073"/>
                <a:gd name="connsiteX12" fmla="*/ 0 w 2068773"/>
                <a:gd name="connsiteY12" fmla="*/ 75470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8773" h="334073" extrusionOk="0">
                  <a:moveTo>
                    <a:pt x="0" y="75470"/>
                  </a:moveTo>
                  <a:cubicBezTo>
                    <a:pt x="-2367" y="32329"/>
                    <a:pt x="24403" y="3523"/>
                    <a:pt x="75470" y="0"/>
                  </a:cubicBezTo>
                  <a:cubicBezTo>
                    <a:pt x="269056" y="25462"/>
                    <a:pt x="431632" y="9068"/>
                    <a:pt x="753104" y="0"/>
                  </a:cubicBezTo>
                  <a:cubicBezTo>
                    <a:pt x="1074576" y="-9068"/>
                    <a:pt x="1143856" y="12371"/>
                    <a:pt x="1373204" y="0"/>
                  </a:cubicBezTo>
                  <a:cubicBezTo>
                    <a:pt x="1602552" y="-12371"/>
                    <a:pt x="1769317" y="5241"/>
                    <a:pt x="1993303" y="0"/>
                  </a:cubicBezTo>
                  <a:cubicBezTo>
                    <a:pt x="2033785" y="-3861"/>
                    <a:pt x="2070388" y="27814"/>
                    <a:pt x="2068773" y="75470"/>
                  </a:cubicBezTo>
                  <a:cubicBezTo>
                    <a:pt x="2063743" y="125324"/>
                    <a:pt x="2062348" y="219378"/>
                    <a:pt x="2068773" y="258603"/>
                  </a:cubicBezTo>
                  <a:cubicBezTo>
                    <a:pt x="2068139" y="294239"/>
                    <a:pt x="2031457" y="338974"/>
                    <a:pt x="1993303" y="334073"/>
                  </a:cubicBezTo>
                  <a:cubicBezTo>
                    <a:pt x="1790631" y="317586"/>
                    <a:pt x="1582724" y="323050"/>
                    <a:pt x="1392382" y="334073"/>
                  </a:cubicBezTo>
                  <a:cubicBezTo>
                    <a:pt x="1202040" y="345096"/>
                    <a:pt x="970871" y="338205"/>
                    <a:pt x="753104" y="334073"/>
                  </a:cubicBezTo>
                  <a:cubicBezTo>
                    <a:pt x="535337" y="329941"/>
                    <a:pt x="256539" y="312915"/>
                    <a:pt x="75470" y="334073"/>
                  </a:cubicBezTo>
                  <a:cubicBezTo>
                    <a:pt x="39195" y="328731"/>
                    <a:pt x="1911" y="299052"/>
                    <a:pt x="0" y="258603"/>
                  </a:cubicBezTo>
                  <a:cubicBezTo>
                    <a:pt x="8768" y="198552"/>
                    <a:pt x="-5800" y="142113"/>
                    <a:pt x="0" y="75470"/>
                  </a:cubicBezTo>
                  <a:close/>
                </a:path>
              </a:pathLst>
            </a:custGeom>
            <a:noFill/>
            <a:ln w="12700">
              <a:noFill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2398198"/>
                        <a:gd name="connsiteY0" fmla="*/ 97593 h 432000"/>
                        <a:gd name="connsiteX1" fmla="*/ 97593 w 2398198"/>
                        <a:gd name="connsiteY1" fmla="*/ 0 h 432000"/>
                        <a:gd name="connsiteX2" fmla="*/ 692406 w 2398198"/>
                        <a:gd name="connsiteY2" fmla="*/ 0 h 432000"/>
                        <a:gd name="connsiteX3" fmla="*/ 1221129 w 2398198"/>
                        <a:gd name="connsiteY3" fmla="*/ 0 h 432000"/>
                        <a:gd name="connsiteX4" fmla="*/ 1727822 w 2398198"/>
                        <a:gd name="connsiteY4" fmla="*/ 0 h 432000"/>
                        <a:gd name="connsiteX5" fmla="*/ 2300605 w 2398198"/>
                        <a:gd name="connsiteY5" fmla="*/ 0 h 432000"/>
                        <a:gd name="connsiteX6" fmla="*/ 2398198 w 2398198"/>
                        <a:gd name="connsiteY6" fmla="*/ 97593 h 432000"/>
                        <a:gd name="connsiteX7" fmla="*/ 2398198 w 2398198"/>
                        <a:gd name="connsiteY7" fmla="*/ 334407 h 432000"/>
                        <a:gd name="connsiteX8" fmla="*/ 2300605 w 2398198"/>
                        <a:gd name="connsiteY8" fmla="*/ 432000 h 432000"/>
                        <a:gd name="connsiteX9" fmla="*/ 1793912 w 2398198"/>
                        <a:gd name="connsiteY9" fmla="*/ 432000 h 432000"/>
                        <a:gd name="connsiteX10" fmla="*/ 1243159 w 2398198"/>
                        <a:gd name="connsiteY10" fmla="*/ 432000 h 432000"/>
                        <a:gd name="connsiteX11" fmla="*/ 714436 w 2398198"/>
                        <a:gd name="connsiteY11" fmla="*/ 432000 h 432000"/>
                        <a:gd name="connsiteX12" fmla="*/ 97593 w 2398198"/>
                        <a:gd name="connsiteY12" fmla="*/ 432000 h 432000"/>
                        <a:gd name="connsiteX13" fmla="*/ 0 w 2398198"/>
                        <a:gd name="connsiteY13" fmla="*/ 334407 h 432000"/>
                        <a:gd name="connsiteX14" fmla="*/ 0 w 2398198"/>
                        <a:gd name="connsiteY14" fmla="*/ 97593 h 43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398198" h="432000" extrusionOk="0">
                          <a:moveTo>
                            <a:pt x="0" y="97593"/>
                          </a:moveTo>
                          <a:cubicBezTo>
                            <a:pt x="-3706" y="41408"/>
                            <a:pt x="34526" y="3441"/>
                            <a:pt x="97593" y="0"/>
                          </a:cubicBezTo>
                          <a:cubicBezTo>
                            <a:pt x="381735" y="26087"/>
                            <a:pt x="484852" y="20429"/>
                            <a:pt x="692406" y="0"/>
                          </a:cubicBezTo>
                          <a:cubicBezTo>
                            <a:pt x="899960" y="-20429"/>
                            <a:pt x="1018275" y="22369"/>
                            <a:pt x="1221129" y="0"/>
                          </a:cubicBezTo>
                          <a:cubicBezTo>
                            <a:pt x="1423983" y="-22369"/>
                            <a:pt x="1523666" y="19673"/>
                            <a:pt x="1727822" y="0"/>
                          </a:cubicBezTo>
                          <a:cubicBezTo>
                            <a:pt x="1931978" y="-19673"/>
                            <a:pt x="2177957" y="-1226"/>
                            <a:pt x="2300605" y="0"/>
                          </a:cubicBezTo>
                          <a:cubicBezTo>
                            <a:pt x="2358413" y="-8045"/>
                            <a:pt x="2389180" y="42313"/>
                            <a:pt x="2398198" y="97593"/>
                          </a:cubicBezTo>
                          <a:cubicBezTo>
                            <a:pt x="2390192" y="192400"/>
                            <a:pt x="2387456" y="266546"/>
                            <a:pt x="2398198" y="334407"/>
                          </a:cubicBezTo>
                          <a:cubicBezTo>
                            <a:pt x="2396188" y="391631"/>
                            <a:pt x="2346527" y="422748"/>
                            <a:pt x="2300605" y="432000"/>
                          </a:cubicBezTo>
                          <a:cubicBezTo>
                            <a:pt x="2107036" y="415010"/>
                            <a:pt x="2046454" y="426617"/>
                            <a:pt x="1793912" y="432000"/>
                          </a:cubicBezTo>
                          <a:cubicBezTo>
                            <a:pt x="1541370" y="437383"/>
                            <a:pt x="1426537" y="411314"/>
                            <a:pt x="1243159" y="432000"/>
                          </a:cubicBezTo>
                          <a:cubicBezTo>
                            <a:pt x="1059781" y="452686"/>
                            <a:pt x="822746" y="435524"/>
                            <a:pt x="714436" y="432000"/>
                          </a:cubicBezTo>
                          <a:cubicBezTo>
                            <a:pt x="606126" y="428476"/>
                            <a:pt x="262659" y="403372"/>
                            <a:pt x="97593" y="432000"/>
                          </a:cubicBezTo>
                          <a:cubicBezTo>
                            <a:pt x="47735" y="426984"/>
                            <a:pt x="-5735" y="386089"/>
                            <a:pt x="0" y="334407"/>
                          </a:cubicBezTo>
                          <a:cubicBezTo>
                            <a:pt x="-10500" y="234814"/>
                            <a:pt x="-2666" y="151975"/>
                            <a:pt x="0" y="9759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655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РЕГИОНАЛЬНЫЕ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792B5E01-C0C9-3B2E-3954-D15E5E1E3838}"/>
                </a:ext>
              </a:extLst>
            </p:cNvPr>
            <p:cNvSpPr/>
            <p:nvPr/>
          </p:nvSpPr>
          <p:spPr>
            <a:xfrm>
              <a:off x="4053490" y="1656082"/>
              <a:ext cx="2316191" cy="69071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имущество организаций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игорный бизнес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транспортный налог</a:t>
              </a:r>
            </a:p>
          </p:txBody>
        </p:sp>
        <p:sp>
          <p:nvSpPr>
            <p:cNvPr id="14" name="Скругленный прямоугольник 14">
              <a:extLst>
                <a:ext uri="{FF2B5EF4-FFF2-40B4-BE49-F238E27FC236}">
                  <a16:creationId xmlns="" xmlns:a16="http://schemas.microsoft.com/office/drawing/2014/main" id="{0214A404-69F0-FEBA-BA46-B7F5A670B3B9}"/>
                </a:ext>
              </a:extLst>
            </p:cNvPr>
            <p:cNvSpPr/>
            <p:nvPr/>
          </p:nvSpPr>
          <p:spPr>
            <a:xfrm>
              <a:off x="6521883" y="1326355"/>
              <a:ext cx="1790539" cy="334073"/>
            </a:xfrm>
            <a:custGeom>
              <a:avLst/>
              <a:gdLst>
                <a:gd name="connsiteX0" fmla="*/ 0 w 1790539"/>
                <a:gd name="connsiteY0" fmla="*/ 75470 h 334073"/>
                <a:gd name="connsiteX1" fmla="*/ 75470 w 1790539"/>
                <a:gd name="connsiteY1" fmla="*/ 0 h 334073"/>
                <a:gd name="connsiteX2" fmla="*/ 605607 w 1790539"/>
                <a:gd name="connsiteY2" fmla="*/ 0 h 334073"/>
                <a:gd name="connsiteX3" fmla="*/ 1152140 w 1790539"/>
                <a:gd name="connsiteY3" fmla="*/ 0 h 334073"/>
                <a:gd name="connsiteX4" fmla="*/ 1715069 w 1790539"/>
                <a:gd name="connsiteY4" fmla="*/ 0 h 334073"/>
                <a:gd name="connsiteX5" fmla="*/ 1790539 w 1790539"/>
                <a:gd name="connsiteY5" fmla="*/ 75470 h 334073"/>
                <a:gd name="connsiteX6" fmla="*/ 1790539 w 1790539"/>
                <a:gd name="connsiteY6" fmla="*/ 258603 h 334073"/>
                <a:gd name="connsiteX7" fmla="*/ 1715069 w 1790539"/>
                <a:gd name="connsiteY7" fmla="*/ 334073 h 334073"/>
                <a:gd name="connsiteX8" fmla="*/ 1201328 w 1790539"/>
                <a:gd name="connsiteY8" fmla="*/ 334073 h 334073"/>
                <a:gd name="connsiteX9" fmla="*/ 687587 w 1790539"/>
                <a:gd name="connsiteY9" fmla="*/ 334073 h 334073"/>
                <a:gd name="connsiteX10" fmla="*/ 75470 w 1790539"/>
                <a:gd name="connsiteY10" fmla="*/ 334073 h 334073"/>
                <a:gd name="connsiteX11" fmla="*/ 0 w 1790539"/>
                <a:gd name="connsiteY11" fmla="*/ 258603 h 334073"/>
                <a:gd name="connsiteX12" fmla="*/ 0 w 1790539"/>
                <a:gd name="connsiteY12" fmla="*/ 75470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0539" h="334073" extrusionOk="0">
                  <a:moveTo>
                    <a:pt x="0" y="75470"/>
                  </a:moveTo>
                  <a:cubicBezTo>
                    <a:pt x="1001" y="39950"/>
                    <a:pt x="36311" y="-1147"/>
                    <a:pt x="75470" y="0"/>
                  </a:cubicBezTo>
                  <a:cubicBezTo>
                    <a:pt x="247404" y="26185"/>
                    <a:pt x="432783" y="19152"/>
                    <a:pt x="605607" y="0"/>
                  </a:cubicBezTo>
                  <a:cubicBezTo>
                    <a:pt x="778431" y="-19152"/>
                    <a:pt x="884204" y="-17415"/>
                    <a:pt x="1152140" y="0"/>
                  </a:cubicBezTo>
                  <a:cubicBezTo>
                    <a:pt x="1420076" y="17415"/>
                    <a:pt x="1486446" y="16802"/>
                    <a:pt x="1715069" y="0"/>
                  </a:cubicBezTo>
                  <a:cubicBezTo>
                    <a:pt x="1764654" y="-3380"/>
                    <a:pt x="1800348" y="36805"/>
                    <a:pt x="1790539" y="75470"/>
                  </a:cubicBezTo>
                  <a:cubicBezTo>
                    <a:pt x="1792624" y="119268"/>
                    <a:pt x="1781919" y="199449"/>
                    <a:pt x="1790539" y="258603"/>
                  </a:cubicBezTo>
                  <a:cubicBezTo>
                    <a:pt x="1794333" y="301983"/>
                    <a:pt x="1752797" y="332451"/>
                    <a:pt x="1715069" y="334073"/>
                  </a:cubicBezTo>
                  <a:cubicBezTo>
                    <a:pt x="1524125" y="315873"/>
                    <a:pt x="1340481" y="356510"/>
                    <a:pt x="1201328" y="334073"/>
                  </a:cubicBezTo>
                  <a:cubicBezTo>
                    <a:pt x="1062175" y="311636"/>
                    <a:pt x="920826" y="344073"/>
                    <a:pt x="687587" y="334073"/>
                  </a:cubicBezTo>
                  <a:cubicBezTo>
                    <a:pt x="454348" y="324073"/>
                    <a:pt x="239760" y="346109"/>
                    <a:pt x="75470" y="334073"/>
                  </a:cubicBezTo>
                  <a:cubicBezTo>
                    <a:pt x="29570" y="333215"/>
                    <a:pt x="-3176" y="297631"/>
                    <a:pt x="0" y="258603"/>
                  </a:cubicBezTo>
                  <a:cubicBezTo>
                    <a:pt x="3931" y="197713"/>
                    <a:pt x="-510" y="161284"/>
                    <a:pt x="0" y="75470"/>
                  </a:cubicBezTo>
                  <a:close/>
                </a:path>
              </a:pathLst>
            </a:custGeom>
            <a:noFill/>
            <a:ln w="12700">
              <a:noFill/>
              <a:extLst>
                <a:ext uri="{C807C97D-BFC1-408E-A445-0C87EB9F89A2}">
                  <ask:lineSketchStyleProps xmlns:ask="http://schemas.microsoft.com/office/drawing/2018/sketchyshapes" xmlns="" sd="2830084044">
                    <a:custGeom>
                      <a:avLst/>
                      <a:gdLst>
                        <a:gd name="connsiteX0" fmla="*/ 0 w 2075659"/>
                        <a:gd name="connsiteY0" fmla="*/ 97593 h 432000"/>
                        <a:gd name="connsiteX1" fmla="*/ 97593 w 2075659"/>
                        <a:gd name="connsiteY1" fmla="*/ 0 h 432000"/>
                        <a:gd name="connsiteX2" fmla="*/ 705613 w 2075659"/>
                        <a:gd name="connsiteY2" fmla="*/ 0 h 432000"/>
                        <a:gd name="connsiteX3" fmla="*/ 1332437 w 2075659"/>
                        <a:gd name="connsiteY3" fmla="*/ 0 h 432000"/>
                        <a:gd name="connsiteX4" fmla="*/ 1978066 w 2075659"/>
                        <a:gd name="connsiteY4" fmla="*/ 0 h 432000"/>
                        <a:gd name="connsiteX5" fmla="*/ 2075659 w 2075659"/>
                        <a:gd name="connsiteY5" fmla="*/ 97593 h 432000"/>
                        <a:gd name="connsiteX6" fmla="*/ 2075659 w 2075659"/>
                        <a:gd name="connsiteY6" fmla="*/ 334407 h 432000"/>
                        <a:gd name="connsiteX7" fmla="*/ 1978066 w 2075659"/>
                        <a:gd name="connsiteY7" fmla="*/ 432000 h 432000"/>
                        <a:gd name="connsiteX8" fmla="*/ 1388851 w 2075659"/>
                        <a:gd name="connsiteY8" fmla="*/ 432000 h 432000"/>
                        <a:gd name="connsiteX9" fmla="*/ 799636 w 2075659"/>
                        <a:gd name="connsiteY9" fmla="*/ 432000 h 432000"/>
                        <a:gd name="connsiteX10" fmla="*/ 97593 w 2075659"/>
                        <a:gd name="connsiteY10" fmla="*/ 432000 h 432000"/>
                        <a:gd name="connsiteX11" fmla="*/ 0 w 2075659"/>
                        <a:gd name="connsiteY11" fmla="*/ 334407 h 432000"/>
                        <a:gd name="connsiteX12" fmla="*/ 0 w 2075659"/>
                        <a:gd name="connsiteY12" fmla="*/ 97593 h 43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075659" h="432000" extrusionOk="0">
                          <a:moveTo>
                            <a:pt x="0" y="97593"/>
                          </a:moveTo>
                          <a:cubicBezTo>
                            <a:pt x="1715" y="54254"/>
                            <a:pt x="46072" y="-1082"/>
                            <a:pt x="97593" y="0"/>
                          </a:cubicBezTo>
                          <a:cubicBezTo>
                            <a:pt x="276910" y="-14229"/>
                            <a:pt x="521622" y="23157"/>
                            <a:pt x="705613" y="0"/>
                          </a:cubicBezTo>
                          <a:cubicBezTo>
                            <a:pt x="889604" y="-23157"/>
                            <a:pt x="1070893" y="-10068"/>
                            <a:pt x="1332437" y="0"/>
                          </a:cubicBezTo>
                          <a:cubicBezTo>
                            <a:pt x="1593981" y="10068"/>
                            <a:pt x="1727586" y="30885"/>
                            <a:pt x="1978066" y="0"/>
                          </a:cubicBezTo>
                          <a:cubicBezTo>
                            <a:pt x="2034490" y="-1080"/>
                            <a:pt x="2087468" y="47325"/>
                            <a:pt x="2075659" y="97593"/>
                          </a:cubicBezTo>
                          <a:cubicBezTo>
                            <a:pt x="2070651" y="148143"/>
                            <a:pt x="2082960" y="255524"/>
                            <a:pt x="2075659" y="334407"/>
                          </a:cubicBezTo>
                          <a:cubicBezTo>
                            <a:pt x="2087719" y="393705"/>
                            <a:pt x="2026472" y="429746"/>
                            <a:pt x="1978066" y="432000"/>
                          </a:cubicBezTo>
                          <a:cubicBezTo>
                            <a:pt x="1842665" y="451332"/>
                            <a:pt x="1631962" y="421836"/>
                            <a:pt x="1388851" y="432000"/>
                          </a:cubicBezTo>
                          <a:cubicBezTo>
                            <a:pt x="1145740" y="442164"/>
                            <a:pt x="933879" y="422697"/>
                            <a:pt x="799636" y="432000"/>
                          </a:cubicBezTo>
                          <a:cubicBezTo>
                            <a:pt x="665393" y="441303"/>
                            <a:pt x="374067" y="448831"/>
                            <a:pt x="97593" y="432000"/>
                          </a:cubicBezTo>
                          <a:cubicBezTo>
                            <a:pt x="38229" y="430889"/>
                            <a:pt x="-1405" y="387132"/>
                            <a:pt x="0" y="334407"/>
                          </a:cubicBezTo>
                          <a:cubicBezTo>
                            <a:pt x="3842" y="285400"/>
                            <a:pt x="-8609" y="211104"/>
                            <a:pt x="0" y="9759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4E9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МЕСТНЫЕ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B33A1414-A380-6CCF-C2DA-84AF5DD7175E}"/>
                </a:ext>
              </a:extLst>
            </p:cNvPr>
            <p:cNvSpPr/>
            <p:nvPr/>
          </p:nvSpPr>
          <p:spPr>
            <a:xfrm>
              <a:off x="6488018" y="1648658"/>
              <a:ext cx="2013434" cy="148402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земельный налог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налог на имущество физических лиц</a:t>
              </a:r>
            </a:p>
            <a:p>
              <a:pPr marL="128588" marR="0" lvl="0" indent="-128588" algn="l" defTabSz="321945" rtl="0" eaLnBrk="1" fontAlgn="auto" latinLnBrk="0" hangingPunct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6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торговый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сбор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(в настоящее время зачисляется</a:t>
              </a:r>
              <a:r>
                <a:rPr kumimoji="0" lang="ru-RU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Helvetica Neue"/>
                </a:rPr>
                <a:t> только в бюджеты субъектов Российской Федерации – городов федерального значения)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8" name="Скругленный прямоугольник 14">
              <a:extLst>
                <a:ext uri="{FF2B5EF4-FFF2-40B4-BE49-F238E27FC236}">
                  <a16:creationId xmlns="" xmlns:a16="http://schemas.microsoft.com/office/drawing/2014/main" id="{D4D432F9-2BAD-9A0B-AD3D-0202D357D43F}"/>
                </a:ext>
              </a:extLst>
            </p:cNvPr>
            <p:cNvSpPr/>
            <p:nvPr/>
          </p:nvSpPr>
          <p:spPr>
            <a:xfrm>
              <a:off x="1038160" y="3557075"/>
              <a:ext cx="1947911" cy="309829"/>
            </a:xfrm>
            <a:prstGeom prst="roundRect">
              <a:avLst>
                <a:gd name="adj" fmla="val 22591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Федеральный бюджет</a:t>
              </a:r>
            </a:p>
          </p:txBody>
        </p:sp>
        <p:sp>
          <p:nvSpPr>
            <p:cNvPr id="22" name="Скругленный прямоугольник 14">
              <a:extLst>
                <a:ext uri="{FF2B5EF4-FFF2-40B4-BE49-F238E27FC236}">
                  <a16:creationId xmlns="" xmlns:a16="http://schemas.microsoft.com/office/drawing/2014/main" id="{C27D1434-ABEE-5150-15C8-EFB6A5217CCF}"/>
                </a:ext>
              </a:extLst>
            </p:cNvPr>
            <p:cNvSpPr/>
            <p:nvPr/>
          </p:nvSpPr>
          <p:spPr>
            <a:xfrm>
              <a:off x="4166746" y="3047193"/>
              <a:ext cx="2068775" cy="50133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Могут пополнять доходы региональных</a:t>
              </a:r>
              <a:b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и местных бюджетов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25" name="Скругленный прямоугольник 14">
              <a:extLst>
                <a:ext uri="{FF2B5EF4-FFF2-40B4-BE49-F238E27FC236}">
                  <a16:creationId xmlns="" xmlns:a16="http://schemas.microsoft.com/office/drawing/2014/main" id="{DD17D0AA-80BA-A265-D343-EB1B5091A7E2}"/>
                </a:ext>
              </a:extLst>
            </p:cNvPr>
            <p:cNvSpPr/>
            <p:nvPr/>
          </p:nvSpPr>
          <p:spPr>
            <a:xfrm>
              <a:off x="1038160" y="4340136"/>
              <a:ext cx="1947911" cy="277428"/>
            </a:xfrm>
            <a:prstGeom prst="roundRect">
              <a:avLst>
                <a:gd name="adj" fmla="val 22591"/>
              </a:avLst>
            </a:prstGeom>
            <a:solidFill>
              <a:srgbClr val="5E80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Местный бюджет</a:t>
              </a:r>
            </a:p>
          </p:txBody>
        </p:sp>
        <p:sp>
          <p:nvSpPr>
            <p:cNvPr id="34" name="Скругленный прямоугольник 14">
              <a:extLst>
                <a:ext uri="{FF2B5EF4-FFF2-40B4-BE49-F238E27FC236}">
                  <a16:creationId xmlns="" xmlns:a16="http://schemas.microsoft.com/office/drawing/2014/main" id="{B54A7A7F-8518-EB2E-2708-D493DA785655}"/>
                </a:ext>
              </a:extLst>
            </p:cNvPr>
            <p:cNvSpPr/>
            <p:nvPr/>
          </p:nvSpPr>
          <p:spPr>
            <a:xfrm>
              <a:off x="6571156" y="3243863"/>
              <a:ext cx="2095155" cy="133806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Могут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пополнять</a:t>
              </a:r>
              <a:r>
                <a:rPr lang="ru-RU" sz="1000" b="0" dirty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только доходы</a:t>
              </a:r>
              <a:r>
                <a:rPr lang="ru-RU" sz="1000" b="0" dirty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местных бюджетов</a:t>
              </a:r>
            </a:p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000" b="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3219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dirty="0" smtClean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Могут быть переданы </a:t>
              </a:r>
              <a:br>
                <a:rPr lang="ru-RU" sz="1000" b="0" dirty="0" smtClean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0" dirty="0" smtClean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уровень поселений и внутригородских районов по решению органов местного самоуправления муниципальных районов и городских округов </a:t>
              </a:r>
              <a:br>
                <a:rPr lang="ru-RU" sz="1000" b="0" dirty="0" smtClean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0" dirty="0" smtClean="0">
                  <a:solidFill>
                    <a:srgbClr val="5E5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внутригородским делением</a:t>
              </a:r>
              <a:endParaRPr 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Скругленный прямоугольник 14">
            <a:extLst>
              <a:ext uri="{FF2B5EF4-FFF2-40B4-BE49-F238E27FC236}">
                <a16:creationId xmlns="" xmlns:a16="http://schemas.microsoft.com/office/drawing/2014/main" id="{8C922766-C318-C386-405D-DBE84DE62D09}"/>
              </a:ext>
            </a:extLst>
          </p:cNvPr>
          <p:cNvSpPr/>
          <p:nvPr/>
        </p:nvSpPr>
        <p:spPr>
          <a:xfrm>
            <a:off x="491919" y="3772053"/>
            <a:ext cx="2149682" cy="388187"/>
          </a:xfrm>
          <a:prstGeom prst="roundRect">
            <a:avLst>
              <a:gd name="adj" fmla="val 2259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Региональный бюджет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0049710-5C6E-D4CF-D8BD-0CB515201473}"/>
              </a:ext>
            </a:extLst>
          </p:cNvPr>
          <p:cNvSpPr/>
          <p:nvPr/>
        </p:nvSpPr>
        <p:spPr>
          <a:xfrm>
            <a:off x="191421" y="229605"/>
            <a:ext cx="7861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cs typeface="Times New Roman" panose="02020603050405020304" pitchFamily="18" charset="0"/>
                <a:sym typeface="Helvetica Neue"/>
              </a:rPr>
              <a:t>ВИДЫ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cs typeface="Times New Roman" panose="02020603050405020304" pitchFamily="18" charset="0"/>
                <a:sym typeface="Helvetica Neue"/>
              </a:rPr>
              <a:t>НАЛОГОВ, СБОРОВ, СТРАХОВЫХ ВЗНОСОВ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cs typeface="Times New Roman" panose="02020603050405020304" pitchFamily="18" charset="0"/>
                <a:sym typeface="Helvetica Neue"/>
              </a:rPr>
              <a:t>ПО УРОВНЯМ БЮДЖЕТНОЙ СИСТЕМЫ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AFE0E6-8050-CD27-12CD-F353137BC2D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2F3BF-2592-48BB-BF74-9AFC8AF0D220}" type="slidenum">
              <a:rPr kumimoji="0" lang="ru-RU" sz="105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1421" y="753382"/>
            <a:ext cx="0" cy="413611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91421" y="753383"/>
            <a:ext cx="147493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Скругленный прямоугольник 14">
            <a:extLst>
              <a:ext uri="{FF2B5EF4-FFF2-40B4-BE49-F238E27FC236}">
                <a16:creationId xmlns="" xmlns:a16="http://schemas.microsoft.com/office/drawing/2014/main" id="{8C922766-C318-C386-405D-DBE84DE62D09}"/>
              </a:ext>
            </a:extLst>
          </p:cNvPr>
          <p:cNvSpPr/>
          <p:nvPr/>
        </p:nvSpPr>
        <p:spPr>
          <a:xfrm>
            <a:off x="3953229" y="3752361"/>
            <a:ext cx="2172868" cy="388187"/>
          </a:xfrm>
          <a:prstGeom prst="roundRect">
            <a:avLst>
              <a:gd name="adj" fmla="val 2259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Региональный бюджет</a:t>
            </a:r>
          </a:p>
        </p:txBody>
      </p:sp>
      <p:sp>
        <p:nvSpPr>
          <p:cNvPr id="42" name="Скругленный прямоугольник 14">
            <a:extLst>
              <a:ext uri="{FF2B5EF4-FFF2-40B4-BE49-F238E27FC236}">
                <a16:creationId xmlns="" xmlns:a16="http://schemas.microsoft.com/office/drawing/2014/main" id="{DD17D0AA-80BA-A265-D343-EB1B5091A7E2}"/>
              </a:ext>
            </a:extLst>
          </p:cNvPr>
          <p:cNvSpPr/>
          <p:nvPr/>
        </p:nvSpPr>
        <p:spPr>
          <a:xfrm>
            <a:off x="3953229" y="4251476"/>
            <a:ext cx="2163769" cy="340905"/>
          </a:xfrm>
          <a:prstGeom prst="roundRect">
            <a:avLst>
              <a:gd name="adj" fmla="val 22591"/>
            </a:avLst>
          </a:prstGeom>
          <a:solidFill>
            <a:srgbClr val="5E8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Местный бюджет</a:t>
            </a:r>
          </a:p>
        </p:txBody>
      </p:sp>
      <p:sp>
        <p:nvSpPr>
          <p:cNvPr id="44" name="Скругленный прямоугольник 14">
            <a:extLst>
              <a:ext uri="{FF2B5EF4-FFF2-40B4-BE49-F238E27FC236}">
                <a16:creationId xmlns="" xmlns:a16="http://schemas.microsoft.com/office/drawing/2014/main" id="{DD17D0AA-80BA-A265-D343-EB1B5091A7E2}"/>
              </a:ext>
            </a:extLst>
          </p:cNvPr>
          <p:cNvSpPr/>
          <p:nvPr/>
        </p:nvSpPr>
        <p:spPr>
          <a:xfrm>
            <a:off x="6748038" y="4602519"/>
            <a:ext cx="1760918" cy="340905"/>
          </a:xfrm>
          <a:prstGeom prst="roundRect">
            <a:avLst>
              <a:gd name="adj" fmla="val 22591"/>
            </a:avLst>
          </a:prstGeom>
          <a:solidFill>
            <a:srgbClr val="5E80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Местный бюджет</a:t>
            </a:r>
          </a:p>
        </p:txBody>
      </p:sp>
      <p:sp>
        <p:nvSpPr>
          <p:cNvPr id="45" name="Скругленный прямоугольник 14">
            <a:extLst>
              <a:ext uri="{FF2B5EF4-FFF2-40B4-BE49-F238E27FC236}">
                <a16:creationId xmlns="" xmlns:a16="http://schemas.microsoft.com/office/drawing/2014/main" id="{DD17D0AA-80BA-A265-D343-EB1B5091A7E2}"/>
              </a:ext>
            </a:extLst>
          </p:cNvPr>
          <p:cNvSpPr/>
          <p:nvPr/>
        </p:nvSpPr>
        <p:spPr>
          <a:xfrm>
            <a:off x="495430" y="4669276"/>
            <a:ext cx="4571869" cy="340905"/>
          </a:xfrm>
          <a:prstGeom prst="roundRect">
            <a:avLst>
              <a:gd name="adj" fmla="val 2259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Бюджеты государственных внебюджетных фондов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46" name="Прямая со стрелкой 45"/>
          <p:cNvCxnSpPr>
            <a:endCxn id="18" idx="1"/>
          </p:cNvCxnSpPr>
          <p:nvPr/>
        </p:nvCxnSpPr>
        <p:spPr>
          <a:xfrm>
            <a:off x="189462" y="3479608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91421" y="3972304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85725" y="4415385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85725" y="4875587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640125" y="753383"/>
            <a:ext cx="5696" cy="366854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645821" y="753384"/>
            <a:ext cx="14749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645821" y="3972305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640125" y="4415386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448610" y="739469"/>
            <a:ext cx="0" cy="403350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6448610" y="739470"/>
            <a:ext cx="14749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448610" y="4772971"/>
            <a:ext cx="3063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Box 2"/>
          <p:cNvSpPr txBox="1"/>
          <p:nvPr/>
        </p:nvSpPr>
        <p:spPr>
          <a:xfrm>
            <a:off x="5440250" y="7200900"/>
            <a:ext cx="127001" cy="1524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</a:t>
            </a:r>
          </a:p>
        </p:txBody>
      </p:sp>
      <p:sp>
        <p:nvSpPr>
          <p:cNvPr id="322" name="TextBox 52"/>
          <p:cNvSpPr txBox="1"/>
          <p:nvPr/>
        </p:nvSpPr>
        <p:spPr>
          <a:xfrm>
            <a:off x="4221973" y="991247"/>
            <a:ext cx="396568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321945">
              <a:defRPr sz="1100" b="1">
                <a:solidFill>
                  <a:srgbClr val="5DB3B9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Налоговые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911,85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(80,03%)</a:t>
            </a:r>
          </a:p>
        </p:txBody>
      </p:sp>
      <p:sp>
        <p:nvSpPr>
          <p:cNvPr id="326" name="TextBox 62"/>
          <p:cNvSpPr txBox="1"/>
          <p:nvPr/>
        </p:nvSpPr>
        <p:spPr>
          <a:xfrm>
            <a:off x="4189954" y="2758614"/>
            <a:ext cx="4211563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321945">
              <a:defRPr sz="1100" b="1">
                <a:solidFill>
                  <a:srgbClr val="DF823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Неналоговые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183,66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(19,84%)</a:t>
            </a:r>
          </a:p>
        </p:txBody>
      </p:sp>
      <p:sp>
        <p:nvSpPr>
          <p:cNvPr id="329" name="TextBox 68"/>
          <p:cNvSpPr txBox="1"/>
          <p:nvPr/>
        </p:nvSpPr>
        <p:spPr>
          <a:xfrm>
            <a:off x="4189954" y="4015272"/>
            <a:ext cx="4484262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321945">
              <a:defRPr sz="1100" b="1">
                <a:solidFill>
                  <a:srgbClr val="3E3E3C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34,77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(0,13%)</a:t>
            </a:r>
          </a:p>
        </p:txBody>
      </p:sp>
      <p:sp>
        <p:nvSpPr>
          <p:cNvPr id="331" name="Прямоугольник 26"/>
          <p:cNvSpPr txBox="1"/>
          <p:nvPr/>
        </p:nvSpPr>
        <p:spPr>
          <a:xfrm>
            <a:off x="340011" y="333374"/>
            <a:ext cx="6496072" cy="34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ВИДЫ ДОХОДОВ ФЕДЕРАЛЬНОГО БЮДЖЕТА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2023 Г.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9" y="1041361"/>
            <a:ext cx="3477337" cy="347733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Линия"/>
          <p:cNvSpPr/>
          <p:nvPr/>
        </p:nvSpPr>
        <p:spPr>
          <a:xfrm>
            <a:off x="2080471" y="1269850"/>
            <a:ext cx="1990240" cy="593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39" name="Линия"/>
          <p:cNvSpPr/>
          <p:nvPr/>
        </p:nvSpPr>
        <p:spPr>
          <a:xfrm>
            <a:off x="1262412" y="2788180"/>
            <a:ext cx="2808298" cy="54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10"/>
                </a:moveTo>
                <a:lnTo>
                  <a:pt x="5239" y="12310"/>
                </a:lnTo>
                <a:lnTo>
                  <a:pt x="5239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diamond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40" name="Линия"/>
          <p:cNvSpPr/>
          <p:nvPr/>
        </p:nvSpPr>
        <p:spPr>
          <a:xfrm>
            <a:off x="631105" y="2805801"/>
            <a:ext cx="3439606" cy="178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/>
            <a:endParaRPr/>
          </a:p>
        </p:txBody>
      </p:sp>
      <p:sp>
        <p:nvSpPr>
          <p:cNvPr id="341" name="Кружок"/>
          <p:cNvSpPr/>
          <p:nvPr/>
        </p:nvSpPr>
        <p:spPr>
          <a:xfrm>
            <a:off x="1956505" y="2607627"/>
            <a:ext cx="344806" cy="344806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9BC55B-0A80-B5C6-4070-E39BEB9D09F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0;p62">
            <a:extLst>
              <a:ext uri="{FF2B5EF4-FFF2-40B4-BE49-F238E27FC236}">
                <a16:creationId xmlns="" xmlns:a16="http://schemas.microsoft.com/office/drawing/2014/main" id="{E1DA0A7F-1EDC-C56F-CF64-60FD8FD18840}"/>
              </a:ext>
            </a:extLst>
          </p:cNvPr>
          <p:cNvSpPr txBox="1">
            <a:spLocks/>
          </p:cNvSpPr>
          <p:nvPr/>
        </p:nvSpPr>
        <p:spPr>
          <a:xfrm>
            <a:off x="191422" y="714100"/>
            <a:ext cx="8950292" cy="29378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ru-RU" sz="1950" b="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B40BCAC-A2E2-D2C1-7400-45490D944ECB}"/>
              </a:ext>
            </a:extLst>
          </p:cNvPr>
          <p:cNvSpPr/>
          <p:nvPr/>
        </p:nvSpPr>
        <p:spPr>
          <a:xfrm>
            <a:off x="191421" y="313494"/>
            <a:ext cx="7098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ИЗ БЮДЖЕТОВ БЮДЖЕТНОЙ СИСТЕМЫ РФ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5A990C-8E2C-1C6A-AED3-2B54A2AC11F4}"/>
              </a:ext>
            </a:extLst>
          </p:cNvPr>
          <p:cNvSpPr txBox="1"/>
          <p:nvPr/>
        </p:nvSpPr>
        <p:spPr>
          <a:xfrm>
            <a:off x="8359573" y="4851488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6365" y="2584702"/>
            <a:ext cx="8437576" cy="268159"/>
            <a:chOff x="740327" y="126106"/>
            <a:chExt cx="5738382" cy="262377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40327" y="126106"/>
              <a:ext cx="5738382" cy="26237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40327" y="151722"/>
              <a:ext cx="5738382" cy="2367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marL="0" marR="0" lvl="0" indent="0" algn="dist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ХАРАКТЕРИСТИКА МЕЖБЮДЖЕТНЫХ ТРАНСФЕРТОВ БЮДЖЕТАМ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БЮДЖЕТНОЙ СИСТЕМЫ РФ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08237"/>
              </p:ext>
            </p:extLst>
          </p:nvPr>
        </p:nvGraphicFramePr>
        <p:xfrm>
          <a:off x="61107" y="2944878"/>
          <a:ext cx="8989040" cy="1929486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1209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79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939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543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000" b="0" i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Выделяется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безвозмездно. </a:t>
                      </a:r>
                      <a:endParaRPr lang="ru-RU" sz="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использования не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устанавливаются, но могут устанавливаться условия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104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000" b="0" i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на безвозмездной и безвозвратной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основах в целях финансового обеспечения в полном объеме обязательств, обусловленных выполнением органами государственной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власти (органами местного самоуправления) 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делегированных полномочий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Федерации (регионов)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86054965"/>
                  </a:ext>
                </a:extLst>
              </a:tr>
              <a:tr h="337080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000" b="0" i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на безвозмездной и безвозвратной основе на условиях целевого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расходных обязательств субъектов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Федерации (муниципальных образований)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222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</a:t>
                      </a:r>
                      <a:endParaRPr lang="ru-RU" sz="1000" b="0" i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на безвозмездной и безвозвратной основе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финансовое обеспечение расходных обязательств субъектов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Федерации (муниципальных образований), 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путем финансирования в полном объеме или  софинансирования (ограничивается с 2024 года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57154" y="758327"/>
            <a:ext cx="8851048" cy="1692346"/>
            <a:chOff x="1307509" y="971354"/>
            <a:chExt cx="9800894" cy="2025152"/>
          </a:xfrm>
        </p:grpSpPr>
        <p:sp>
          <p:nvSpPr>
            <p:cNvPr id="11" name="Полилиния 10"/>
            <p:cNvSpPr/>
            <p:nvPr/>
          </p:nvSpPr>
          <p:spPr>
            <a:xfrm>
              <a:off x="6011955" y="1814231"/>
              <a:ext cx="4030667" cy="3497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4884"/>
                  </a:lnTo>
                  <a:lnTo>
                    <a:pt x="4030667" y="174884"/>
                  </a:lnTo>
                  <a:lnTo>
                    <a:pt x="4030667" y="349768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019159" y="1814232"/>
              <a:ext cx="2015333" cy="3497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4884"/>
                  </a:lnTo>
                  <a:lnTo>
                    <a:pt x="2015333" y="174884"/>
                  </a:lnTo>
                  <a:lnTo>
                    <a:pt x="2015333" y="349768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973216" y="1813209"/>
              <a:ext cx="91440" cy="3497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9768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803208" y="1815450"/>
              <a:ext cx="2015333" cy="3497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15333" y="0"/>
                  </a:moveTo>
                  <a:lnTo>
                    <a:pt x="2015333" y="174884"/>
                  </a:lnTo>
                  <a:lnTo>
                    <a:pt x="0" y="174884"/>
                  </a:lnTo>
                  <a:lnTo>
                    <a:pt x="0" y="349768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552645" y="1797789"/>
              <a:ext cx="4030667" cy="3497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30667" y="0"/>
                  </a:moveTo>
                  <a:lnTo>
                    <a:pt x="4030667" y="174884"/>
                  </a:lnTo>
                  <a:lnTo>
                    <a:pt x="0" y="174884"/>
                  </a:lnTo>
                  <a:lnTo>
                    <a:pt x="0" y="349768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760913" y="971354"/>
              <a:ext cx="2353097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kern="120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307509" y="2163724"/>
              <a:ext cx="1665565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kern="1200" normalizeH="0" baseline="0" noProof="0" dirty="0">
                  <a:ln w="0"/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Дотации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397093" y="2153214"/>
              <a:ext cx="1665565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kern="1200" normalizeH="0" baseline="0" noProof="0" dirty="0">
                  <a:ln w="0"/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Субсидии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78678" y="2153214"/>
              <a:ext cx="1665565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kern="1200" normalizeH="0" baseline="0" noProof="0" dirty="0">
                  <a:ln w="0"/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Субвенции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353511" y="2163724"/>
              <a:ext cx="1665565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i="0" u="none" strike="noStrike" kern="1200" normalizeH="0" baseline="0" noProof="0" dirty="0">
                  <a:ln w="0"/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Иные межбюджетные трансферты (ИМБТ)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9235572" y="2163724"/>
              <a:ext cx="1872831" cy="832782"/>
            </a:xfrm>
            <a:custGeom>
              <a:avLst/>
              <a:gdLst>
                <a:gd name="connsiteX0" fmla="*/ 0 w 1665565"/>
                <a:gd name="connsiteY0" fmla="*/ 0 h 832782"/>
                <a:gd name="connsiteX1" fmla="*/ 1665565 w 1665565"/>
                <a:gd name="connsiteY1" fmla="*/ 0 h 832782"/>
                <a:gd name="connsiteX2" fmla="*/ 1665565 w 1665565"/>
                <a:gd name="connsiteY2" fmla="*/ 832782 h 832782"/>
                <a:gd name="connsiteX3" fmla="*/ 0 w 1665565"/>
                <a:gd name="connsiteY3" fmla="*/ 832782 h 832782"/>
                <a:gd name="connsiteX4" fmla="*/ 0 w 1665565"/>
                <a:gd name="connsiteY4" fmla="*/ 0 h 8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65" h="832782">
                  <a:moveTo>
                    <a:pt x="0" y="0"/>
                  </a:moveTo>
                  <a:lnTo>
                    <a:pt x="1665565" y="0"/>
                  </a:lnTo>
                  <a:lnTo>
                    <a:pt x="1665565" y="832782"/>
                  </a:lnTo>
                  <a:lnTo>
                    <a:pt x="0" y="83278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i="0" u="none" strike="noStrike" kern="1200" normalizeH="0" baseline="0" noProof="0" dirty="0">
                  <a:ln w="0"/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 бюджетам государственных внебюджетных фондов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1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Прямоугольник 26"/>
          <p:cNvSpPr txBox="1"/>
          <p:nvPr/>
        </p:nvSpPr>
        <p:spPr>
          <a:xfrm>
            <a:off x="340011" y="333374"/>
            <a:ext cx="6496072" cy="592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(МЛРД</a:t>
            </a:r>
            <a:r>
              <a:rPr sz="1700" cap="sm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cap="sm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РУБ.)</a:t>
            </a:r>
            <a:endParaRPr sz="1700" cap="sm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49" y="1176095"/>
            <a:ext cx="3577347" cy="3572599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Социальная политика…"/>
          <p:cNvSpPr txBox="1"/>
          <p:nvPr/>
        </p:nvSpPr>
        <p:spPr>
          <a:xfrm>
            <a:off x="372190" y="1083310"/>
            <a:ext cx="1609734" cy="4339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Социальная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Национальная оборона…"/>
          <p:cNvSpPr txBox="1"/>
          <p:nvPr/>
        </p:nvSpPr>
        <p:spPr>
          <a:xfrm>
            <a:off x="372190" y="1614864"/>
            <a:ext cx="1475082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Национальная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оборона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1 486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Национальная экономика…"/>
          <p:cNvSpPr txBox="1"/>
          <p:nvPr/>
        </p:nvSpPr>
        <p:spPr>
          <a:xfrm>
            <a:off x="372190" y="2136894"/>
            <a:ext cx="1598513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Национальная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Нацбезопасность…"/>
          <p:cNvSpPr txBox="1"/>
          <p:nvPr/>
        </p:nvSpPr>
        <p:spPr>
          <a:xfrm>
            <a:off x="372190" y="2692438"/>
            <a:ext cx="2353359" cy="5309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Нац</a:t>
            </a:r>
            <a:r>
              <a:rPr lang="ru-RU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иональная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и правоохранительная деятельность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1 854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Общегосударственные вопросы…"/>
          <p:cNvSpPr txBox="1"/>
          <p:nvPr/>
        </p:nvSpPr>
        <p:spPr>
          <a:xfrm>
            <a:off x="372190" y="3472743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847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Физкультура и спорт…"/>
          <p:cNvSpPr txBox="1"/>
          <p:nvPr/>
        </p:nvSpPr>
        <p:spPr>
          <a:xfrm>
            <a:off x="372189" y="3979208"/>
            <a:ext cx="2258797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</a:t>
            </a:r>
            <a:r>
              <a:rPr lang="ru-RU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ическая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СМИ…"/>
          <p:cNvSpPr txBox="1"/>
          <p:nvPr/>
        </p:nvSpPr>
        <p:spPr>
          <a:xfrm>
            <a:off x="372190" y="4501238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Обслуживание госдолга…"/>
          <p:cNvSpPr txBox="1"/>
          <p:nvPr/>
        </p:nvSpPr>
        <p:spPr>
          <a:xfrm>
            <a:off x="5308147" y="1061496"/>
            <a:ext cx="352211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ударственного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(муниципального) долга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Здравоохранение…"/>
          <p:cNvSpPr txBox="1"/>
          <p:nvPr/>
        </p:nvSpPr>
        <p:spPr>
          <a:xfrm>
            <a:off x="7699398" y="1593051"/>
            <a:ext cx="1132039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Образование…"/>
          <p:cNvSpPr txBox="1"/>
          <p:nvPr/>
        </p:nvSpPr>
        <p:spPr>
          <a:xfrm>
            <a:off x="7941432" y="2115081"/>
            <a:ext cx="865940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Межбюджетных трансферы…"/>
          <p:cNvSpPr txBox="1"/>
          <p:nvPr/>
        </p:nvSpPr>
        <p:spPr>
          <a:xfrm>
            <a:off x="7064170" y="2794676"/>
            <a:ext cx="1743202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Межбюджетны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трансферы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092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Охрана окружающей среды…"/>
          <p:cNvSpPr txBox="1"/>
          <p:nvPr/>
        </p:nvSpPr>
        <p:spPr>
          <a:xfrm>
            <a:off x="7064170" y="3462913"/>
            <a:ext cx="1743203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Охрана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окружающей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ЖКХ…"/>
          <p:cNvSpPr txBox="1"/>
          <p:nvPr/>
        </p:nvSpPr>
        <p:spPr>
          <a:xfrm>
            <a:off x="6761567" y="4020895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589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Культура…"/>
          <p:cNvSpPr txBox="1"/>
          <p:nvPr/>
        </p:nvSpPr>
        <p:spPr>
          <a:xfrm>
            <a:off x="6761567" y="4479424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кинематография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Линия"/>
          <p:cNvSpPr/>
          <p:nvPr/>
        </p:nvSpPr>
        <p:spPr>
          <a:xfrm flipV="1">
            <a:off x="799405" y="1428115"/>
            <a:ext cx="4036909" cy="1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4" name="Линия"/>
          <p:cNvSpPr/>
          <p:nvPr/>
        </p:nvSpPr>
        <p:spPr>
          <a:xfrm flipV="1">
            <a:off x="799405" y="1950839"/>
            <a:ext cx="2922562" cy="1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5" name="Линия"/>
          <p:cNvSpPr/>
          <p:nvPr/>
        </p:nvSpPr>
        <p:spPr>
          <a:xfrm flipV="1">
            <a:off x="799405" y="2469981"/>
            <a:ext cx="2286223" cy="1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6" name="Линия"/>
          <p:cNvSpPr/>
          <p:nvPr/>
        </p:nvSpPr>
        <p:spPr>
          <a:xfrm>
            <a:off x="810567" y="3182087"/>
            <a:ext cx="2690645" cy="487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7" name="Линия"/>
          <p:cNvSpPr/>
          <p:nvPr/>
        </p:nvSpPr>
        <p:spPr>
          <a:xfrm>
            <a:off x="774005" y="3798302"/>
            <a:ext cx="3595148" cy="15834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8" name="Линия"/>
          <p:cNvSpPr/>
          <p:nvPr/>
        </p:nvSpPr>
        <p:spPr>
          <a:xfrm>
            <a:off x="774005" y="4285219"/>
            <a:ext cx="3856671" cy="19004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79" name="Линия"/>
          <p:cNvSpPr/>
          <p:nvPr/>
        </p:nvSpPr>
        <p:spPr>
          <a:xfrm>
            <a:off x="745480" y="4724914"/>
            <a:ext cx="3970975" cy="12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59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1" name="Линия"/>
          <p:cNvSpPr/>
          <p:nvPr/>
        </p:nvSpPr>
        <p:spPr>
          <a:xfrm>
            <a:off x="5365677" y="1393378"/>
            <a:ext cx="3061270" cy="177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2" name="Линия"/>
          <p:cNvSpPr/>
          <p:nvPr/>
        </p:nvSpPr>
        <p:spPr>
          <a:xfrm>
            <a:off x="5562328" y="1916280"/>
            <a:ext cx="2871961" cy="1610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3" name="Линия"/>
          <p:cNvSpPr/>
          <p:nvPr/>
        </p:nvSpPr>
        <p:spPr>
          <a:xfrm>
            <a:off x="5684326" y="2449502"/>
            <a:ext cx="2731914" cy="1683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887" y="42"/>
                </a:lnTo>
                <a:lnTo>
                  <a:pt x="5887" y="21600"/>
                </a:lnTo>
                <a:lnTo>
                  <a:pt x="0" y="21558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4" name="Линия"/>
          <p:cNvSpPr/>
          <p:nvPr/>
        </p:nvSpPr>
        <p:spPr>
          <a:xfrm>
            <a:off x="5309315" y="3114195"/>
            <a:ext cx="3088251" cy="1370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896" y="52"/>
                </a:lnTo>
                <a:lnTo>
                  <a:pt x="8896" y="21600"/>
                </a:lnTo>
                <a:lnTo>
                  <a:pt x="0" y="21548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5" name="Линия"/>
          <p:cNvSpPr/>
          <p:nvPr/>
        </p:nvSpPr>
        <p:spPr>
          <a:xfrm>
            <a:off x="5085524" y="3723091"/>
            <a:ext cx="3312042" cy="831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091" y="251"/>
                </a:lnTo>
                <a:lnTo>
                  <a:pt x="12092" y="21600"/>
                </a:lnTo>
                <a:lnTo>
                  <a:pt x="0" y="21597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 sz="1000"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6" name="Линия"/>
          <p:cNvSpPr/>
          <p:nvPr/>
        </p:nvSpPr>
        <p:spPr>
          <a:xfrm>
            <a:off x="4921920" y="4341211"/>
            <a:ext cx="3570208" cy="352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778" y="591"/>
                </a:lnTo>
                <a:lnTo>
                  <a:pt x="12779" y="21413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7" name="Линия"/>
          <p:cNvSpPr/>
          <p:nvPr/>
        </p:nvSpPr>
        <p:spPr>
          <a:xfrm>
            <a:off x="4776405" y="4683444"/>
            <a:ext cx="3710552" cy="131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388" name="Кружок"/>
          <p:cNvSpPr/>
          <p:nvPr/>
        </p:nvSpPr>
        <p:spPr>
          <a:xfrm>
            <a:off x="3896769" y="2327394"/>
            <a:ext cx="1270001" cy="1270001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640208-74C2-0B81-DD33-CDD0E50FF6D2}"/>
              </a:ext>
            </a:extLst>
          </p:cNvPr>
          <p:cNvSpPr txBox="1"/>
          <p:nvPr/>
        </p:nvSpPr>
        <p:spPr>
          <a:xfrm>
            <a:off x="8579113" y="4779782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7132FA-50B3-77C0-DDAD-1D3FCBA286B7}"/>
              </a:ext>
            </a:extLst>
          </p:cNvPr>
          <p:cNvSpPr txBox="1"/>
          <p:nvPr/>
        </p:nvSpPr>
        <p:spPr>
          <a:xfrm>
            <a:off x="448174" y="590030"/>
            <a:ext cx="8509666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Сбалансированность бюджета: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= 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b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+ источники финансирования дефицита бюджета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9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 </a:t>
            </a: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бюджета: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900"/>
              </a:spcAft>
            </a:pP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бюджета: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9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Бездефицитный бюджет: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СБАЛАНСИРОВАННОСТЬ ГОСУДАРСТВЕННОГО БЮДЖЕТА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C27F41-C581-0474-F2A1-57CD76549884}"/>
              </a:ext>
            </a:extLst>
          </p:cNvPr>
          <p:cNvSpPr txBox="1"/>
          <p:nvPr/>
        </p:nvSpPr>
        <p:spPr>
          <a:xfrm>
            <a:off x="973098" y="2096986"/>
            <a:ext cx="7197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бюджетная статистика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вгуст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www.budget.gov.ru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pic>
        <p:nvPicPr>
          <p:cNvPr id="9" name="Image 5">
            <a:extLst>
              <a:ext uri="{FF2B5EF4-FFF2-40B4-BE49-F238E27FC236}">
                <a16:creationId xmlns="" xmlns:a16="http://schemas.microsoft.com/office/drawing/2014/main" id="{7DA331AC-45D0-7379-B2AC-F713DFA7F6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07" t="93399" b="6"/>
          <a:stretch/>
        </p:blipFill>
        <p:spPr>
          <a:xfrm>
            <a:off x="7935835" y="3465571"/>
            <a:ext cx="1704089" cy="232499"/>
          </a:xfrm>
          <a:prstGeom prst="rect">
            <a:avLst/>
          </a:prstGeom>
        </p:spPr>
      </p:pic>
      <p:pic>
        <p:nvPicPr>
          <p:cNvPr id="10" name="Image 5">
            <a:extLst>
              <a:ext uri="{FF2B5EF4-FFF2-40B4-BE49-F238E27FC236}">
                <a16:creationId xmlns="" xmlns:a16="http://schemas.microsoft.com/office/drawing/2014/main" id="{90AD9A50-36A6-60F9-A278-E1BA96DF0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107" r="74612"/>
          <a:stretch/>
        </p:blipFill>
        <p:spPr>
          <a:xfrm>
            <a:off x="7169569" y="2496608"/>
            <a:ext cx="1788271" cy="384035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="" xmlns:a16="http://schemas.microsoft.com/office/drawing/2014/main" id="{F5FE5AD4-44E0-9FED-F304-23D39D020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24" t="93405" r="54596"/>
          <a:stretch/>
        </p:blipFill>
        <p:spPr>
          <a:xfrm>
            <a:off x="7663939" y="4470647"/>
            <a:ext cx="1400318" cy="232499"/>
          </a:xfrm>
          <a:prstGeom prst="rect">
            <a:avLst/>
          </a:prstGeom>
        </p:spPr>
      </p:pic>
      <p:pic>
        <p:nvPicPr>
          <p:cNvPr id="15" name="Image 5">
            <a:extLst>
              <a:ext uri="{FF2B5EF4-FFF2-40B4-BE49-F238E27FC236}">
                <a16:creationId xmlns="" xmlns:a16="http://schemas.microsoft.com/office/drawing/2014/main" id="{EC458643-6FCB-0C57-E8A6-31422F3E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04" t="92232" r="40008" b="-662"/>
          <a:stretch/>
        </p:blipFill>
        <p:spPr>
          <a:xfrm>
            <a:off x="7599238" y="3090534"/>
            <a:ext cx="1027552" cy="29721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зайн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8EF88CD-5651-9F80-02C5-8062C812E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5896"/>
            <a:ext cx="3181709" cy="238211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4" name="Рисунок 1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AD11290-BCF8-2C44-30D6-4A90AAFA3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5886" r="2941"/>
          <a:stretch/>
        </p:blipFill>
        <p:spPr>
          <a:xfrm>
            <a:off x="168066" y="2458167"/>
            <a:ext cx="4333238" cy="240861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6" name="Image 5">
            <a:extLst>
              <a:ext uri="{FF2B5EF4-FFF2-40B4-BE49-F238E27FC236}">
                <a16:creationId xmlns="" xmlns:a16="http://schemas.microsoft.com/office/drawing/2014/main" id="{5FBB8499-B70C-1335-5EA3-4ED49E01C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83" t="92232" r="24218" b="203"/>
          <a:stretch/>
        </p:blipFill>
        <p:spPr>
          <a:xfrm>
            <a:off x="7935835" y="3254558"/>
            <a:ext cx="1105786" cy="266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B37A47-4950-5A35-8239-D0AE698BCA1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99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Закругленный прямоугольник"/>
          <p:cNvSpPr/>
          <p:nvPr/>
        </p:nvSpPr>
        <p:spPr>
          <a:xfrm>
            <a:off x="2543415" y="2923015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D2385C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69" name="Закругленный прямоугольник"/>
          <p:cNvSpPr/>
          <p:nvPr/>
        </p:nvSpPr>
        <p:spPr>
          <a:xfrm>
            <a:off x="2516795" y="39389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59B6B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0" name="Закругленный прямоугольник"/>
          <p:cNvSpPr/>
          <p:nvPr/>
        </p:nvSpPr>
        <p:spPr>
          <a:xfrm>
            <a:off x="388866" y="2923015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1F4D99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1" name="Закругленный прямоугольник"/>
          <p:cNvSpPr/>
          <p:nvPr/>
        </p:nvSpPr>
        <p:spPr>
          <a:xfrm>
            <a:off x="388866" y="39389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DE833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2" name="Закругленный прямоугольник"/>
          <p:cNvSpPr/>
          <p:nvPr/>
        </p:nvSpPr>
        <p:spPr>
          <a:xfrm>
            <a:off x="2516795" y="1907048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1F4D99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3" name="Закругленный прямоугольник"/>
          <p:cNvSpPr/>
          <p:nvPr/>
        </p:nvSpPr>
        <p:spPr>
          <a:xfrm>
            <a:off x="4654628" y="1907048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42945B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4" name="Закругленный прямоугольник"/>
          <p:cNvSpPr/>
          <p:nvPr/>
        </p:nvSpPr>
        <p:spPr>
          <a:xfrm>
            <a:off x="6802366" y="1907048"/>
            <a:ext cx="1972577" cy="868985"/>
          </a:xfrm>
          <a:prstGeom prst="roundRect">
            <a:avLst>
              <a:gd name="adj" fmla="val 21831"/>
            </a:avLst>
          </a:prstGeom>
          <a:solidFill>
            <a:srgbClr val="1F4D99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5" name="Закругленный прямоугольник"/>
          <p:cNvSpPr/>
          <p:nvPr/>
        </p:nvSpPr>
        <p:spPr>
          <a:xfrm>
            <a:off x="388866" y="8910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42945B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6" name="Закругленный прямоугольник"/>
          <p:cNvSpPr/>
          <p:nvPr/>
        </p:nvSpPr>
        <p:spPr>
          <a:xfrm>
            <a:off x="2526699" y="8910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DE833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7" name="Закругленный прямоугольник"/>
          <p:cNvSpPr/>
          <p:nvPr/>
        </p:nvSpPr>
        <p:spPr>
          <a:xfrm>
            <a:off x="6802366" y="8910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D2385C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8" name="Закругленный прямоугольник"/>
          <p:cNvSpPr/>
          <p:nvPr/>
        </p:nvSpPr>
        <p:spPr>
          <a:xfrm>
            <a:off x="4664533" y="891082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59B6B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79" name="Закругленный прямоугольник"/>
          <p:cNvSpPr/>
          <p:nvPr/>
        </p:nvSpPr>
        <p:spPr>
          <a:xfrm>
            <a:off x="388866" y="1907048"/>
            <a:ext cx="1972577" cy="868985"/>
          </a:xfrm>
          <a:prstGeom prst="roundRect">
            <a:avLst>
              <a:gd name="adj" fmla="val 21831"/>
            </a:avLst>
          </a:prstGeom>
          <a:solidFill>
            <a:srgbClr val="59B6B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80" name="Закругленный прямоугольник"/>
          <p:cNvSpPr/>
          <p:nvPr/>
        </p:nvSpPr>
        <p:spPr>
          <a:xfrm>
            <a:off x="4681248" y="2923015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DE833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81" name="Закругленный прямоугольник"/>
          <p:cNvSpPr/>
          <p:nvPr/>
        </p:nvSpPr>
        <p:spPr>
          <a:xfrm>
            <a:off x="4654628" y="3938982"/>
            <a:ext cx="4068400" cy="868984"/>
          </a:xfrm>
          <a:prstGeom prst="roundRect">
            <a:avLst>
              <a:gd name="adj" fmla="val 21831"/>
            </a:avLst>
          </a:prstGeom>
          <a:solidFill>
            <a:srgbClr val="1F4D99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82" name="Закругленный прямоугольник"/>
          <p:cNvSpPr/>
          <p:nvPr/>
        </p:nvSpPr>
        <p:spPr>
          <a:xfrm>
            <a:off x="6802366" y="2923015"/>
            <a:ext cx="1972577" cy="868984"/>
          </a:xfrm>
          <a:prstGeom prst="roundRect">
            <a:avLst>
              <a:gd name="adj" fmla="val 21831"/>
            </a:avLst>
          </a:prstGeom>
          <a:solidFill>
            <a:srgbClr val="59B6B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483" name="Цифровая экономика"/>
          <p:cNvSpPr txBox="1"/>
          <p:nvPr/>
        </p:nvSpPr>
        <p:spPr>
          <a:xfrm>
            <a:off x="2815654" y="1082840"/>
            <a:ext cx="1374859" cy="485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Цифровая экономика</a:t>
            </a:r>
          </a:p>
        </p:txBody>
      </p:sp>
      <p:sp>
        <p:nvSpPr>
          <p:cNvPr id="484" name="Образование"/>
          <p:cNvSpPr txBox="1"/>
          <p:nvPr/>
        </p:nvSpPr>
        <p:spPr>
          <a:xfrm>
            <a:off x="4943583" y="1188376"/>
            <a:ext cx="1374858" cy="2743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485" name="Жилье и городская среда"/>
          <p:cNvSpPr txBox="1"/>
          <p:nvPr/>
        </p:nvSpPr>
        <p:spPr>
          <a:xfrm>
            <a:off x="6802366" y="1051468"/>
            <a:ext cx="1882561" cy="485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Жилье</a:t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и городская среда</a:t>
            </a:r>
          </a:p>
        </p:txBody>
      </p:sp>
      <p:sp>
        <p:nvSpPr>
          <p:cNvPr id="486" name="Экология"/>
          <p:cNvSpPr txBox="1"/>
          <p:nvPr/>
        </p:nvSpPr>
        <p:spPr>
          <a:xfrm>
            <a:off x="687725" y="2204342"/>
            <a:ext cx="1374859" cy="2743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Малое и среднее предпринимательство"/>
          <p:cNvSpPr txBox="1"/>
          <p:nvPr/>
        </p:nvSpPr>
        <p:spPr>
          <a:xfrm>
            <a:off x="2484915" y="1868419"/>
            <a:ext cx="2025817" cy="9076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Малое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 поддержка индивидуальной предпринимательской инициативы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Туризм и индустрия гостеприимства"/>
          <p:cNvSpPr txBox="1"/>
          <p:nvPr/>
        </p:nvSpPr>
        <p:spPr>
          <a:xfrm>
            <a:off x="4709541" y="1907048"/>
            <a:ext cx="1882561" cy="868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Туризм и индустрия гостеприимства</a:t>
            </a:r>
          </a:p>
        </p:txBody>
      </p:sp>
      <p:sp>
        <p:nvSpPr>
          <p:cNvPr id="489" name="Производительность труда"/>
          <p:cNvSpPr txBox="1"/>
          <p:nvPr/>
        </p:nvSpPr>
        <p:spPr>
          <a:xfrm>
            <a:off x="6840466" y="1957092"/>
            <a:ext cx="1882562" cy="907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труда</a:t>
            </a:r>
          </a:p>
        </p:txBody>
      </p:sp>
      <p:sp>
        <p:nvSpPr>
          <p:cNvPr id="490" name="Здравоохранение"/>
          <p:cNvSpPr txBox="1"/>
          <p:nvPr/>
        </p:nvSpPr>
        <p:spPr>
          <a:xfrm>
            <a:off x="489486" y="3220310"/>
            <a:ext cx="1771337" cy="2743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491" name="Демография"/>
          <p:cNvSpPr txBox="1"/>
          <p:nvPr/>
        </p:nvSpPr>
        <p:spPr>
          <a:xfrm>
            <a:off x="2842274" y="3220310"/>
            <a:ext cx="1374859" cy="2743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</a:p>
        </p:txBody>
      </p:sp>
      <p:sp>
        <p:nvSpPr>
          <p:cNvPr id="492" name="Безопасные качественные дороги"/>
          <p:cNvSpPr txBox="1"/>
          <p:nvPr/>
        </p:nvSpPr>
        <p:spPr>
          <a:xfrm>
            <a:off x="4963392" y="3009237"/>
            <a:ext cx="1445572" cy="69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качественные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автомобильные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дороги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Наука и университеты"/>
          <p:cNvSpPr txBox="1"/>
          <p:nvPr/>
        </p:nvSpPr>
        <p:spPr>
          <a:xfrm>
            <a:off x="7101225" y="3114773"/>
            <a:ext cx="1374859" cy="485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и университеты</a:t>
            </a:r>
          </a:p>
        </p:txBody>
      </p:sp>
      <p:sp>
        <p:nvSpPr>
          <p:cNvPr id="494" name="Международная кооперация и экспорт"/>
          <p:cNvSpPr txBox="1"/>
          <p:nvPr/>
        </p:nvSpPr>
        <p:spPr>
          <a:xfrm>
            <a:off x="489486" y="3938982"/>
            <a:ext cx="1771337" cy="88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Международная кооперация и экспорт</a:t>
            </a:r>
          </a:p>
        </p:txBody>
      </p:sp>
      <p:sp>
        <p:nvSpPr>
          <p:cNvPr id="496" name="Беспилотные авиационные системы"/>
          <p:cNvSpPr txBox="1"/>
          <p:nvPr/>
        </p:nvSpPr>
        <p:spPr>
          <a:xfrm>
            <a:off x="2573128" y="4032792"/>
            <a:ext cx="1777730" cy="69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Беспилотные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авиационные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Комплексный план модернизации и расширения магистральной инфраструктуры"/>
          <p:cNvSpPr txBox="1"/>
          <p:nvPr/>
        </p:nvSpPr>
        <p:spPr>
          <a:xfrm>
            <a:off x="5112874" y="3879030"/>
            <a:ext cx="3151908" cy="88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/>
          <a:p>
            <a: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Комплексный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модернизации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магистральной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период до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Прямоугольник 26"/>
          <p:cNvSpPr txBox="1"/>
          <p:nvPr/>
        </p:nvSpPr>
        <p:spPr>
          <a:xfrm>
            <a:off x="378111" y="333375"/>
            <a:ext cx="6866880" cy="3479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pPr algn="l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(программы)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Культура"/>
          <p:cNvSpPr txBox="1"/>
          <p:nvPr/>
        </p:nvSpPr>
        <p:spPr>
          <a:xfrm>
            <a:off x="687725" y="1157004"/>
            <a:ext cx="1374859" cy="2743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5A065F-552F-F54A-E471-0D5EF6034A3A}"/>
              </a:ext>
            </a:extLst>
          </p:cNvPr>
          <p:cNvSpPr txBox="1"/>
          <p:nvPr/>
        </p:nvSpPr>
        <p:spPr>
          <a:xfrm>
            <a:off x="8359573" y="4806826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Прямоугольник 26"/>
          <p:cNvSpPr txBox="1"/>
          <p:nvPr/>
        </p:nvSpPr>
        <p:spPr>
          <a:xfrm>
            <a:off x="365411" y="333374"/>
            <a:ext cx="6496072" cy="627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РАСХОДЫ ПО НАЦИОНАЛЬНЫМ ПРОЕКТАМ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НА 2023-2024 ГГ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cap="none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(млрд</a:t>
            </a:r>
            <a:r>
              <a:rPr cap="sm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cap="small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cap="sm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cap="sm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cap="sm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5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0000">
            <a:off x="2853155" y="1182950"/>
            <a:ext cx="3437690" cy="3437475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«Демография»…"/>
          <p:cNvSpPr txBox="1"/>
          <p:nvPr/>
        </p:nvSpPr>
        <p:spPr>
          <a:xfrm>
            <a:off x="299653" y="1176443"/>
            <a:ext cx="960517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«Здравоохранение»…"/>
          <p:cNvSpPr txBox="1"/>
          <p:nvPr/>
        </p:nvSpPr>
        <p:spPr>
          <a:xfrm>
            <a:off x="299653" y="1715118"/>
            <a:ext cx="1273103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«Образование»…"/>
          <p:cNvSpPr txBox="1"/>
          <p:nvPr/>
        </p:nvSpPr>
        <p:spPr>
          <a:xfrm>
            <a:off x="299653" y="2253794"/>
            <a:ext cx="1007005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«Жилье и городская среда»…"/>
          <p:cNvSpPr txBox="1"/>
          <p:nvPr/>
        </p:nvSpPr>
        <p:spPr>
          <a:xfrm>
            <a:off x="299653" y="3020845"/>
            <a:ext cx="1624071" cy="5309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Жилье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городская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«Безопасные качественные дороги»…"/>
          <p:cNvSpPr txBox="1"/>
          <p:nvPr/>
        </p:nvSpPr>
        <p:spPr>
          <a:xfrm>
            <a:off x="299653" y="3531175"/>
            <a:ext cx="2151586" cy="5309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Безопасные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качественные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автомобильные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дороги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1 075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«Производительность труда»…"/>
          <p:cNvSpPr txBox="1"/>
          <p:nvPr/>
        </p:nvSpPr>
        <p:spPr>
          <a:xfrm>
            <a:off x="299653" y="4405121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l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«Наука и университеты»…"/>
          <p:cNvSpPr txBox="1"/>
          <p:nvPr/>
        </p:nvSpPr>
        <p:spPr>
          <a:xfrm>
            <a:off x="7478883" y="1061496"/>
            <a:ext cx="1542408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университеты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Международная кооперация и экспорт»…"/>
          <p:cNvSpPr txBox="1"/>
          <p:nvPr/>
        </p:nvSpPr>
        <p:spPr>
          <a:xfrm>
            <a:off x="7244560" y="1494214"/>
            <a:ext cx="1776731" cy="5309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</a:t>
            </a: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кооперация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«Цифровая экономика Российской Федерации»…"/>
          <p:cNvSpPr txBox="1"/>
          <p:nvPr/>
        </p:nvSpPr>
        <p:spPr>
          <a:xfrm>
            <a:off x="7072347" y="2306462"/>
            <a:ext cx="1948944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«Экология»…"/>
          <p:cNvSpPr txBox="1"/>
          <p:nvPr/>
        </p:nvSpPr>
        <p:spPr>
          <a:xfrm>
            <a:off x="7278088" y="2774321"/>
            <a:ext cx="1743203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«Малое и среднее предпринимательство»…"/>
          <p:cNvSpPr txBox="1"/>
          <p:nvPr/>
        </p:nvSpPr>
        <p:spPr>
          <a:xfrm>
            <a:off x="6730753" y="3186321"/>
            <a:ext cx="2290538" cy="638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9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Малое</a:t>
            </a:r>
            <a:r>
              <a:rPr sz="9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среднее</a:t>
            </a:r>
            <a:r>
              <a:rPr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предпри</a:t>
            </a:r>
            <a: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мательство</a:t>
            </a:r>
            <a:r>
              <a:rPr lang="ru-RU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00" b="0" dirty="0">
                <a:latin typeface="Arial" panose="020B0604020202020204" pitchFamily="34" charset="0"/>
                <a:cs typeface="Arial" panose="020B0604020202020204" pitchFamily="34" charset="0"/>
              </a:rPr>
              <a:t>поддержка индивидуальной </a:t>
            </a:r>
            <a: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предпринимательской </a:t>
            </a:r>
            <a:r>
              <a:rPr lang="ru-RU" sz="900" b="0" dirty="0">
                <a:latin typeface="Arial" panose="020B0604020202020204" pitchFamily="34" charset="0"/>
                <a:cs typeface="Arial" panose="020B0604020202020204" pitchFamily="34" charset="0"/>
              </a:rPr>
              <a:t>инициативы</a:t>
            </a:r>
            <a:r>
              <a:rPr sz="9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«Культура»…"/>
          <p:cNvSpPr txBox="1"/>
          <p:nvPr/>
        </p:nvSpPr>
        <p:spPr>
          <a:xfrm>
            <a:off x="6975485" y="3923333"/>
            <a:ext cx="2045806" cy="377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«Туризм и индустрия гостеприимства»…"/>
          <p:cNvSpPr txBox="1"/>
          <p:nvPr/>
        </p:nvSpPr>
        <p:spPr>
          <a:xfrm>
            <a:off x="6975485" y="4337637"/>
            <a:ext cx="2045806" cy="5309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defTabSz="321945">
              <a:defRPr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индустрия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гостеприимства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defTabSz="321945">
              <a:defRPr b="1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Линия"/>
          <p:cNvSpPr/>
          <p:nvPr/>
        </p:nvSpPr>
        <p:spPr>
          <a:xfrm>
            <a:off x="5995866" y="1376445"/>
            <a:ext cx="2321014" cy="1117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0" name="Линия"/>
          <p:cNvSpPr/>
          <p:nvPr/>
        </p:nvSpPr>
        <p:spPr>
          <a:xfrm flipV="1">
            <a:off x="939866" y="1513482"/>
            <a:ext cx="3139946" cy="1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1" name="Линия"/>
          <p:cNvSpPr/>
          <p:nvPr/>
        </p:nvSpPr>
        <p:spPr>
          <a:xfrm>
            <a:off x="829799" y="2030262"/>
            <a:ext cx="2401527" cy="15813"/>
          </a:xfrm>
          <a:prstGeom prst="line">
            <a:avLst/>
          </a:pr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2" name="Линия"/>
          <p:cNvSpPr/>
          <p:nvPr/>
        </p:nvSpPr>
        <p:spPr>
          <a:xfrm>
            <a:off x="810418" y="2590667"/>
            <a:ext cx="2215464" cy="481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437" y="142"/>
                </a:lnTo>
                <a:lnTo>
                  <a:pt x="17437" y="21600"/>
                </a:lnTo>
                <a:lnTo>
                  <a:pt x="21600" y="21458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3" name="Линия"/>
          <p:cNvSpPr/>
          <p:nvPr/>
        </p:nvSpPr>
        <p:spPr>
          <a:xfrm>
            <a:off x="674952" y="4454025"/>
            <a:ext cx="4600238" cy="292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25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4" name="Линия"/>
          <p:cNvSpPr/>
          <p:nvPr/>
        </p:nvSpPr>
        <p:spPr>
          <a:xfrm>
            <a:off x="846633" y="4064727"/>
            <a:ext cx="3209212" cy="37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482" y="0"/>
                </a:lnTo>
                <a:lnTo>
                  <a:pt x="12482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5" name="Линия"/>
          <p:cNvSpPr/>
          <p:nvPr/>
        </p:nvSpPr>
        <p:spPr>
          <a:xfrm>
            <a:off x="867469" y="3318834"/>
            <a:ext cx="2377205" cy="525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941" y="0"/>
                </a:lnTo>
                <a:lnTo>
                  <a:pt x="13941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6" name="Линия"/>
          <p:cNvSpPr/>
          <p:nvPr/>
        </p:nvSpPr>
        <p:spPr>
          <a:xfrm>
            <a:off x="6215694" y="1999499"/>
            <a:ext cx="2107337" cy="92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375" y="0"/>
                </a:lnTo>
                <a:lnTo>
                  <a:pt x="3375" y="2160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7" name="Линия"/>
          <p:cNvSpPr/>
          <p:nvPr/>
        </p:nvSpPr>
        <p:spPr>
          <a:xfrm>
            <a:off x="6089541" y="2650232"/>
            <a:ext cx="2231242" cy="751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043" y="0"/>
                </a:lnTo>
                <a:lnTo>
                  <a:pt x="6043" y="2160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8" name="Линия"/>
          <p:cNvSpPr/>
          <p:nvPr/>
        </p:nvSpPr>
        <p:spPr>
          <a:xfrm>
            <a:off x="5953261" y="3085510"/>
            <a:ext cx="2390342" cy="725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791" y="95"/>
                </a:lnTo>
                <a:lnTo>
                  <a:pt x="7791" y="21600"/>
                </a:lnTo>
                <a:lnTo>
                  <a:pt x="0" y="21505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29" name="Линия"/>
          <p:cNvSpPr/>
          <p:nvPr/>
        </p:nvSpPr>
        <p:spPr>
          <a:xfrm>
            <a:off x="5656820" y="3784434"/>
            <a:ext cx="2738344" cy="401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364" y="0"/>
                </a:lnTo>
                <a:lnTo>
                  <a:pt x="10364" y="21600"/>
                </a:lnTo>
                <a:lnTo>
                  <a:pt x="0" y="2160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 sz="1000"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30" name="Линия"/>
          <p:cNvSpPr/>
          <p:nvPr/>
        </p:nvSpPr>
        <p:spPr>
          <a:xfrm>
            <a:off x="5361727" y="4348095"/>
            <a:ext cx="3044979" cy="494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31" name="Линия"/>
          <p:cNvSpPr/>
          <p:nvPr/>
        </p:nvSpPr>
        <p:spPr>
          <a:xfrm>
            <a:off x="5535987" y="4245338"/>
            <a:ext cx="2845914" cy="285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163" y="0"/>
                </a:lnTo>
                <a:lnTo>
                  <a:pt x="12163" y="21600"/>
                </a:lnTo>
                <a:lnTo>
                  <a:pt x="0" y="21600"/>
                </a:lnTo>
                <a:lnTo>
                  <a:pt x="0" y="3955"/>
                </a:lnTo>
              </a:path>
            </a:pathLst>
          </a:custGeom>
          <a:ln w="6350">
            <a:solidFill>
              <a:srgbClr val="000000"/>
            </a:solidFill>
            <a:miter/>
            <a:tailEnd type="oval"/>
          </a:ln>
        </p:spPr>
        <p:txBody>
          <a:bodyPr lIns="34289" tIns="34289" rIns="34289" bIns="34289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532" name="Кружок"/>
          <p:cNvSpPr/>
          <p:nvPr/>
        </p:nvSpPr>
        <p:spPr>
          <a:xfrm>
            <a:off x="3937000" y="2251935"/>
            <a:ext cx="1270001" cy="1270001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E5CEB9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C684EB-073D-13AD-6DC9-20D10C789174}"/>
              </a:ext>
            </a:extLst>
          </p:cNvPr>
          <p:cNvSpPr txBox="1"/>
          <p:nvPr/>
        </p:nvSpPr>
        <p:spPr>
          <a:xfrm>
            <a:off x="8579284" y="4854253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319925"/>
            <a:ext cx="3590245" cy="20443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ВХОДНОЕ ИНТЕРАКТИВНОЕ ТЕСТИРОВАНИЕ ЗАНЯТИЯ</a:t>
            </a:r>
            <a:br>
              <a:rPr lang="ru-RU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ПО ТЕМЕ</a:t>
            </a:r>
            <a:br>
              <a:rPr lang="ru-RU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«ОБЩЕСТВЕННЫЕ ФИНАНСЫ» </a:t>
            </a:r>
          </a:p>
        </p:txBody>
      </p:sp>
      <p:pic>
        <p:nvPicPr>
          <p:cNvPr id="9" name="Рисунок 8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0824D361-087B-F6DE-A4FC-DFC83FD94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6" y="1343440"/>
            <a:ext cx="2456619" cy="2456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557743-FC54-9A7E-6526-D8EC4479186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F1C9CD-ED98-7B07-BB5F-9D5849B0B3B4}"/>
              </a:ext>
            </a:extLst>
          </p:cNvPr>
          <p:cNvSpPr txBox="1"/>
          <p:nvPr/>
        </p:nvSpPr>
        <p:spPr>
          <a:xfrm>
            <a:off x="191422" y="756677"/>
            <a:ext cx="8661633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упрощенная версия бюджетного документа, которая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использует неформальный язык и доступные форматы,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чтобы облегчить для граждан понимание бюджета</a:t>
            </a:r>
          </a:p>
          <a:p>
            <a:pPr marL="285750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содержит информационно-аналитический материал: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основы бюджета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 бюджетного процесса, проект бюджета,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его исполнение и другую информацию для граждан</a:t>
            </a:r>
          </a:p>
        </p:txBody>
      </p:sp>
      <p:pic>
        <p:nvPicPr>
          <p:cNvPr id="25" name="Рисунок 24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B507DF5E-3E07-C414-CDCF-BE4DDBF59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57" y="2308302"/>
            <a:ext cx="1735211" cy="24845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БЮДЖЕТ ДЛЯ ГРАЖДАН</a:t>
            </a:r>
            <a:endParaRPr lang="en-US" sz="1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A40325A-DA13-A03A-D030-8B3EA8E28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34359"/>
          <a:stretch/>
        </p:blipFill>
        <p:spPr>
          <a:xfrm>
            <a:off x="248873" y="2308302"/>
            <a:ext cx="2449960" cy="21541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8" name="Рисунок 27" descr="Изображение выглядит как текст, Шрифт, снимок экрана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714E5330-A14E-7208-110B-9A781A2387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1" y="2308302"/>
            <a:ext cx="1748499" cy="12236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Рисунок 17" descr="Изображение выглядит как текст, вода, озеро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529CE41E-16BA-C3CC-C549-0B9D0C18E5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27" y="2308302"/>
            <a:ext cx="2536130" cy="18733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Рисунок 34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A9B20AC5-6352-31DB-D8BB-4F2BD2E9AA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0" y="3623106"/>
            <a:ext cx="1763839" cy="11697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834B9C4-58E0-E287-6A9A-B6EEF20E86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57" y="828136"/>
            <a:ext cx="1368741" cy="136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8557BD-05C4-0941-68D7-E1736019E859}"/>
              </a:ext>
            </a:extLst>
          </p:cNvPr>
          <p:cNvSpPr txBox="1"/>
          <p:nvPr/>
        </p:nvSpPr>
        <p:spPr>
          <a:xfrm>
            <a:off x="8634560" y="4772083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5681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F1C9CD-ED98-7B07-BB5F-9D5849B0B3B4}"/>
              </a:ext>
            </a:extLst>
          </p:cNvPr>
          <p:cNvSpPr txBox="1"/>
          <p:nvPr/>
        </p:nvSpPr>
        <p:spPr>
          <a:xfrm>
            <a:off x="191422" y="964126"/>
            <a:ext cx="7889897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Единый портал бюджетной системы РФ «Электронный бюджет»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budget.gov.ru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проект Счетной Палаты РФ «Госрасходы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spending.gov.ru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Открытые данные Минфина России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minfin.gov.ru/ru/opendata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45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Портал открытых данных Правительства Москвы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data.mos.ru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бюджет Московской области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budget.mosreg.ru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бюджет Ульяновской области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ob.ulminfin.ru:8080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бюджет Краснодарского края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openbudget23region.ru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Ленинградской области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monitoring.lenreg.ru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бюджет Ярославской области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budget76.ru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бюджет города Севастополя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ob.sev.gov.ru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ПОРТАЛЫ ОТКРЫТЫХ БЮДЖЕТНЫХ ДАННЫХ </a:t>
            </a:r>
            <a:endParaRPr lang="en-US" sz="1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3306E96-A52C-43D7-8EE1-3F6834DE58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8011" y="2101265"/>
            <a:ext cx="2416432" cy="2398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B664EC-CE84-5A15-DE37-18306BE0BAD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692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ИНИЦИАТИВНОЕ БЮДЖЕТИРОВАНИЕ</a:t>
            </a:r>
            <a:endParaRPr lang="en-US" sz="1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29F41E9-7B35-EF22-7B98-2D8DC884321D}"/>
              </a:ext>
            </a:extLst>
          </p:cNvPr>
          <p:cNvGrpSpPr/>
          <p:nvPr/>
        </p:nvGrpSpPr>
        <p:grpSpPr>
          <a:xfrm>
            <a:off x="252413" y="1087395"/>
            <a:ext cx="8529638" cy="1357803"/>
            <a:chOff x="579078" y="2396966"/>
            <a:chExt cx="8562078" cy="863298"/>
          </a:xfrm>
        </p:grpSpPr>
        <p:sp>
          <p:nvSpPr>
            <p:cNvPr id="2" name="Скругленный прямоугольник 14">
              <a:extLst>
                <a:ext uri="{FF2B5EF4-FFF2-40B4-BE49-F238E27FC236}">
                  <a16:creationId xmlns="" xmlns:a16="http://schemas.microsoft.com/office/drawing/2014/main" id="{0D75F295-ED64-7FB9-0084-83DDE2546CF3}"/>
                </a:ext>
              </a:extLst>
            </p:cNvPr>
            <p:cNvSpPr/>
            <p:nvPr/>
          </p:nvSpPr>
          <p:spPr>
            <a:xfrm>
              <a:off x="579078" y="2402823"/>
              <a:ext cx="1624472" cy="849764"/>
            </a:xfrm>
            <a:prstGeom prst="roundRect">
              <a:avLst/>
            </a:prstGeom>
            <a:noFill/>
            <a:ln w="28575">
              <a:solidFill>
                <a:srgbClr val="0096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Открытость</a:t>
              </a:r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прозрачность работы муниципальных органов власти</a:t>
              </a:r>
            </a:p>
          </p:txBody>
        </p:sp>
        <p:sp>
          <p:nvSpPr>
            <p:cNvPr id="3" name="Скругленный прямоугольник 14">
              <a:extLst>
                <a:ext uri="{FF2B5EF4-FFF2-40B4-BE49-F238E27FC236}">
                  <a16:creationId xmlns="" xmlns:a16="http://schemas.microsoft.com/office/drawing/2014/main" id="{4459FAB4-4BE6-D475-9DB3-9642A0B9203E}"/>
                </a:ext>
              </a:extLst>
            </p:cNvPr>
            <p:cNvSpPr/>
            <p:nvPr/>
          </p:nvSpPr>
          <p:spPr>
            <a:xfrm>
              <a:off x="2314602" y="2402823"/>
              <a:ext cx="1624472" cy="849764"/>
            </a:xfrm>
            <a:prstGeom prst="roundRect">
              <a:avLst/>
            </a:prstGeom>
            <a:noFill/>
            <a:ln w="28575">
              <a:solidFill>
                <a:srgbClr val="E62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Усиление роли жителей</a:t>
              </a:r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решении городских проблем</a:t>
              </a:r>
            </a:p>
          </p:txBody>
        </p:sp>
        <p:sp>
          <p:nvSpPr>
            <p:cNvPr id="4" name="Скругленный прямоугольник 14">
              <a:extLst>
                <a:ext uri="{FF2B5EF4-FFF2-40B4-BE49-F238E27FC236}">
                  <a16:creationId xmlns="" xmlns:a16="http://schemas.microsoft.com/office/drawing/2014/main" id="{18AE8495-7B22-9736-10D0-CAFED000D97B}"/>
                </a:ext>
              </a:extLst>
            </p:cNvPr>
            <p:cNvSpPr/>
            <p:nvPr/>
          </p:nvSpPr>
          <p:spPr>
            <a:xfrm>
              <a:off x="7516684" y="2407089"/>
              <a:ext cx="1624472" cy="848909"/>
            </a:xfrm>
            <a:prstGeom prst="roundRect">
              <a:avLst/>
            </a:prstGeom>
            <a:noFill/>
            <a:ln w="28575">
              <a:solidFill>
                <a:srgbClr val="094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Активное вовлечение различных слоев населения</a:t>
              </a:r>
            </a:p>
          </p:txBody>
        </p:sp>
        <p:sp>
          <p:nvSpPr>
            <p:cNvPr id="5" name="Скругленный прямоугольник 14">
              <a:extLst>
                <a:ext uri="{FF2B5EF4-FFF2-40B4-BE49-F238E27FC236}">
                  <a16:creationId xmlns="" xmlns:a16="http://schemas.microsoft.com/office/drawing/2014/main" id="{C2D3BAC8-A260-F7DE-26DC-A16EBAE9FCA4}"/>
                </a:ext>
              </a:extLst>
            </p:cNvPr>
            <p:cNvSpPr/>
            <p:nvPr/>
          </p:nvSpPr>
          <p:spPr>
            <a:xfrm>
              <a:off x="4048630" y="2402823"/>
              <a:ext cx="1624472" cy="857441"/>
            </a:xfrm>
            <a:prstGeom prst="roundRect">
              <a:avLst/>
            </a:prstGeom>
            <a:noFill/>
            <a:ln w="28575">
              <a:solidFill>
                <a:srgbClr val="EE7C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активной гражданской позиции</a:t>
              </a:r>
            </a:p>
          </p:txBody>
        </p:sp>
        <p:sp>
          <p:nvSpPr>
            <p:cNvPr id="8" name="Скругленный прямоугольник 14">
              <a:extLst>
                <a:ext uri="{FF2B5EF4-FFF2-40B4-BE49-F238E27FC236}">
                  <a16:creationId xmlns="" xmlns:a16="http://schemas.microsoft.com/office/drawing/2014/main" id="{DF888144-D0A5-8DFF-3ECA-7D7DBAA0AC4B}"/>
                </a:ext>
              </a:extLst>
            </p:cNvPr>
            <p:cNvSpPr/>
            <p:nvPr/>
          </p:nvSpPr>
          <p:spPr>
            <a:xfrm>
              <a:off x="5782658" y="2396966"/>
              <a:ext cx="1624472" cy="849764"/>
            </a:xfrm>
            <a:prstGeom prst="roundRect">
              <a:avLst/>
            </a:prstGeom>
            <a:noFill/>
            <a:ln w="28575">
              <a:solidFill>
                <a:srgbClr val="34B7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Активизация участия граждан</a:t>
              </a:r>
              <a: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вопросах развития территории</a:t>
              </a:r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4729659-2311-040C-1162-29A3A9EED3F5}"/>
              </a:ext>
            </a:extLst>
          </p:cNvPr>
          <p:cNvSpPr txBox="1">
            <a:spLocks/>
          </p:cNvSpPr>
          <p:nvPr/>
        </p:nvSpPr>
        <p:spPr>
          <a:xfrm>
            <a:off x="191422" y="2731422"/>
            <a:ext cx="85296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spcAft>
                <a:spcPts val="600"/>
              </a:spcAft>
              <a:buFont typeface="Wingdings" pitchFamily="2" charset="2"/>
              <a:buChar char="Ø"/>
              <a:defRPr sz="2400">
                <a:latin typeface="Century" panose="020406040505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проекты выдвигаются жителями муниципального образования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жители на добровольной основе могут принять участие в их софинансировании </a:t>
            </a:r>
            <a:b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 разных формах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 софинансировании проектов могут участвовать заинтересованные индивидуальные предприниматели и юридические лица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проходит отбор проектов и мнение жителей учитывается при отборе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жители реализуют право общественного контроля за реализацией отобранных проектов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7B1FA5-71E9-D83F-4F6D-578F96045C2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02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706C55-6E31-D224-287A-9BD2D43C7FE3}"/>
              </a:ext>
            </a:extLst>
          </p:cNvPr>
          <p:cNvSpPr txBox="1"/>
          <p:nvPr/>
        </p:nvSpPr>
        <p:spPr>
          <a:xfrm>
            <a:off x="2773763" y="1660340"/>
            <a:ext cx="1129959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+13,3 %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5856217-7558-F047-9307-425D3AFD70BE}"/>
              </a:ext>
            </a:extLst>
          </p:cNvPr>
          <p:cNvSpPr/>
          <p:nvPr/>
        </p:nvSpPr>
        <p:spPr>
          <a:xfrm>
            <a:off x="191422" y="229605"/>
            <a:ext cx="71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D1413C56-61FB-0DEC-54FD-9A6309EA2330}"/>
              </a:ext>
            </a:extLst>
          </p:cNvPr>
          <p:cNvGrpSpPr/>
          <p:nvPr/>
        </p:nvGrpSpPr>
        <p:grpSpPr>
          <a:xfrm>
            <a:off x="252413" y="567049"/>
            <a:ext cx="8698020" cy="4533094"/>
            <a:chOff x="282569" y="762214"/>
            <a:chExt cx="8403451" cy="405882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F996157-12C8-1625-3985-500E09811C6E}"/>
                </a:ext>
              </a:extLst>
            </p:cNvPr>
            <p:cNvSpPr/>
            <p:nvPr/>
          </p:nvSpPr>
          <p:spPr>
            <a:xfrm>
              <a:off x="4405366" y="996611"/>
              <a:ext cx="916355" cy="38220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15B9D9C-962E-E48D-0949-52304C8A65BA}"/>
                </a:ext>
              </a:extLst>
            </p:cNvPr>
            <p:cNvSpPr txBox="1"/>
            <p:nvPr/>
          </p:nvSpPr>
          <p:spPr>
            <a:xfrm>
              <a:off x="2320012" y="949244"/>
              <a:ext cx="2084687" cy="49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1100" b="1"/>
              </a:lvl1pPr>
            </a:lstStyle>
            <a:p>
              <a:pPr>
                <a:lnSpc>
                  <a:spcPts val="1230"/>
                </a:lnSpc>
              </a:pP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региональных субсидий на реализацию программ ИБ,</a:t>
              </a:r>
              <a: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руб.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CE62749D-4A9D-4BE6-092E-B8D5AA293688}"/>
                </a:ext>
              </a:extLst>
            </p:cNvPr>
            <p:cNvSpPr/>
            <p:nvPr/>
          </p:nvSpPr>
          <p:spPr>
            <a:xfrm>
              <a:off x="290730" y="4188436"/>
              <a:ext cx="2040160" cy="49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30"/>
                </a:lnSpc>
              </a:pPr>
              <a:r>
                <a:rPr lang="ru-RU" sz="1200" b="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Софинансирование</a:t>
              </a:r>
              <a: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стороны населения</a:t>
              </a:r>
              <a: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бизнеса, млрд руб.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A771AB2A-1D29-D05A-C296-509FF9250A49}"/>
                </a:ext>
              </a:extLst>
            </p:cNvPr>
            <p:cNvSpPr/>
            <p:nvPr/>
          </p:nvSpPr>
          <p:spPr>
            <a:xfrm>
              <a:off x="311429" y="2401970"/>
              <a:ext cx="1765407" cy="35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30"/>
                </a:lnSpc>
              </a:pP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стоимость проектов, млрд руб.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5AD323C-894D-F25C-B382-04317E6DB07A}"/>
                </a:ext>
              </a:extLst>
            </p:cNvPr>
            <p:cNvSpPr/>
            <p:nvPr/>
          </p:nvSpPr>
          <p:spPr>
            <a:xfrm>
              <a:off x="2324864" y="2401970"/>
              <a:ext cx="2149079" cy="35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30"/>
                </a:lnSpc>
              </a:pPr>
              <a:r>
                <a:rPr lang="ru-RU" sz="1200" b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</a:t>
              </a:r>
              <a:r>
                <a:rPr lang="en-US" sz="1200" b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реализованных проектов, ед.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4A7C373-A571-C2AE-2A98-199E72B67D17}"/>
                </a:ext>
              </a:extLst>
            </p:cNvPr>
            <p:cNvSpPr txBox="1"/>
            <p:nvPr/>
          </p:nvSpPr>
          <p:spPr>
            <a:xfrm>
              <a:off x="282569" y="1507784"/>
              <a:ext cx="452897" cy="33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latin typeface="Century" panose="02040604050505020304" pitchFamily="18" charset="0"/>
                </a:defRPr>
              </a:lvl1pPr>
            </a:lstStyle>
            <a:p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033E575-57F8-023D-816B-310F216BF005}"/>
                </a:ext>
              </a:extLst>
            </p:cNvPr>
            <p:cNvSpPr txBox="1"/>
            <p:nvPr/>
          </p:nvSpPr>
          <p:spPr>
            <a:xfrm>
              <a:off x="1762856" y="1503866"/>
              <a:ext cx="452897" cy="33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rgbClr val="077A3E"/>
                  </a:solidFill>
                  <a:latin typeface="Century" panose="02040604050505020304" pitchFamily="18" charset="0"/>
                </a:defRPr>
              </a:lvl1pPr>
            </a:lstStyle>
            <a:p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D3825A-A1B1-1649-9E2D-46BA590E0097}"/>
                </a:ext>
              </a:extLst>
            </p:cNvPr>
            <p:cNvSpPr txBox="1"/>
            <p:nvPr/>
          </p:nvSpPr>
          <p:spPr>
            <a:xfrm>
              <a:off x="2074678" y="1507785"/>
              <a:ext cx="1004170" cy="33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21,1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D39D294-4BF9-753D-5C3A-0640A7C9F64D}"/>
                </a:ext>
              </a:extLst>
            </p:cNvPr>
            <p:cNvSpPr txBox="1"/>
            <p:nvPr/>
          </p:nvSpPr>
          <p:spPr>
            <a:xfrm>
              <a:off x="3675359" y="1515719"/>
              <a:ext cx="772196" cy="33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solidFill>
                    <a:srgbClr val="077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23,9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BC9AD57-7C49-610D-F2E3-3ABA4D975533}"/>
                </a:ext>
              </a:extLst>
            </p:cNvPr>
            <p:cNvSpPr txBox="1"/>
            <p:nvPr/>
          </p:nvSpPr>
          <p:spPr>
            <a:xfrm>
              <a:off x="2297377" y="4013537"/>
              <a:ext cx="593206" cy="372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100" dirty="0">
                  <a:latin typeface="Arial" panose="020B0604020202020204" pitchFamily="34" charset="0"/>
                  <a:cs typeface="Arial" panose="020B0604020202020204" pitchFamily="34" charset="0"/>
                </a:rPr>
                <a:t>2,8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D06EED1-00C4-4B7F-A810-3B668E9646A9}"/>
                </a:ext>
              </a:extLst>
            </p:cNvPr>
            <p:cNvSpPr txBox="1"/>
            <p:nvPr/>
          </p:nvSpPr>
          <p:spPr>
            <a:xfrm>
              <a:off x="3650546" y="4009503"/>
              <a:ext cx="780979" cy="372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100" dirty="0">
                  <a:solidFill>
                    <a:srgbClr val="077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1957DF4-DFB3-D779-DA23-1937C6E7D132}"/>
                </a:ext>
              </a:extLst>
            </p:cNvPr>
            <p:cNvSpPr txBox="1"/>
            <p:nvPr/>
          </p:nvSpPr>
          <p:spPr>
            <a:xfrm>
              <a:off x="297849" y="2917850"/>
              <a:ext cx="622292" cy="3306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39,5</a:t>
              </a:r>
              <a:endParaRPr lang="ru-RU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262069C-9448-482E-C781-91C4884C0234}"/>
                </a:ext>
              </a:extLst>
            </p:cNvPr>
            <p:cNvSpPr txBox="1"/>
            <p:nvPr/>
          </p:nvSpPr>
          <p:spPr>
            <a:xfrm>
              <a:off x="1523629" y="2917771"/>
              <a:ext cx="747389" cy="3306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800" dirty="0">
                  <a:solidFill>
                    <a:srgbClr val="077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301C340-509B-5803-6123-463D853BC3C2}"/>
                </a:ext>
              </a:extLst>
            </p:cNvPr>
            <p:cNvSpPr txBox="1"/>
            <p:nvPr/>
          </p:nvSpPr>
          <p:spPr>
            <a:xfrm>
              <a:off x="2302889" y="2933658"/>
              <a:ext cx="850033" cy="3031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29 114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6D1E674-93D9-8C8F-C506-441BA025DBF6}"/>
                </a:ext>
              </a:extLst>
            </p:cNvPr>
            <p:cNvSpPr txBox="1"/>
            <p:nvPr/>
          </p:nvSpPr>
          <p:spPr>
            <a:xfrm>
              <a:off x="3537850" y="2935626"/>
              <a:ext cx="850033" cy="3031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77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29 371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40EA509-EB64-B7E3-C8F6-6BF13F2A0B5B}"/>
                </a:ext>
              </a:extLst>
            </p:cNvPr>
            <p:cNvSpPr txBox="1"/>
            <p:nvPr/>
          </p:nvSpPr>
          <p:spPr>
            <a:xfrm>
              <a:off x="2875638" y="4357186"/>
              <a:ext cx="899425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accent1">
                      <a:lumMod val="75000"/>
                    </a:schemeClr>
                  </a:solidFill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+7,1%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0B583F2-4E6B-E3E1-3B7E-9C4CC59CB30A}"/>
                </a:ext>
              </a:extLst>
            </p:cNvPr>
            <p:cNvSpPr txBox="1"/>
            <p:nvPr/>
          </p:nvSpPr>
          <p:spPr>
            <a:xfrm>
              <a:off x="924512" y="3431434"/>
              <a:ext cx="746692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accent1">
                      <a:lumMod val="75000"/>
                    </a:schemeClr>
                  </a:solidFill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+12,7</a:t>
              </a:r>
              <a:r>
                <a:rPr lang="en-US" sz="878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6AE2430-475F-04DB-0375-8ACDF14367DD}"/>
                </a:ext>
              </a:extLst>
            </p:cNvPr>
            <p:cNvSpPr txBox="1"/>
            <p:nvPr/>
          </p:nvSpPr>
          <p:spPr>
            <a:xfrm>
              <a:off x="2394153" y="3427189"/>
              <a:ext cx="1989343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878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+0,9 %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3F383BB-86A0-F71E-DBED-4E68D6F24FA7}"/>
                </a:ext>
              </a:extLst>
            </p:cNvPr>
            <p:cNvSpPr txBox="1"/>
            <p:nvPr/>
          </p:nvSpPr>
          <p:spPr>
            <a:xfrm>
              <a:off x="2333805" y="4357186"/>
              <a:ext cx="518469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 defTabSz="251817">
                <a:tabLst>
                  <a:tab pos="754559" algn="l"/>
                  <a:tab pos="1009055" algn="l"/>
                  <a:tab pos="1259086" algn="l"/>
                </a:tabLst>
                <a:defRPr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1AE225C-CEE5-7198-B895-E77FE8ECC342}"/>
                </a:ext>
              </a:extLst>
            </p:cNvPr>
            <p:cNvSpPr txBox="1"/>
            <p:nvPr/>
          </p:nvSpPr>
          <p:spPr>
            <a:xfrm>
              <a:off x="3618242" y="4364922"/>
              <a:ext cx="784228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 defTabSz="251817">
                <a:tabLst>
                  <a:tab pos="754559" algn="l"/>
                  <a:tab pos="1009055" algn="l"/>
                  <a:tab pos="1259086" algn="l"/>
                </a:tabLst>
                <a:defRPr b="1"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="" xmlns:a16="http://schemas.microsoft.com/office/drawing/2014/main" id="{B7BE1382-0D3A-AFFC-DBB1-39D38BF96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050" y="2950267"/>
              <a:ext cx="609387" cy="239749"/>
            </a:xfrm>
            <a:prstGeom prst="straightConnector1">
              <a:avLst/>
            </a:prstGeom>
            <a:ln w="12700">
              <a:solidFill>
                <a:srgbClr val="077A3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3803BD3-2C85-7D3D-7F12-032DCF74E09F}"/>
                </a:ext>
              </a:extLst>
            </p:cNvPr>
            <p:cNvSpPr txBox="1"/>
            <p:nvPr/>
          </p:nvSpPr>
          <p:spPr>
            <a:xfrm>
              <a:off x="317234" y="3443412"/>
              <a:ext cx="622292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E322885-CDBA-C85A-558A-CB989FAD67A9}"/>
                </a:ext>
              </a:extLst>
            </p:cNvPr>
            <p:cNvSpPr txBox="1"/>
            <p:nvPr/>
          </p:nvSpPr>
          <p:spPr>
            <a:xfrm>
              <a:off x="1639395" y="3443453"/>
              <a:ext cx="593526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37F1628-932A-1DD1-FA66-645A42F9B46D}"/>
                </a:ext>
              </a:extLst>
            </p:cNvPr>
            <p:cNvSpPr txBox="1"/>
            <p:nvPr/>
          </p:nvSpPr>
          <p:spPr>
            <a:xfrm>
              <a:off x="2406404" y="3416249"/>
              <a:ext cx="621198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81B7EDB-8893-5961-8FFA-F664CA4EC96A}"/>
                </a:ext>
              </a:extLst>
            </p:cNvPr>
            <p:cNvSpPr txBox="1"/>
            <p:nvPr/>
          </p:nvSpPr>
          <p:spPr>
            <a:xfrm>
              <a:off x="3734328" y="3429882"/>
              <a:ext cx="622858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EBC1D98-0E68-F3C3-DDBC-20DC17F99495}"/>
                </a:ext>
              </a:extLst>
            </p:cNvPr>
            <p:cNvSpPr txBox="1"/>
            <p:nvPr/>
          </p:nvSpPr>
          <p:spPr>
            <a:xfrm>
              <a:off x="285629" y="936622"/>
              <a:ext cx="1894616" cy="49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30"/>
                </a:lnSpc>
              </a:pP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субъектов, вовлеченных</a:t>
              </a:r>
              <a: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200" b="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</a:t>
              </a:r>
              <a:r>
                <a:rPr lang="en-US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b="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зацию</a:t>
              </a:r>
              <a:r>
                <a:rPr lang="ru-RU" sz="1200" b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практик ИБ, ед.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20B38B-0E5B-E522-BD70-8BA86FF04E7A}"/>
                </a:ext>
              </a:extLst>
            </p:cNvPr>
            <p:cNvSpPr txBox="1"/>
            <p:nvPr/>
          </p:nvSpPr>
          <p:spPr>
            <a:xfrm rot="5400000">
              <a:off x="4435477" y="2262035"/>
              <a:ext cx="923179" cy="8467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Типо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логия проектов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ИБ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2022 г.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2A2C71EF-81A2-312D-0AC8-238752C4A72B}"/>
                </a:ext>
              </a:extLst>
            </p:cNvPr>
            <p:cNvSpPr/>
            <p:nvPr/>
          </p:nvSpPr>
          <p:spPr>
            <a:xfrm>
              <a:off x="6026603" y="762214"/>
              <a:ext cx="2659417" cy="4030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ремонт и обустройство автомобильных дорог</a:t>
              </a:r>
              <a:r>
                <a:rPr lang="en-US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тротуаров </a:t>
              </a:r>
            </a:p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организация мест массового отдыха населения</a:t>
              </a:r>
              <a:r>
                <a:rPr lang="en-US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объектов благоустройства</a:t>
              </a:r>
            </a:p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комплексное обустройство дворов</a:t>
              </a:r>
            </a:p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строительство детских игровых площадок</a:t>
              </a:r>
            </a:p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физическая культура</a:t>
              </a:r>
              <a:r>
                <a:rPr lang="en-US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 массовый спорт</a:t>
              </a:r>
            </a:p>
            <a:p>
              <a:pPr algn="l"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водоснабжение и водоотведение</a:t>
              </a:r>
            </a:p>
            <a:p>
              <a:pPr algn="l">
                <a:spcBef>
                  <a:spcPts val="600"/>
                </a:spcBef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сфере образования</a:t>
              </a:r>
            </a:p>
            <a:p>
              <a:pPr algn="l">
                <a:spcBef>
                  <a:spcPts val="900"/>
                </a:spcBef>
                <a:spcAft>
                  <a:spcPts val="900"/>
                </a:spcAft>
              </a:pPr>
              <a:r>
                <a:rPr lang="ru-RU" sz="1400" b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уличное освещение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373A8D1-ED28-4EE2-8A4E-124D3F6EF538}"/>
                </a:ext>
              </a:extLst>
            </p:cNvPr>
            <p:cNvSpPr txBox="1"/>
            <p:nvPr/>
          </p:nvSpPr>
          <p:spPr>
            <a:xfrm>
              <a:off x="5194096" y="914830"/>
              <a:ext cx="929944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15,9%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05B5D50-4D0D-28CD-CFDB-F6869CC17AEF}"/>
                </a:ext>
              </a:extLst>
            </p:cNvPr>
            <p:cNvSpPr txBox="1"/>
            <p:nvPr/>
          </p:nvSpPr>
          <p:spPr>
            <a:xfrm>
              <a:off x="5291607" y="1556756"/>
              <a:ext cx="832433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13,9%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A1A68B7-91E6-490B-349E-74272B0B2BA2}"/>
                </a:ext>
              </a:extLst>
            </p:cNvPr>
            <p:cNvSpPr txBox="1"/>
            <p:nvPr/>
          </p:nvSpPr>
          <p:spPr>
            <a:xfrm>
              <a:off x="5248315" y="2182601"/>
              <a:ext cx="875726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11,4%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B618239A-42FD-E8B1-E1B7-8BFBA927908B}"/>
                </a:ext>
              </a:extLst>
            </p:cNvPr>
            <p:cNvSpPr txBox="1"/>
            <p:nvPr/>
          </p:nvSpPr>
          <p:spPr>
            <a:xfrm>
              <a:off x="5277300" y="2682278"/>
              <a:ext cx="846741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8,3%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AFC77A4-5F3B-5037-6417-94873DF31909}"/>
                </a:ext>
              </a:extLst>
            </p:cNvPr>
            <p:cNvSpPr txBox="1"/>
            <p:nvPr/>
          </p:nvSpPr>
          <p:spPr>
            <a:xfrm>
              <a:off x="5248315" y="3594812"/>
              <a:ext cx="875726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6,8%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917C5294-3827-0307-B08B-2BB707A302CF}"/>
                </a:ext>
              </a:extLst>
            </p:cNvPr>
            <p:cNvSpPr txBox="1"/>
            <p:nvPr/>
          </p:nvSpPr>
          <p:spPr>
            <a:xfrm>
              <a:off x="297849" y="2066961"/>
              <a:ext cx="1948359" cy="20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 defTabSz="251817">
                <a:tabLst>
                  <a:tab pos="754559" algn="l"/>
                  <a:tab pos="1009055" algn="l"/>
                  <a:tab pos="1259086" algn="l"/>
                </a:tabLst>
                <a:defRPr b="1"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2015 – 7 регионов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9443C8F-8E51-D776-AEF4-523887E0A10E}"/>
                </a:ext>
              </a:extLst>
            </p:cNvPr>
            <p:cNvSpPr txBox="1"/>
            <p:nvPr/>
          </p:nvSpPr>
          <p:spPr>
            <a:xfrm>
              <a:off x="2317083" y="2087472"/>
              <a:ext cx="2044082" cy="20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 defTabSz="251817">
                <a:tabLst>
                  <a:tab pos="754559" algn="l"/>
                  <a:tab pos="1009055" algn="l"/>
                  <a:tab pos="1259086" algn="l"/>
                </a:tabLst>
                <a:defRPr b="1"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2015 – 1,4 млрд руб.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AA3E8F2-0E50-DB30-8506-8EAB6779D664}"/>
                </a:ext>
              </a:extLst>
            </p:cNvPr>
            <p:cNvSpPr txBox="1"/>
            <p:nvPr/>
          </p:nvSpPr>
          <p:spPr>
            <a:xfrm>
              <a:off x="291642" y="3778013"/>
              <a:ext cx="1954566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 defTabSz="251817">
                <a:tabLst>
                  <a:tab pos="754559" algn="l"/>
                  <a:tab pos="1009055" algn="l"/>
                  <a:tab pos="1259086" algn="l"/>
                </a:tabLst>
                <a:defRPr b="1">
                  <a:latin typeface="Century" panose="02040604050505020304" pitchFamily="18" charset="0"/>
                </a:defRPr>
              </a:lvl1pPr>
            </a:lstStyle>
            <a:p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2015 – 2,4 млрд руб.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E471CEFF-80BD-A270-861C-EB1EF4DB8E91}"/>
                </a:ext>
              </a:extLst>
            </p:cNvPr>
            <p:cNvSpPr txBox="1"/>
            <p:nvPr/>
          </p:nvSpPr>
          <p:spPr>
            <a:xfrm>
              <a:off x="2322756" y="3777927"/>
              <a:ext cx="2005189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2015 – 2 657 проектов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32699973-C58F-4E5E-6D31-592410E51A34}"/>
                </a:ext>
              </a:extLst>
            </p:cNvPr>
            <p:cNvSpPr txBox="1"/>
            <p:nvPr/>
          </p:nvSpPr>
          <p:spPr>
            <a:xfrm>
              <a:off x="2325163" y="4605486"/>
              <a:ext cx="2040160" cy="203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8863">
                <a:tabLst>
                  <a:tab pos="565919" algn="l"/>
                  <a:tab pos="756791" algn="l"/>
                  <a:tab pos="944315" algn="l"/>
                </a:tabLst>
              </a:pPr>
              <a:r>
                <a:rPr lang="ru-RU" sz="878" dirty="0">
                  <a:latin typeface="Arial" panose="020B0604020202020204" pitchFamily="34" charset="0"/>
                  <a:cs typeface="Arial" panose="020B0604020202020204" pitchFamily="34" charset="0"/>
                </a:rPr>
                <a:t>2015 – 0,4 млрд рублей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A3A7D2D-1F38-661E-AC56-477E46399742}"/>
                </a:ext>
              </a:extLst>
            </p:cNvPr>
            <p:cNvSpPr txBox="1"/>
            <p:nvPr/>
          </p:nvSpPr>
          <p:spPr>
            <a:xfrm>
              <a:off x="5248315" y="3106226"/>
              <a:ext cx="875726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7,3%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9426E63-B8F8-A89A-0C4F-437ED89F045E}"/>
                </a:ext>
              </a:extLst>
            </p:cNvPr>
            <p:cNvSpPr txBox="1"/>
            <p:nvPr/>
          </p:nvSpPr>
          <p:spPr>
            <a:xfrm>
              <a:off x="5248315" y="4091293"/>
              <a:ext cx="875726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5,5%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2282EF47-467C-1CDD-27EF-B0C6404FF166}"/>
                </a:ext>
              </a:extLst>
            </p:cNvPr>
            <p:cNvSpPr txBox="1"/>
            <p:nvPr/>
          </p:nvSpPr>
          <p:spPr>
            <a:xfrm>
              <a:off x="5248315" y="4511019"/>
              <a:ext cx="875726" cy="31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5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5,4%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FEE45E84-DAC5-9F71-BA9C-1DB31776B162}"/>
                </a:ext>
              </a:extLst>
            </p:cNvPr>
            <p:cNvSpPr/>
            <p:nvPr/>
          </p:nvSpPr>
          <p:spPr>
            <a:xfrm>
              <a:off x="292520" y="941148"/>
              <a:ext cx="1953688" cy="135086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274EDBCF-B914-9307-EA50-24DDB17D9E98}"/>
                </a:ext>
              </a:extLst>
            </p:cNvPr>
            <p:cNvSpPr/>
            <p:nvPr/>
          </p:nvSpPr>
          <p:spPr>
            <a:xfrm>
              <a:off x="2320113" y="941148"/>
              <a:ext cx="2017993" cy="135086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8A8FD35E-4ADC-F262-D42F-3B85172788C2}"/>
                </a:ext>
              </a:extLst>
            </p:cNvPr>
            <p:cNvSpPr/>
            <p:nvPr/>
          </p:nvSpPr>
          <p:spPr>
            <a:xfrm>
              <a:off x="292520" y="2390766"/>
              <a:ext cx="1961977" cy="157511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73B5DE63-3924-FB92-3C07-63F5C771A868}"/>
                </a:ext>
              </a:extLst>
            </p:cNvPr>
            <p:cNvSpPr/>
            <p:nvPr/>
          </p:nvSpPr>
          <p:spPr>
            <a:xfrm>
              <a:off x="2325948" y="2377555"/>
              <a:ext cx="2012160" cy="158832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F9056FCF-2151-C78D-7B67-3ACF7BAC4B4F}"/>
                </a:ext>
              </a:extLst>
            </p:cNvPr>
            <p:cNvSpPr/>
            <p:nvPr/>
          </p:nvSpPr>
          <p:spPr>
            <a:xfrm>
              <a:off x="292520" y="4027631"/>
              <a:ext cx="4038340" cy="77602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Прямая со стрелкой 79">
            <a:extLst>
              <a:ext uri="{FF2B5EF4-FFF2-40B4-BE49-F238E27FC236}">
                <a16:creationId xmlns="" xmlns:a16="http://schemas.microsoft.com/office/drawing/2014/main" id="{E0E1A349-6C94-5E57-659F-E3FC5AE63B33}"/>
              </a:ext>
            </a:extLst>
          </p:cNvPr>
          <p:cNvCxnSpPr>
            <a:cxnSpLocks/>
          </p:cNvCxnSpPr>
          <p:nvPr/>
        </p:nvCxnSpPr>
        <p:spPr>
          <a:xfrm flipV="1">
            <a:off x="3138574" y="2939333"/>
            <a:ext cx="489091" cy="236177"/>
          </a:xfrm>
          <a:prstGeom prst="straightConnector1">
            <a:avLst/>
          </a:prstGeom>
          <a:ln w="127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EF3398BA-7244-9156-BA31-2B84A582741E}"/>
              </a:ext>
            </a:extLst>
          </p:cNvPr>
          <p:cNvSpPr txBox="1"/>
          <p:nvPr/>
        </p:nvSpPr>
        <p:spPr>
          <a:xfrm>
            <a:off x="672474" y="1649081"/>
            <a:ext cx="1090677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+1,3</a:t>
            </a:r>
            <a:r>
              <a:rPr lang="en-US" sz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E64350D-D030-3253-3CA5-CC05352F8620}"/>
              </a:ext>
            </a:extLst>
          </p:cNvPr>
          <p:cNvSpPr txBox="1"/>
          <p:nvPr/>
        </p:nvSpPr>
        <p:spPr>
          <a:xfrm>
            <a:off x="116035" y="1658629"/>
            <a:ext cx="657455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8863">
              <a:tabLst>
                <a:tab pos="565919" algn="l"/>
                <a:tab pos="756791" algn="l"/>
                <a:tab pos="944315" algn="l"/>
              </a:tabLst>
            </a:pPr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5D3BC25-0DA3-F331-FDDE-246372113B49}"/>
              </a:ext>
            </a:extLst>
          </p:cNvPr>
          <p:cNvSpPr txBox="1"/>
          <p:nvPr/>
        </p:nvSpPr>
        <p:spPr>
          <a:xfrm>
            <a:off x="1652317" y="1664411"/>
            <a:ext cx="614331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8863">
              <a:tabLst>
                <a:tab pos="565919" algn="l"/>
                <a:tab pos="756791" algn="l"/>
                <a:tab pos="944315" algn="l"/>
              </a:tabLst>
            </a:pPr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9B6DF59A-5EDF-D6F8-260B-71BF478C65FE}"/>
              </a:ext>
            </a:extLst>
          </p:cNvPr>
          <p:cNvCxnSpPr>
            <a:cxnSpLocks/>
          </p:cNvCxnSpPr>
          <p:nvPr/>
        </p:nvCxnSpPr>
        <p:spPr>
          <a:xfrm flipV="1">
            <a:off x="3055200" y="4237552"/>
            <a:ext cx="489091" cy="236177"/>
          </a:xfrm>
          <a:prstGeom prst="straightConnector1">
            <a:avLst/>
          </a:prstGeom>
          <a:ln w="127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="" xmlns:a16="http://schemas.microsoft.com/office/drawing/2014/main" id="{9BF586F8-C69A-894E-A5A8-B3D7A2A111EB}"/>
              </a:ext>
            </a:extLst>
          </p:cNvPr>
          <p:cNvCxnSpPr>
            <a:cxnSpLocks/>
          </p:cNvCxnSpPr>
          <p:nvPr/>
        </p:nvCxnSpPr>
        <p:spPr>
          <a:xfrm flipV="1">
            <a:off x="841697" y="1328585"/>
            <a:ext cx="720925" cy="289787"/>
          </a:xfrm>
          <a:prstGeom prst="straightConnector1">
            <a:avLst/>
          </a:prstGeom>
          <a:ln w="127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EBCDA1B-5F75-5143-8EE7-BF18E61E24B7}"/>
              </a:ext>
            </a:extLst>
          </p:cNvPr>
          <p:cNvSpPr txBox="1"/>
          <p:nvPr/>
        </p:nvSpPr>
        <p:spPr>
          <a:xfrm>
            <a:off x="2252242" y="1669888"/>
            <a:ext cx="657455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8863">
              <a:tabLst>
                <a:tab pos="565919" algn="l"/>
                <a:tab pos="756791" algn="l"/>
                <a:tab pos="944315" algn="l"/>
              </a:tabLst>
            </a:pPr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177A55B-0F9A-8C79-E1AE-D50D0867E2B9}"/>
              </a:ext>
            </a:extLst>
          </p:cNvPr>
          <p:cNvSpPr txBox="1"/>
          <p:nvPr/>
        </p:nvSpPr>
        <p:spPr>
          <a:xfrm>
            <a:off x="3788524" y="1675670"/>
            <a:ext cx="614331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8863">
              <a:tabLst>
                <a:tab pos="565919" algn="l"/>
                <a:tab pos="756791" algn="l"/>
                <a:tab pos="944315" algn="l"/>
              </a:tabLst>
            </a:pPr>
            <a:r>
              <a:rPr lang="ru-RU" sz="878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="" xmlns:a16="http://schemas.microsoft.com/office/drawing/2014/main" id="{A907B45A-EC9E-E92C-C485-43A7DFAA6755}"/>
              </a:ext>
            </a:extLst>
          </p:cNvPr>
          <p:cNvCxnSpPr>
            <a:cxnSpLocks/>
          </p:cNvCxnSpPr>
          <p:nvPr/>
        </p:nvCxnSpPr>
        <p:spPr>
          <a:xfrm flipV="1">
            <a:off x="2933799" y="1405197"/>
            <a:ext cx="720925" cy="289787"/>
          </a:xfrm>
          <a:prstGeom prst="straightConnector1">
            <a:avLst/>
          </a:prstGeom>
          <a:ln w="127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DBCF43-B5A2-ADBB-133A-9D636D80DC5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68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BD6867D-238D-40EE-4856-1C5A4A0C8A0E}"/>
              </a:ext>
            </a:extLst>
          </p:cNvPr>
          <p:cNvSpPr/>
          <p:nvPr/>
        </p:nvSpPr>
        <p:spPr>
          <a:xfrm>
            <a:off x="191422" y="229605"/>
            <a:ext cx="8351261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ПРИМЕРЫ ПРОЕКТОВ</a:t>
            </a:r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Times New Roman" panose="02020603050405020304" pitchFamily="18" charset="0"/>
              </a:rPr>
              <a:t>ИНИЦИАТИВНОГО БЮДЖЕТИРОВАНИЯ</a:t>
            </a:r>
          </a:p>
          <a:p>
            <a:pPr algn="l">
              <a:spcAft>
                <a:spcPts val="900"/>
              </a:spcAft>
            </a:pPr>
            <a:endParaRPr lang="en-US" sz="1800" dirty="0">
              <a:solidFill>
                <a:schemeClr val="tx1"/>
              </a:solidFill>
              <a:latin typeface="Proxima Nova Rg" panose="0200050603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612AE9ED-4C41-3363-2708-1EB285B8A992}"/>
              </a:ext>
            </a:extLst>
          </p:cNvPr>
          <p:cNvGrpSpPr>
            <a:grpSpLocks noChangeAspect="1"/>
          </p:cNvGrpSpPr>
          <p:nvPr/>
        </p:nvGrpSpPr>
        <p:grpSpPr>
          <a:xfrm>
            <a:off x="252413" y="889279"/>
            <a:ext cx="8148834" cy="4024616"/>
            <a:chOff x="712663" y="1063705"/>
            <a:chExt cx="7251369" cy="3554837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C7CF2D48-0125-65FA-D9E9-565FF3DFD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80" t="4580" r="7351"/>
            <a:stretch/>
          </p:blipFill>
          <p:spPr>
            <a:xfrm>
              <a:off x="4318185" y="1063705"/>
              <a:ext cx="2981449" cy="171947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485D9529-1485-00FD-847C-E9A6B0BD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63" y="1063705"/>
              <a:ext cx="3514791" cy="171814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454A8898-A4C6-89AA-604C-AAB84AAD1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653" r="-152"/>
            <a:stretch/>
          </p:blipFill>
          <p:spPr>
            <a:xfrm>
              <a:off x="4318185" y="2891560"/>
              <a:ext cx="3645847" cy="171814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8AB1B40-97B8-7575-E5B5-D64F7ABE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88" b="688"/>
            <a:stretch/>
          </p:blipFill>
          <p:spPr>
            <a:xfrm>
              <a:off x="712663" y="2891560"/>
              <a:ext cx="3514791" cy="17181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1F636E0-64B9-EF91-A4C7-80C2FB7B2D2B}"/>
                </a:ext>
              </a:extLst>
            </p:cNvPr>
            <p:cNvSpPr txBox="1"/>
            <p:nvPr/>
          </p:nvSpPr>
          <p:spPr>
            <a:xfrm>
              <a:off x="2613400" y="2566408"/>
              <a:ext cx="1614054" cy="2242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Арт-коворкинг, ХМАО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2624D0D-16BA-BB64-6252-2C43B7A889C9}"/>
                </a:ext>
              </a:extLst>
            </p:cNvPr>
            <p:cNvSpPr txBox="1"/>
            <p:nvPr/>
          </p:nvSpPr>
          <p:spPr>
            <a:xfrm>
              <a:off x="4317717" y="4394265"/>
              <a:ext cx="3645847" cy="2242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Площадь</a:t>
              </a:r>
              <a:r>
                <a:rPr lang="en-US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 «</a:t>
              </a:r>
              <a:r>
                <a:rPr lang="ru-RU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Палитра творчества</a:t>
              </a:r>
              <a:r>
                <a:rPr lang="en-US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ru-RU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, Липецкая область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4A046E0-9EF3-711B-39E0-2561A5313B03}"/>
                </a:ext>
              </a:extLst>
            </p:cNvPr>
            <p:cNvSpPr txBox="1"/>
            <p:nvPr/>
          </p:nvSpPr>
          <p:spPr>
            <a:xfrm>
              <a:off x="712663" y="4392277"/>
              <a:ext cx="3515025" cy="2242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0" dirty="0">
                  <a:latin typeface="Arial" panose="020B0604020202020204" pitchFamily="34" charset="0"/>
                  <a:cs typeface="Arial" panose="020B0604020202020204" pitchFamily="34" charset="0"/>
                </a:rPr>
                <a:t>Летние сборы для молодежи, Удмуртская </a:t>
              </a:r>
              <a:r>
                <a:rPr lang="ru-RU" sz="105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Республика</a:t>
              </a:r>
              <a:endParaRPr lang="ru-RU" sz="105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BB06833-D632-F89A-6924-82E659595C37}"/>
              </a:ext>
            </a:extLst>
          </p:cNvPr>
          <p:cNvSpPr txBox="1"/>
          <p:nvPr/>
        </p:nvSpPr>
        <p:spPr>
          <a:xfrm>
            <a:off x="7654620" y="889279"/>
            <a:ext cx="1297958" cy="19452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400">
                <a:latin typeface="Century" panose="02040604050505020304" pitchFamily="18" charset="0"/>
              </a:defRPr>
            </a:lvl1pPr>
          </a:lstStyle>
          <a:p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0" dirty="0">
                <a:latin typeface="Arial" panose="020B0604020202020204" pitchFamily="34" charset="0"/>
                <a:cs typeface="Arial" panose="020B0604020202020204" pitchFamily="34" charset="0"/>
              </a:rPr>
              <a:t>Вело-роллерная площадка </a:t>
            </a:r>
            <a:r>
              <a:rPr 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b="0" dirty="0">
                <a:latin typeface="Arial" panose="020B0604020202020204" pitchFamily="34" charset="0"/>
                <a:cs typeface="Arial" panose="020B0604020202020204" pitchFamily="34" charset="0"/>
              </a:rPr>
              <a:t>памп-трек</a:t>
            </a:r>
            <a:r>
              <a:rPr 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050" b="0" dirty="0">
                <a:latin typeface="Arial" panose="020B0604020202020204" pitchFamily="34" charset="0"/>
                <a:cs typeface="Arial" panose="020B0604020202020204" pitchFamily="34" charset="0"/>
              </a:rPr>
              <a:t> и уличный скейт-парк, 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0" dirty="0"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DD959E-D191-B850-A209-3B39BF9ADF8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33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BD6867D-238D-40EE-4856-1C5A4A0C8A0E}"/>
              </a:ext>
            </a:extLst>
          </p:cNvPr>
          <p:cNvSpPr/>
          <p:nvPr/>
        </p:nvSpPr>
        <p:spPr>
          <a:xfrm>
            <a:off x="191422" y="229605"/>
            <a:ext cx="8351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ШКОЛЬНЫЕ И МОЛОДЕЖНЫЕ ПРОЕКТЫ</a:t>
            </a:r>
            <a:b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ИНИЦИАТИВНОГО БЮДЖЕТИРОВАНИЯ </a:t>
            </a:r>
            <a:endParaRPr lang="en-US" sz="1800" dirty="0">
              <a:solidFill>
                <a:schemeClr val="tx1"/>
              </a:solidFill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5DE008-14EC-EF93-F68B-42BF13913C2B}"/>
              </a:ext>
            </a:extLst>
          </p:cNvPr>
          <p:cNvSpPr txBox="1"/>
          <p:nvPr/>
        </p:nvSpPr>
        <p:spPr>
          <a:xfrm>
            <a:off x="252413" y="4175582"/>
            <a:ext cx="3580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моифинансы.рф/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en" sz="1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project/iniciativnoe-byudzhetirovanie/</a:t>
            </a:r>
            <a:endParaRPr lang="en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2799EF-2044-D7B4-6D3E-8B666B9D3E46}"/>
              </a:ext>
            </a:extLst>
          </p:cNvPr>
          <p:cNvSpPr txBox="1"/>
          <p:nvPr/>
        </p:nvSpPr>
        <p:spPr>
          <a:xfrm>
            <a:off x="191421" y="125337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Приглашаем к участию</a:t>
            </a:r>
            <a:r>
              <a:rPr lang="en-US" sz="1800" b="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800" b="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b="0" dirty="0" err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800" b="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Всероссийском конкурсе проектов инициативного бюджетирования</a:t>
            </a:r>
            <a:r>
              <a:rPr lang="ru-RU" sz="1800" b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1601561C-8131-A74F-84A6-62F378FA8818}"/>
              </a:ext>
            </a:extLst>
          </p:cNvPr>
          <p:cNvGrpSpPr>
            <a:grpSpLocks noChangeAspect="1"/>
          </p:cNvGrpSpPr>
          <p:nvPr/>
        </p:nvGrpSpPr>
        <p:grpSpPr>
          <a:xfrm>
            <a:off x="4367052" y="611304"/>
            <a:ext cx="4424055" cy="4258353"/>
            <a:chOff x="255228" y="1433698"/>
            <a:chExt cx="5317322" cy="5118163"/>
          </a:xfrm>
        </p:grpSpPr>
        <p:pic>
          <p:nvPicPr>
            <p:cNvPr id="7" name="Рисунок 6" descr="Изображение выглядит как текст, круг, снимок экрана, Шриф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221BDCC-8B51-CA3F-CE28-FA80A78E7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"/>
            <a:stretch/>
          </p:blipFill>
          <p:spPr>
            <a:xfrm>
              <a:off x="255228" y="1433698"/>
              <a:ext cx="5317322" cy="5118163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690251AD-5AC2-CF50-E1DC-17805DBDDE22}"/>
                </a:ext>
              </a:extLst>
            </p:cNvPr>
            <p:cNvSpPr/>
            <p:nvPr/>
          </p:nvSpPr>
          <p:spPr>
            <a:xfrm>
              <a:off x="1929009" y="3582444"/>
              <a:ext cx="1954060" cy="839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78"/>
            </a:p>
          </p:txBody>
        </p:sp>
      </p:grpSp>
      <p:pic>
        <p:nvPicPr>
          <p:cNvPr id="19" name="Рисунок 18" descr="Изображение выглядит как шаблон, шов&#10;&#10;Автоматически созданное описание">
            <a:extLst>
              <a:ext uri="{FF2B5EF4-FFF2-40B4-BE49-F238E27FC236}">
                <a16:creationId xmlns="" xmlns:a16="http://schemas.microsoft.com/office/drawing/2014/main" id="{045801F3-9567-8192-1872-A718F8950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1" y="2266611"/>
            <a:ext cx="1908408" cy="1920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45FB47-E524-012F-D2FC-2E838A25ADF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31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BD6867D-238D-40EE-4856-1C5A4A0C8A0E}"/>
              </a:ext>
            </a:extLst>
          </p:cNvPr>
          <p:cNvSpPr/>
          <p:nvPr/>
        </p:nvSpPr>
        <p:spPr>
          <a:xfrm>
            <a:off x="191422" y="229605"/>
            <a:ext cx="8351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ШКОЛЬНЫЕ И МОЛОДЕЖНЫЕ ПРОЕКТЫ</a:t>
            </a:r>
            <a:b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ИНИЦИАТИВНОГО БЮДЖЕТИРОВАНИЯ</a:t>
            </a:r>
            <a:r>
              <a:rPr lang="en-US" sz="1800" dirty="0">
                <a:solidFill>
                  <a:schemeClr val="tx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tx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П</a:t>
            </a:r>
            <a:r>
              <a:rPr lang="ru-RU" sz="1800" dirty="0">
                <a:solidFill>
                  <a:schemeClr val="tx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РИМЕРЫ </a:t>
            </a:r>
            <a:endParaRPr lang="en-US" sz="1800" dirty="0">
              <a:solidFill>
                <a:schemeClr val="tx2"/>
              </a:solidFill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5EE760-FB12-36C8-4E21-F90DC0254DE1}"/>
              </a:ext>
            </a:extLst>
          </p:cNvPr>
          <p:cNvSpPr txBox="1"/>
          <p:nvPr/>
        </p:nvSpPr>
        <p:spPr>
          <a:xfrm>
            <a:off x="191420" y="1017608"/>
            <a:ext cx="625731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en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конкурса проектов ИБ</a:t>
            </a:r>
          </a:p>
          <a:p>
            <a:pPr algn="l">
              <a:spcAft>
                <a:spcPts val="0"/>
              </a:spcAft>
            </a:pP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 Проект школьного и молодежного</a:t>
            </a:r>
            <a:b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инициативного бюджетирования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1FD937-F8BE-611A-8C71-A63A33EDCBE6}"/>
              </a:ext>
            </a:extLst>
          </p:cNvPr>
          <p:cNvSpPr txBox="1"/>
          <p:nvPr/>
        </p:nvSpPr>
        <p:spPr>
          <a:xfrm>
            <a:off x="191420" y="2024869"/>
            <a:ext cx="2864931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2700"/>
              </a:spcAft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оборудованием</a:t>
            </a:r>
            <a:b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агролаборатории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FORWARD»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Свердловская область, Екатеринбург</a:t>
            </a: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Изображение выглядит как в помещении, мебель, челове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7C8B819-12CF-564C-0FC6-0449FA0D0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6583" r="11814" b="22442"/>
          <a:stretch/>
        </p:blipFill>
        <p:spPr>
          <a:xfrm>
            <a:off x="252413" y="3272355"/>
            <a:ext cx="2883042" cy="157110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Рисунок 8" descr="Изображение выглядит как Масштабная модель, Игрушечный блок, дом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E1A6EA0-1E83-4ABB-D015-430DEB689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16061" r="11047" b="23176"/>
          <a:stretch/>
        </p:blipFill>
        <p:spPr>
          <a:xfrm>
            <a:off x="6144895" y="3276039"/>
            <a:ext cx="2911505" cy="153644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Рисунок 10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A848CA7-E501-87CC-B287-E8529DC51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23" y="3276040"/>
            <a:ext cx="2911504" cy="1536448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6DB5C2-612A-1F50-F7D2-CB826B856FA1}"/>
              </a:ext>
            </a:extLst>
          </p:cNvPr>
          <p:cNvSpPr txBox="1"/>
          <p:nvPr/>
        </p:nvSpPr>
        <p:spPr>
          <a:xfrm>
            <a:off x="3491437" y="2024869"/>
            <a:ext cx="198810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2700"/>
              </a:spcAft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</a:t>
            </a:r>
            <a:r>
              <a:rPr lang="en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ХМАО, Сургутский район, </a:t>
            </a:r>
            <a:r>
              <a:rPr lang="ru-RU" sz="1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Белый Яр</a:t>
            </a: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4005C9-9B31-6E5B-C7B5-6009E27F2EEA}"/>
              </a:ext>
            </a:extLst>
          </p:cNvPr>
          <p:cNvSpPr txBox="1"/>
          <p:nvPr/>
        </p:nvSpPr>
        <p:spPr>
          <a:xfrm>
            <a:off x="6041075" y="2024869"/>
            <a:ext cx="286493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3200" b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2700"/>
              </a:spcAft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бюджет</a:t>
            </a:r>
            <a:b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область, Медногорск </a:t>
            </a: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14AE6-F4A3-8B5A-2AF9-33886C1112D5}"/>
              </a:ext>
            </a:extLst>
          </p:cNvPr>
          <p:cNvSpPr txBox="1"/>
          <p:nvPr/>
        </p:nvSpPr>
        <p:spPr>
          <a:xfrm>
            <a:off x="8359573" y="4781068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85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Box 2"/>
          <p:cNvSpPr txBox="1"/>
          <p:nvPr/>
        </p:nvSpPr>
        <p:spPr>
          <a:xfrm>
            <a:off x="336232" y="1270065"/>
            <a:ext cx="4351716" cy="35300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Портал</a:t>
            </a:r>
            <a:r>
              <a:rPr dirty="0">
                <a:solidFill>
                  <a:srgbClr val="33B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u="sng" dirty="0">
                <a:solidFill>
                  <a:srgbClr val="33B5BA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Моифинансы.рф</a:t>
            </a:r>
            <a:endParaRPr dirty="0">
              <a:solidFill>
                <a:srgbClr val="33B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канал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3B5B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ФинЗожЭксперт</a:t>
            </a:r>
            <a:endParaRPr dirty="0">
              <a:solidFill>
                <a:srgbClr val="33B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u="sng" dirty="0">
                <a:solidFill>
                  <a:srgbClr val="33B5BA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«Мои </a:t>
            </a:r>
            <a:r>
              <a:rPr u="sng" dirty="0" err="1">
                <a:solidFill>
                  <a:srgbClr val="33B5BA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финансы</a:t>
            </a:r>
            <a:r>
              <a:rPr u="sng" dirty="0">
                <a:solidFill>
                  <a:srgbClr val="33B5BA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endParaRPr dirty="0">
              <a:solidFill>
                <a:srgbClr val="33B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solidFill>
                  <a:srgbClr val="33B5B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Информационно-просветительский ресурс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«Финансовая культура»</a:t>
            </a:r>
          </a:p>
          <a:p>
            <a:pPr marL="257175" indent="-257175" algn="l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solidFill>
                  <a:srgbClr val="33B5B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>
                <a:solidFill>
                  <a:sysClr val="windowText" lastClr="000000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Учебно</a:t>
            </a:r>
            <a:r>
              <a:rPr lang="ru-RU" dirty="0" smtClean="0">
                <a:solidFill>
                  <a:sysClr val="windowText" lastClr="000000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-методический</a:t>
            </a:r>
            <a:r>
              <a:rPr dirty="0" smtClean="0">
                <a:solidFill>
                  <a:sysClr val="windowText" lastClr="000000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комплект</a:t>
            </a:r>
            <a:r>
              <a:rPr u="sng" dirty="0" smtClean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по финансовой </a:t>
            </a:r>
            <a:r>
              <a:rPr u="sng" dirty="0" smtClean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грамотности</a:t>
            </a:r>
            <a:r>
              <a:rPr lang="ru-RU" u="sng" dirty="0" smtClean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7"/>
              </a:rPr>
              <a:t>для школ и СПО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hlinkClick r:id="rId7"/>
            </a:endParaRP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solidFill>
                  <a:srgbClr val="33B5B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комплект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  <a:hlinkClick r:id="rId8"/>
              </a:rPr>
              <a:t>«Финансовая </a:t>
            </a:r>
            <a:r>
              <a:rPr u="sng" dirty="0" err="1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  <a:hlinkClick r:id="rId8"/>
              </a:rPr>
              <a:t>грамотность</a:t>
            </a: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  <a:hlinkClick r:id="rId8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вузов</a:t>
            </a:r>
            <a:endParaRPr u="sng" dirty="0">
              <a:solidFill>
                <a:schemeClr val="tx1"/>
              </a:solidFill>
              <a:uFill>
                <a:solidFill>
                  <a:srgbClr val="33B5BA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solidFill>
                  <a:srgbClr val="33B5B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Просветительские материалы ПАКК </a:t>
            </a:r>
          </a:p>
          <a:p>
            <a:pPr marL="257175" indent="-257175" algn="l" defTabSz="321945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solidFill>
                  <a:srgbClr val="33B5B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uFill>
                  <a:solidFill>
                    <a:srgbClr val="33B5B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Доклад о лучших практиках инициативного бюджетирования</a:t>
            </a:r>
          </a:p>
        </p:txBody>
      </p:sp>
      <p:pic>
        <p:nvPicPr>
          <p:cNvPr id="753" name="Рисунок 7" descr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6990" y="1755315"/>
            <a:ext cx="2433781" cy="2342514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Прямоугольник 26"/>
          <p:cNvSpPr txBox="1"/>
          <p:nvPr/>
        </p:nvSpPr>
        <p:spPr>
          <a:xfrm>
            <a:off x="352711" y="333374"/>
            <a:ext cx="6445503" cy="34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321945">
              <a:spcBef>
                <a:spcPts val="900"/>
              </a:spcBef>
              <a:defRPr sz="1800" b="1"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pPr algn="l"/>
            <a:r>
              <a:rPr dirty="0"/>
              <a:t>ПОЛЕЗНЫЕ РЕСУРСЫ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4FBE55-9892-9530-D3F1-2795C1725CC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Прямоугольник 26"/>
          <p:cNvSpPr txBox="1"/>
          <p:nvPr/>
        </p:nvSpPr>
        <p:spPr>
          <a:xfrm>
            <a:off x="352711" y="333374"/>
            <a:ext cx="6445503" cy="34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321945">
              <a:spcBef>
                <a:spcPts val="900"/>
              </a:spcBef>
              <a:defRPr sz="1800" b="1"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pPr algn="l"/>
            <a:r>
              <a:rPr lang="ru-RU" dirty="0"/>
              <a:t>ИТОГОВОЕ ТЕСТИРОВАНИЕ</a:t>
            </a:r>
          </a:p>
        </p:txBody>
      </p:sp>
      <p:sp>
        <p:nvSpPr>
          <p:cNvPr id="760" name="Google Shape;800;p62"/>
          <p:cNvSpPr txBox="1"/>
          <p:nvPr/>
        </p:nvSpPr>
        <p:spPr>
          <a:xfrm>
            <a:off x="303212" y="991451"/>
            <a:ext cx="7654460" cy="1922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ф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инансы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поток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течение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периода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являются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всеобщим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эквивалентом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обмена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средством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выражения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стоимости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весовое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золота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денежные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государством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гражданами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формирования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распределения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фондов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денежных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непрерывное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движение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денег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купли-продажи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1" name="Google Shape;800;p62"/>
          <p:cNvSpPr txBox="1"/>
          <p:nvPr/>
        </p:nvSpPr>
        <p:spPr>
          <a:xfrm>
            <a:off x="303212" y="3109998"/>
            <a:ext cx="7962782" cy="1744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2. К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муниципальному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уровню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бюджетной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оссийской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едерации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относятся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местные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местные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территориальных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государственных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внебюджетных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фондов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территориальных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государственных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внебюджетных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фондов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622C79-0633-2707-5AF9-78D43B3AD48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Прямоугольник 26"/>
          <p:cNvSpPr txBox="1"/>
          <p:nvPr/>
        </p:nvSpPr>
        <p:spPr>
          <a:xfrm>
            <a:off x="352712" y="333374"/>
            <a:ext cx="4612988" cy="3462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321945">
              <a:spcBef>
                <a:spcPts val="900"/>
              </a:spcBef>
              <a:defRPr sz="1800" b="1"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pPr algn="l"/>
            <a:r>
              <a:rPr lang="ru-RU" dirty="0"/>
              <a:t>ИТОГОВОЕ ТЕСТИРОВАНИЕ</a:t>
            </a:r>
          </a:p>
        </p:txBody>
      </p:sp>
      <p:sp>
        <p:nvSpPr>
          <p:cNvPr id="767" name="Google Shape;800;p62"/>
          <p:cNvSpPr txBox="1"/>
          <p:nvPr/>
        </p:nvSpPr>
        <p:spPr>
          <a:xfrm>
            <a:off x="303212" y="966051"/>
            <a:ext cx="7654460" cy="1732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Какая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перечисленных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составляющих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круглый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r>
              <a:rPr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составление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рассмотрение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утверждение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" name="Google Shape;800;p62"/>
          <p:cNvSpPr txBox="1"/>
          <p:nvPr/>
        </p:nvSpPr>
        <p:spPr>
          <a:xfrm>
            <a:off x="303212" y="2894098"/>
            <a:ext cx="5510690" cy="1732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Какой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перечисленных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налогов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относится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региональным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налогам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добычу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полезных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транспортный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5E5B1A-D9FD-EB4C-CD78-A1A4A6D2E6D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9490402-0D0E-B841-A1A6-7EEBA17C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32297" b="224"/>
          <a:stretch/>
        </p:blipFill>
        <p:spPr>
          <a:xfrm>
            <a:off x="1964988" y="0"/>
            <a:ext cx="7179012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732C115-9094-8D43-B307-22B6B6FC2CC7}"/>
              </a:ext>
            </a:extLst>
          </p:cNvPr>
          <p:cNvSpPr/>
          <p:nvPr/>
        </p:nvSpPr>
        <p:spPr>
          <a:xfrm>
            <a:off x="846306" y="1004921"/>
            <a:ext cx="6974732" cy="415127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Кто мы"/>
          <p:cNvSpPr txBox="1"/>
          <p:nvPr/>
        </p:nvSpPr>
        <p:spPr>
          <a:xfrm>
            <a:off x="1964988" y="1736102"/>
            <a:ext cx="3793667" cy="37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7145" tIns="17145" rIns="17145" bIns="17145" anchor="ctr">
            <a:spAutoFit/>
          </a:bodyPr>
          <a:lstStyle>
            <a:lvl1pPr algn="l">
              <a:defRPr sz="13900" b="0">
                <a:solidFill>
                  <a:srgbClr val="1A5173"/>
                </a:solidFill>
                <a:latin typeface="EuclidCircularA-Bold"/>
                <a:ea typeface="EuclidCircularA-Bold"/>
                <a:cs typeface="EuclidCircularA-Bold"/>
                <a:sym typeface="EuclidCircularA-Bold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</a:rPr>
              <a:t>Общественные финансы </a:t>
            </a:r>
          </a:p>
        </p:txBody>
      </p:sp>
      <p:sp>
        <p:nvSpPr>
          <p:cNvPr id="129" name="Центр финансовой грамотности НИФИ – координатор реализации Стратегии повышения финансовой грамотности населения* со стороны Минфина России**"/>
          <p:cNvSpPr txBox="1"/>
          <p:nvPr/>
        </p:nvSpPr>
        <p:spPr>
          <a:xfrm>
            <a:off x="1970307" y="2240488"/>
            <a:ext cx="5374076" cy="89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17145" rIns="17145" bIns="17145" anchor="ctr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денежные отношения, которые возникают между государством и гражданами в процессе формирования, распределения и использования централизованных и децентрализованных фондов денежных средств </a:t>
            </a:r>
          </a:p>
        </p:txBody>
      </p:sp>
      <p:sp>
        <p:nvSpPr>
          <p:cNvPr id="130" name="* Стратегия повышения финансовой грамотности населения в Российской Федерации на 2017-2023 годы (далее – Стратегия) утверждена распоряжением Правительства Российской Федерации от 25 сентября 2017 года №2039-р. Цель Стратегии – формирование финансово грам"/>
          <p:cNvSpPr txBox="1"/>
          <p:nvPr/>
        </p:nvSpPr>
        <p:spPr>
          <a:xfrm>
            <a:off x="1964988" y="3588805"/>
            <a:ext cx="5476672" cy="1019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5" tIns="17145" rIns="17145" bIns="17145" anchor="ctr">
            <a:sp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юджет </a:t>
            </a:r>
            <a:r>
              <a:rPr lang="ru-RU" sz="1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форма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расходования денежных средств, предназначенных для финансового обеспечения задач и функций </a:t>
            </a:r>
            <a:r>
              <a:rPr lang="ru-RU" sz="1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 и местного самоуправления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1AEABA-51C3-48C3-017D-4BC3AFB4FE7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800;p62"/>
          <p:cNvSpPr txBox="1"/>
          <p:nvPr/>
        </p:nvSpPr>
        <p:spPr>
          <a:xfrm>
            <a:off x="303212" y="952277"/>
            <a:ext cx="6168609" cy="1732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5. В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оссийской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едерации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бОльшая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приходится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cоциальную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политику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межбюджетные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26">
            <a:extLst>
              <a:ext uri="{FF2B5EF4-FFF2-40B4-BE49-F238E27FC236}">
                <a16:creationId xmlns="" xmlns:a16="http://schemas.microsoft.com/office/drawing/2014/main" id="{0A12E779-09CD-C0CC-8FBE-B0A98CB7151E}"/>
              </a:ext>
            </a:extLst>
          </p:cNvPr>
          <p:cNvSpPr txBox="1"/>
          <p:nvPr/>
        </p:nvSpPr>
        <p:spPr>
          <a:xfrm>
            <a:off x="352712" y="333374"/>
            <a:ext cx="4612988" cy="3462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321945">
              <a:spcBef>
                <a:spcPts val="900"/>
              </a:spcBef>
              <a:defRPr sz="1800" b="1"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pPr algn="l"/>
            <a:r>
              <a:rPr lang="ru-RU" dirty="0"/>
              <a:t>ИТОГОВОЕ ТЕСТИРОВАНИЕ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2AD15-34E3-C057-8FF8-BD64758448DE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Google Shape;800;p62">
            <a:extLst>
              <a:ext uri="{FF2B5EF4-FFF2-40B4-BE49-F238E27FC236}">
                <a16:creationId xmlns="" xmlns:a16="http://schemas.microsoft.com/office/drawing/2014/main" id="{B80C718F-3ED9-9D6C-9A3E-8DDC6ED3E19C}"/>
              </a:ext>
            </a:extLst>
          </p:cNvPr>
          <p:cNvSpPr txBox="1"/>
          <p:nvPr/>
        </p:nvSpPr>
        <p:spPr>
          <a:xfrm>
            <a:off x="303212" y="2714903"/>
            <a:ext cx="6804254" cy="2164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l" defTabSz="914400">
              <a:defRPr sz="1600">
                <a:solidFill>
                  <a:srgbClr val="004E9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возможностям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инициативного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бюджетирования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относится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следующий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тезис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выдвигаются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жителями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муниципального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мнение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жителей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учитывается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отборе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жители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добровольной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принять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жители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осуществлять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общественный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реализацией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отобранных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C71F9AA6-DA7C-A1D9-D6E5-3D68545EF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85578"/>
              </p:ext>
            </p:extLst>
          </p:nvPr>
        </p:nvGraphicFramePr>
        <p:xfrm>
          <a:off x="252413" y="1065877"/>
          <a:ext cx="8706530" cy="366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755">
                  <a:extLst>
                    <a:ext uri="{9D8B030D-6E8A-4147-A177-3AD203B41FA5}">
                      <a16:colId xmlns="" xmlns:a16="http://schemas.microsoft.com/office/drawing/2014/main" val="203747251"/>
                    </a:ext>
                  </a:extLst>
                </a:gridCol>
                <a:gridCol w="2578169">
                  <a:extLst>
                    <a:ext uri="{9D8B030D-6E8A-4147-A177-3AD203B41FA5}">
                      <a16:colId xmlns="" xmlns:a16="http://schemas.microsoft.com/office/drawing/2014/main" val="495210394"/>
                    </a:ext>
                  </a:extLst>
                </a:gridCol>
                <a:gridCol w="2498297">
                  <a:extLst>
                    <a:ext uri="{9D8B030D-6E8A-4147-A177-3AD203B41FA5}">
                      <a16:colId xmlns="" xmlns:a16="http://schemas.microsoft.com/office/drawing/2014/main" val="1220990162"/>
                    </a:ext>
                  </a:extLst>
                </a:gridCol>
                <a:gridCol w="2068309">
                  <a:extLst>
                    <a:ext uri="{9D8B030D-6E8A-4147-A177-3AD203B41FA5}">
                      <a16:colId xmlns="" xmlns:a16="http://schemas.microsoft.com/office/drawing/2014/main" val="1975271734"/>
                    </a:ext>
                  </a:extLst>
                </a:gridCol>
              </a:tblGrid>
              <a:tr h="538365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ровень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бюджета</a:t>
                      </a:r>
                    </a:p>
                  </a:txBody>
                  <a:tcPr marL="77140" marR="77140" marT="38570" marB="3857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Бюджеты</a:t>
                      </a:r>
                    </a:p>
                  </a:txBody>
                  <a:tcPr marL="77140" marR="77140" marT="38570" marB="3857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Составляют бюджет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отвечают за его исполнение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Утверждают бюджет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5616550"/>
                  </a:ext>
                </a:extLst>
              </a:tr>
              <a:tr h="53836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исполнительной власти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законодательной власти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0819763"/>
                  </a:ext>
                </a:extLst>
              </a:tr>
              <a:tr h="7764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</a:p>
                    <a:p>
                      <a:pPr marL="171450" marR="0" lvl="0" indent="-17145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Бюджеты государственных</a:t>
                      </a:r>
                      <a:b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внебюджетных фондов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Правительство РФ, Минфин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Минтруд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РФ, Минздрав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Федеральное Собрание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652521"/>
                  </a:ext>
                </a:extLst>
              </a:tr>
              <a:tr h="843610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уровень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Бюджеты субъектов РФ</a:t>
                      </a:r>
                    </a:p>
                    <a:p>
                      <a:pPr marL="171450" marR="0" lvl="0" indent="-17145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Бюджеты территориальных государственных внебюджетных фондов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 субъектов РФ, финансовые органы субъектов РФ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 собрания,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собрания, областные думы и др.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7450751"/>
                  </a:ext>
                </a:extLst>
              </a:tr>
              <a:tr h="9346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Местные бюджеты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районов, городских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сельских поселений и др.)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органы 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ородских, районных, сельских администраций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городские, районные, сельские администрации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Выборные собрания, районные, городские советы, думы, муниципальные комитеты и др.</a:t>
                      </a:r>
                    </a:p>
                  </a:txBody>
                  <a:tcPr marL="57855" marR="57855" marT="28927" marB="2892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913392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01FA841-6045-8216-47CF-9DD06484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83150"/>
            <a:ext cx="6888265" cy="682727"/>
          </a:xfrm>
        </p:spPr>
        <p:txBody>
          <a:bodyPr/>
          <a:lstStyle/>
          <a:p>
            <a:r>
              <a:rPr lang="ru-RU" dirty="0"/>
              <a:t>БЮДЖЕТНАЯ СИСТЕМА РОССИЙСКОЙ ФЕДЕРАЦИИ</a:t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30C1D8-5789-ACED-0FC0-96E5688DF73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40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Сгруппировать"/>
          <p:cNvGrpSpPr/>
          <p:nvPr/>
        </p:nvGrpSpPr>
        <p:grpSpPr>
          <a:xfrm>
            <a:off x="299048" y="881278"/>
            <a:ext cx="1890542" cy="810865"/>
            <a:chOff x="0" y="0"/>
            <a:chExt cx="1804740" cy="810864"/>
          </a:xfrm>
        </p:grpSpPr>
        <p:sp>
          <p:nvSpPr>
            <p:cNvPr id="120" name="Закругленный прямоугольник"/>
            <p:cNvSpPr/>
            <p:nvPr/>
          </p:nvSpPr>
          <p:spPr>
            <a:xfrm>
              <a:off x="0" y="0"/>
              <a:ext cx="1804740" cy="810864"/>
            </a:xfrm>
            <a:prstGeom prst="roundRect">
              <a:avLst>
                <a:gd name="adj" fmla="val 2528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Единство бюджетной системы"/>
            <p:cNvSpPr/>
            <p:nvPr/>
          </p:nvSpPr>
          <p:spPr>
            <a:xfrm>
              <a:off x="51581" y="190759"/>
              <a:ext cx="1701578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Единство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бюджетной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системы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Прямоугольник 26"/>
          <p:cNvSpPr txBox="1"/>
          <p:nvPr/>
        </p:nvSpPr>
        <p:spPr>
          <a:xfrm>
            <a:off x="69011" y="299620"/>
            <a:ext cx="7556739" cy="3308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бюджетной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оссийской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едерации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Сгруппировать"/>
          <p:cNvGrpSpPr/>
          <p:nvPr/>
        </p:nvGrpSpPr>
        <p:grpSpPr>
          <a:xfrm>
            <a:off x="299049" y="1876190"/>
            <a:ext cx="1884241" cy="810865"/>
            <a:chOff x="0" y="0"/>
            <a:chExt cx="1798440" cy="810864"/>
          </a:xfrm>
        </p:grpSpPr>
        <p:sp>
          <p:nvSpPr>
            <p:cNvPr id="124" name="Закругленный прямоугольник"/>
            <p:cNvSpPr/>
            <p:nvPr/>
          </p:nvSpPr>
          <p:spPr>
            <a:xfrm>
              <a:off x="0" y="0"/>
              <a:ext cx="1798440" cy="810864"/>
            </a:xfrm>
            <a:prstGeom prst="roundRect">
              <a:avLst>
                <a:gd name="adj" fmla="val 25286"/>
              </a:avLst>
            </a:prstGeom>
            <a:solidFill>
              <a:srgbClr val="D2385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Сбалансированность бюджета"/>
            <p:cNvSpPr/>
            <p:nvPr/>
          </p:nvSpPr>
          <p:spPr>
            <a:xfrm>
              <a:off x="48431" y="190759"/>
              <a:ext cx="1701577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Сбалансированность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Сгруппировать"/>
          <p:cNvGrpSpPr/>
          <p:nvPr/>
        </p:nvGrpSpPr>
        <p:grpSpPr>
          <a:xfrm>
            <a:off x="299049" y="2871102"/>
            <a:ext cx="1890541" cy="810865"/>
            <a:chOff x="0" y="0"/>
            <a:chExt cx="1804740" cy="810864"/>
          </a:xfrm>
        </p:grpSpPr>
        <p:sp>
          <p:nvSpPr>
            <p:cNvPr id="127" name="Закругленный прямоугольник"/>
            <p:cNvSpPr/>
            <p:nvPr/>
          </p:nvSpPr>
          <p:spPr>
            <a:xfrm>
              <a:off x="0" y="0"/>
              <a:ext cx="1804740" cy="810864"/>
            </a:xfrm>
            <a:prstGeom prst="roundRect">
              <a:avLst>
                <a:gd name="adj" fmla="val 25286"/>
              </a:avLst>
            </a:prstGeom>
            <a:solidFill>
              <a:srgbClr val="42945B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Достоверность бюджета"/>
            <p:cNvSpPr/>
            <p:nvPr/>
          </p:nvSpPr>
          <p:spPr>
            <a:xfrm>
              <a:off x="51581" y="190759"/>
              <a:ext cx="1701578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Достоверность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Сгруппировать"/>
          <p:cNvGrpSpPr/>
          <p:nvPr/>
        </p:nvGrpSpPr>
        <p:grpSpPr>
          <a:xfrm>
            <a:off x="299049" y="3866014"/>
            <a:ext cx="1889450" cy="810865"/>
            <a:chOff x="0" y="0"/>
            <a:chExt cx="1803649" cy="810864"/>
          </a:xfrm>
        </p:grpSpPr>
        <p:sp>
          <p:nvSpPr>
            <p:cNvPr id="130" name="Закругленный прямоугольник"/>
            <p:cNvSpPr/>
            <p:nvPr/>
          </p:nvSpPr>
          <p:spPr>
            <a:xfrm>
              <a:off x="0" y="0"/>
              <a:ext cx="1803649" cy="810864"/>
            </a:xfrm>
            <a:prstGeom prst="roundRect">
              <a:avLst>
                <a:gd name="adj" fmla="val 25286"/>
              </a:avLst>
            </a:prstGeom>
            <a:solidFill>
              <a:srgbClr val="5DB2B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Подведомственность расходов бюджетов"/>
            <p:cNvSpPr/>
            <p:nvPr/>
          </p:nvSpPr>
          <p:spPr>
            <a:xfrm>
              <a:off x="48257" y="190759"/>
              <a:ext cx="1701578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Подведомственность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Сгруппировать"/>
          <p:cNvGrpSpPr/>
          <p:nvPr/>
        </p:nvGrpSpPr>
        <p:grpSpPr>
          <a:xfrm>
            <a:off x="2255359" y="881278"/>
            <a:ext cx="3954415" cy="810865"/>
            <a:chOff x="0" y="0"/>
            <a:chExt cx="3954414" cy="810864"/>
          </a:xfrm>
        </p:grpSpPr>
        <p:sp>
          <p:nvSpPr>
            <p:cNvPr id="133" name="Закругленный прямоугольник"/>
            <p:cNvSpPr/>
            <p:nvPr/>
          </p:nvSpPr>
          <p:spPr>
            <a:xfrm>
              <a:off x="0" y="0"/>
              <a:ext cx="3954414" cy="810864"/>
            </a:xfrm>
            <a:prstGeom prst="roundRect">
              <a:avLst>
                <a:gd name="adj" fmla="val 2528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Разграничение доходов, расходов и источников финансирования дефицитов бюджетов между бюджетами бюджетной системы"/>
            <p:cNvSpPr txBox="1"/>
            <p:nvPr/>
          </p:nvSpPr>
          <p:spPr>
            <a:xfrm>
              <a:off x="143507" y="10710"/>
              <a:ext cx="3663132" cy="7894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pP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Разграничение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доходов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источников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финансирования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дефицитов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между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бюджетами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бюджетной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системы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РФ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Сгруппировать"/>
          <p:cNvGrpSpPr/>
          <p:nvPr/>
        </p:nvGrpSpPr>
        <p:grpSpPr>
          <a:xfrm>
            <a:off x="2255359" y="1876190"/>
            <a:ext cx="3960021" cy="810865"/>
            <a:chOff x="0" y="0"/>
            <a:chExt cx="3960020" cy="810864"/>
          </a:xfrm>
        </p:grpSpPr>
        <p:sp>
          <p:nvSpPr>
            <p:cNvPr id="136" name="Закругленный прямоугольник"/>
            <p:cNvSpPr/>
            <p:nvPr/>
          </p:nvSpPr>
          <p:spPr>
            <a:xfrm>
              <a:off x="0" y="0"/>
              <a:ext cx="3960020" cy="810864"/>
            </a:xfrm>
            <a:prstGeom prst="roundRect">
              <a:avLst>
                <a:gd name="adj" fmla="val 25286"/>
              </a:avLst>
            </a:prstGeom>
            <a:solidFill>
              <a:srgbClr val="1F4D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Полнота отражения доходов, расходов  и источников финансирования дефицитов бюджетов"/>
            <p:cNvSpPr txBox="1"/>
            <p:nvPr/>
          </p:nvSpPr>
          <p:spPr>
            <a:xfrm>
              <a:off x="97122" y="100734"/>
              <a:ext cx="3765775" cy="6093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pP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Полнота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отражения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доходов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источников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финансирования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дефицитов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Сгруппировать"/>
          <p:cNvGrpSpPr/>
          <p:nvPr/>
        </p:nvGrpSpPr>
        <p:grpSpPr>
          <a:xfrm>
            <a:off x="2245834" y="2871102"/>
            <a:ext cx="1941961" cy="810865"/>
            <a:chOff x="0" y="0"/>
            <a:chExt cx="1941960" cy="810864"/>
          </a:xfrm>
        </p:grpSpPr>
        <p:sp>
          <p:nvSpPr>
            <p:cNvPr id="139" name="Закругленный прямоугольник"/>
            <p:cNvSpPr/>
            <p:nvPr/>
          </p:nvSpPr>
          <p:spPr>
            <a:xfrm>
              <a:off x="0" y="0"/>
              <a:ext cx="1941960" cy="810864"/>
            </a:xfrm>
            <a:prstGeom prst="roundRect">
              <a:avLst>
                <a:gd name="adj" fmla="val 2528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Эффективность использования бюджетных средств"/>
            <p:cNvSpPr/>
            <p:nvPr/>
          </p:nvSpPr>
          <p:spPr>
            <a:xfrm>
              <a:off x="120191" y="100734"/>
              <a:ext cx="1701578" cy="60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использования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бюджетных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средств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Сгруппировать"/>
          <p:cNvGrpSpPr/>
          <p:nvPr/>
        </p:nvGrpSpPr>
        <p:grpSpPr>
          <a:xfrm>
            <a:off x="2245834" y="3866014"/>
            <a:ext cx="1966121" cy="810865"/>
            <a:chOff x="0" y="0"/>
            <a:chExt cx="1966120" cy="810864"/>
          </a:xfrm>
        </p:grpSpPr>
        <p:sp>
          <p:nvSpPr>
            <p:cNvPr id="142" name="Закругленный прямоугольник"/>
            <p:cNvSpPr/>
            <p:nvPr/>
          </p:nvSpPr>
          <p:spPr>
            <a:xfrm>
              <a:off x="0" y="0"/>
              <a:ext cx="1966120" cy="810864"/>
            </a:xfrm>
            <a:prstGeom prst="roundRect">
              <a:avLst>
                <a:gd name="adj" fmla="val 25286"/>
              </a:avLst>
            </a:prstGeom>
            <a:solidFill>
              <a:srgbClr val="D2385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Прозрачность (открытость)"/>
            <p:cNvSpPr/>
            <p:nvPr/>
          </p:nvSpPr>
          <p:spPr>
            <a:xfrm>
              <a:off x="132271" y="190759"/>
              <a:ext cx="1701577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Прозрачность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открытость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7" name="Сгруппировать"/>
          <p:cNvGrpSpPr/>
          <p:nvPr/>
        </p:nvGrpSpPr>
        <p:grpSpPr>
          <a:xfrm>
            <a:off x="4253986" y="2871102"/>
            <a:ext cx="1962450" cy="810865"/>
            <a:chOff x="0" y="0"/>
            <a:chExt cx="1962449" cy="810864"/>
          </a:xfrm>
        </p:grpSpPr>
        <p:sp>
          <p:nvSpPr>
            <p:cNvPr id="145" name="Закругленный прямоугольник"/>
            <p:cNvSpPr/>
            <p:nvPr/>
          </p:nvSpPr>
          <p:spPr>
            <a:xfrm>
              <a:off x="0" y="0"/>
              <a:ext cx="1962449" cy="810864"/>
            </a:xfrm>
            <a:prstGeom prst="roundRect">
              <a:avLst>
                <a:gd name="adj" fmla="val 25286"/>
              </a:avLst>
            </a:prstGeom>
            <a:solidFill>
              <a:srgbClr val="5DB2B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Самостоятельность бюджетов"/>
            <p:cNvSpPr/>
            <p:nvPr/>
          </p:nvSpPr>
          <p:spPr>
            <a:xfrm>
              <a:off x="130435" y="190759"/>
              <a:ext cx="1701578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Сгруппировать"/>
          <p:cNvGrpSpPr/>
          <p:nvPr/>
        </p:nvGrpSpPr>
        <p:grpSpPr>
          <a:xfrm>
            <a:off x="4278392" y="3866014"/>
            <a:ext cx="1941267" cy="810865"/>
            <a:chOff x="0" y="0"/>
            <a:chExt cx="1941265" cy="810864"/>
          </a:xfrm>
        </p:grpSpPr>
        <p:sp>
          <p:nvSpPr>
            <p:cNvPr id="148" name="Закругленный прямоугольник"/>
            <p:cNvSpPr/>
            <p:nvPr/>
          </p:nvSpPr>
          <p:spPr>
            <a:xfrm>
              <a:off x="0" y="0"/>
              <a:ext cx="1941265" cy="810864"/>
            </a:xfrm>
            <a:prstGeom prst="roundRect">
              <a:avLst>
                <a:gd name="adj" fmla="val 2528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Единство кассы"/>
            <p:cNvSpPr/>
            <p:nvPr/>
          </p:nvSpPr>
          <p:spPr>
            <a:xfrm>
              <a:off x="119844" y="280783"/>
              <a:ext cx="1701577" cy="2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Единство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кассы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Сгруппировать"/>
          <p:cNvGrpSpPr/>
          <p:nvPr/>
        </p:nvGrpSpPr>
        <p:grpSpPr>
          <a:xfrm>
            <a:off x="6284796" y="881278"/>
            <a:ext cx="2484986" cy="810865"/>
            <a:chOff x="-439242" y="0"/>
            <a:chExt cx="2484985" cy="810864"/>
          </a:xfrm>
        </p:grpSpPr>
        <p:sp>
          <p:nvSpPr>
            <p:cNvPr id="151" name="Закругленный прямоугольник"/>
            <p:cNvSpPr/>
            <p:nvPr/>
          </p:nvSpPr>
          <p:spPr>
            <a:xfrm>
              <a:off x="-439242" y="0"/>
              <a:ext cx="2484985" cy="810864"/>
            </a:xfrm>
            <a:prstGeom prst="roundRect">
              <a:avLst>
                <a:gd name="adj" fmla="val 25286"/>
              </a:avLst>
            </a:prstGeom>
            <a:solidFill>
              <a:srgbClr val="D2385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Общее (совокупное) покрытие расходов бюджетов"/>
            <p:cNvSpPr txBox="1"/>
            <p:nvPr/>
          </p:nvSpPr>
          <p:spPr>
            <a:xfrm>
              <a:off x="-301390" y="100734"/>
              <a:ext cx="2222675" cy="6093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совокупное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покрытие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расходов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Сгруппировать"/>
          <p:cNvGrpSpPr/>
          <p:nvPr/>
        </p:nvGrpSpPr>
        <p:grpSpPr>
          <a:xfrm>
            <a:off x="6288516" y="1876190"/>
            <a:ext cx="2481266" cy="810865"/>
            <a:chOff x="-435521" y="0"/>
            <a:chExt cx="2481264" cy="810864"/>
          </a:xfrm>
        </p:grpSpPr>
        <p:sp>
          <p:nvSpPr>
            <p:cNvPr id="154" name="Закругленный прямоугольник"/>
            <p:cNvSpPr/>
            <p:nvPr/>
          </p:nvSpPr>
          <p:spPr>
            <a:xfrm>
              <a:off x="-435521" y="0"/>
              <a:ext cx="2481264" cy="810864"/>
            </a:xfrm>
            <a:prstGeom prst="roundRect">
              <a:avLst>
                <a:gd name="adj" fmla="val 2528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Участие граждан в бюджетном процессе"/>
            <p:cNvSpPr txBox="1"/>
            <p:nvPr/>
          </p:nvSpPr>
          <p:spPr>
            <a:xfrm>
              <a:off x="-82141" y="100734"/>
              <a:ext cx="1774503" cy="6093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pP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Участие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граждан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бюджетном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процессе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Сгруппировать"/>
          <p:cNvGrpSpPr/>
          <p:nvPr/>
        </p:nvGrpSpPr>
        <p:grpSpPr>
          <a:xfrm>
            <a:off x="6284448" y="2871102"/>
            <a:ext cx="2485334" cy="810865"/>
            <a:chOff x="-439589" y="0"/>
            <a:chExt cx="2485332" cy="810864"/>
          </a:xfrm>
        </p:grpSpPr>
        <p:sp>
          <p:nvSpPr>
            <p:cNvPr id="157" name="Закругленный прямоугольник"/>
            <p:cNvSpPr/>
            <p:nvPr/>
          </p:nvSpPr>
          <p:spPr>
            <a:xfrm>
              <a:off x="-439589" y="0"/>
              <a:ext cx="2485332" cy="810864"/>
            </a:xfrm>
            <a:prstGeom prst="roundRect">
              <a:avLst>
                <a:gd name="adj" fmla="val 25286"/>
              </a:avLst>
            </a:prstGeom>
            <a:solidFill>
              <a:srgbClr val="204D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Адресность и целевой характер бюджетных средств"/>
            <p:cNvSpPr txBox="1"/>
            <p:nvPr/>
          </p:nvSpPr>
          <p:spPr>
            <a:xfrm>
              <a:off x="-47712" y="100734"/>
              <a:ext cx="1701577" cy="6093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pP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Адресность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целевой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характер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бюджетных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средств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Сгруппировать"/>
          <p:cNvGrpSpPr/>
          <p:nvPr/>
        </p:nvGrpSpPr>
        <p:grpSpPr>
          <a:xfrm>
            <a:off x="6290164" y="3866014"/>
            <a:ext cx="2479618" cy="810865"/>
            <a:chOff x="-433874" y="0"/>
            <a:chExt cx="2479617" cy="810864"/>
          </a:xfrm>
        </p:grpSpPr>
        <p:sp>
          <p:nvSpPr>
            <p:cNvPr id="160" name="Закругленный прямоугольник"/>
            <p:cNvSpPr/>
            <p:nvPr/>
          </p:nvSpPr>
          <p:spPr>
            <a:xfrm>
              <a:off x="-433874" y="0"/>
              <a:ext cx="2479617" cy="810864"/>
            </a:xfrm>
            <a:prstGeom prst="roundRect">
              <a:avLst>
                <a:gd name="adj" fmla="val 25286"/>
              </a:avLst>
            </a:prstGeom>
            <a:solidFill>
              <a:srgbClr val="42945B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Равенство бюджетных прав субъектов РФ, муниципальных образований"/>
            <p:cNvSpPr txBox="1"/>
            <p:nvPr/>
          </p:nvSpPr>
          <p:spPr>
            <a:xfrm>
              <a:off x="-342888" y="100734"/>
              <a:ext cx="2320455" cy="6093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roxima Nova Medium"/>
                  <a:ea typeface="Proxima Nova Medium"/>
                  <a:cs typeface="Proxima Nova Medium"/>
                  <a:sym typeface="Proxima Nova Medium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Равенство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бюджетных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прав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субъектов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РФ,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образований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A8084F-BB85-D1E4-72E7-5633448A4B2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86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 txBox="1"/>
          <p:nvPr/>
        </p:nvSpPr>
        <p:spPr>
          <a:xfrm>
            <a:off x="378111" y="333375"/>
            <a:ext cx="7909421" cy="3479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pPr algn="l"/>
            <a:r>
              <a:rPr>
                <a:latin typeface="Proxima Nova Rg" panose="02000506030000020004" pitchFamily="2" charset="0"/>
              </a:rPr>
              <a:t>Межбюджетные отношения</a:t>
            </a:r>
          </a:p>
        </p:txBody>
      </p:sp>
      <p:sp>
        <p:nvSpPr>
          <p:cNvPr id="168" name="Возникают между органами государственной власти РФ, органами государственной власти субъектов и органами местного самоуправления и связаны с формированием и исполнением соответствующих бюджетов"/>
          <p:cNvSpPr txBox="1"/>
          <p:nvPr/>
        </p:nvSpPr>
        <p:spPr>
          <a:xfrm>
            <a:off x="401062" y="850803"/>
            <a:ext cx="5317158" cy="998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lnSpc>
                <a:spcPct val="110000"/>
              </a:lnSpc>
              <a:defRPr sz="1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Межбюджетные отношения -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взаимоотношения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между публично-правовыми образованиями по вопросам регулирования бюджетных правоотношений, организации и осуществления бюджетного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озволяют передавать отдельные виды бюджетных доходов и расходов:"/>
          <p:cNvSpPr txBox="1"/>
          <p:nvPr/>
        </p:nvSpPr>
        <p:spPr>
          <a:xfrm>
            <a:off x="401062" y="1910650"/>
            <a:ext cx="5232445" cy="50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algn="l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межбюджетных отношений возможно</a:t>
            </a:r>
            <a:r>
              <a:rPr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передавать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отдельные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межбюджетных трансфертов</a:t>
            </a:r>
            <a:r>
              <a:rPr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800;p62"/>
          <p:cNvSpPr txBox="1"/>
          <p:nvPr/>
        </p:nvSpPr>
        <p:spPr>
          <a:xfrm>
            <a:off x="304174" y="2370277"/>
            <a:ext cx="5658744" cy="2698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федерального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 федерального бюджета в бюджеты государственных внебюджетных фондов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из бюджета субъекта РФ в федеральный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 бюджета субъекта РФ в бюджеты государственных внебюджетных фондов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из бюджета субъекта РФ в бюджеты субъектов РФ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бюджетов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местные</a:t>
            </a:r>
            <a:r>
              <a:rPr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бюджеты</a:t>
            </a: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из местного бюджета в бюджет субъекта РФ </a:t>
            </a:r>
          </a:p>
          <a:p>
            <a:pPr marL="228599" indent="-228599" algn="l" defTabSz="914400">
              <a:spcBef>
                <a:spcPts val="400"/>
              </a:spcBef>
              <a:buClr>
                <a:srgbClr val="004E9E"/>
              </a:buClr>
              <a:buSzPct val="100000"/>
              <a:buFont typeface="Arial"/>
              <a:buChar char="•"/>
              <a:defRPr sz="1400"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 местного бюджета в местный бюджет</a:t>
            </a:r>
          </a:p>
        </p:txBody>
      </p:sp>
      <p:pic>
        <p:nvPicPr>
          <p:cNvPr id="17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40" y="1739527"/>
            <a:ext cx="2272021" cy="223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8B9A4F-AC99-FBE4-A9F7-3F5491D8484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кругленный прямоугольник">
            <a:extLst>
              <a:ext uri="{FF2B5EF4-FFF2-40B4-BE49-F238E27FC236}">
                <a16:creationId xmlns="" xmlns:a16="http://schemas.microsoft.com/office/drawing/2014/main" id="{E14DBAED-C8F1-F64C-2542-BDDB1DD5E6D0}"/>
              </a:ext>
            </a:extLst>
          </p:cNvPr>
          <p:cNvSpPr/>
          <p:nvPr/>
        </p:nvSpPr>
        <p:spPr>
          <a:xfrm>
            <a:off x="708337" y="2446835"/>
            <a:ext cx="7263683" cy="349568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Прямоугольник 26"/>
          <p:cNvSpPr txBox="1"/>
          <p:nvPr/>
        </p:nvSpPr>
        <p:spPr>
          <a:xfrm>
            <a:off x="378111" y="217464"/>
            <a:ext cx="7213134" cy="592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ts val="900"/>
              </a:spcBef>
              <a:defRPr sz="1800" b="1" cap="all"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pPr algn="l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основы организации бюджетного процесса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оссийской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едерации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Закругленный прямоугольник"/>
          <p:cNvSpPr/>
          <p:nvPr/>
        </p:nvSpPr>
        <p:spPr>
          <a:xfrm>
            <a:off x="708334" y="2837296"/>
            <a:ext cx="7263684" cy="321073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Законы, регулирующие бюджетные правоотношения на всех уровнях"/>
          <p:cNvSpPr txBox="1"/>
          <p:nvPr/>
        </p:nvSpPr>
        <p:spPr>
          <a:xfrm>
            <a:off x="1559775" y="2486968"/>
            <a:ext cx="5560804" cy="2693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ЗАКОНЫ ОБ ИСПОЛНЕНИИ БЮДЖЕТА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91F79C-D161-C925-67E6-88E025C5131C}"/>
              </a:ext>
            </a:extLst>
          </p:cNvPr>
          <p:cNvSpPr txBox="1"/>
          <p:nvPr/>
        </p:nvSpPr>
        <p:spPr>
          <a:xfrm>
            <a:off x="8577154" y="4715323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Бюджетный кодекс">
            <a:extLst>
              <a:ext uri="{FF2B5EF4-FFF2-40B4-BE49-F238E27FC236}">
                <a16:creationId xmlns="" xmlns:a16="http://schemas.microsoft.com/office/drawing/2014/main" id="{7C3FBC0A-3DCE-C574-FD2F-FCAF91290C66}"/>
              </a:ext>
            </a:extLst>
          </p:cNvPr>
          <p:cNvSpPr txBox="1"/>
          <p:nvPr/>
        </p:nvSpPr>
        <p:spPr>
          <a:xfrm>
            <a:off x="1184854" y="2852431"/>
            <a:ext cx="6542466" cy="2693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ЗАКОНЫ О БЮДЖЕТАХ ГОСУДАРСТВЕННЫХ ВНЕБЮДЖЕТНЫХ ФОНДОВ РФ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кругленный прямоугольник"/>
          <p:cNvSpPr/>
          <p:nvPr/>
        </p:nvSpPr>
        <p:spPr>
          <a:xfrm>
            <a:off x="708334" y="3196028"/>
            <a:ext cx="7263684" cy="438813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НОРМАТИВНЫЕ ПРАВОВЫЕ АКТЫ ФЕДЕРАЛЬНЫХ ОРГАНОВ </a:t>
            </a:r>
            <a:b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ИСПОЛНИТЕЛЬНОЙ ВЛАСТИ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2" name="Закругленный прямоугольник"/>
          <p:cNvSpPr/>
          <p:nvPr/>
        </p:nvSpPr>
        <p:spPr>
          <a:xfrm>
            <a:off x="708337" y="880692"/>
            <a:ext cx="7263684" cy="332966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КОНСТИТУЦИЯ РФ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3" name="Закругленный прямоугольник"/>
          <p:cNvSpPr/>
          <p:nvPr/>
        </p:nvSpPr>
        <p:spPr>
          <a:xfrm>
            <a:off x="708334" y="1246452"/>
            <a:ext cx="7263684" cy="350546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БЮДЖЕТНЫЙ КОДЕКС РФ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4" name="Закругленный прямоугольник"/>
          <p:cNvSpPr/>
          <p:nvPr/>
        </p:nvSpPr>
        <p:spPr>
          <a:xfrm>
            <a:off x="708336" y="1631875"/>
            <a:ext cx="7263684" cy="369726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НАЛОГОВЫЙ КОДЕКС РФ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5" name="Закругленный прямоугольник"/>
          <p:cNvSpPr/>
          <p:nvPr/>
        </p:nvSpPr>
        <p:spPr>
          <a:xfrm>
            <a:off x="708334" y="2042494"/>
            <a:ext cx="7263684" cy="363448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ЗАКОНЫ О БЮДЖЕТЕ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" name="Закругленный прямоугольник"/>
          <p:cNvSpPr/>
          <p:nvPr/>
        </p:nvSpPr>
        <p:spPr>
          <a:xfrm>
            <a:off x="708334" y="3675761"/>
            <a:ext cx="7263684" cy="438813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ЗАКОНЫ СУБЪЕКТА РОССИЙСКОЙ ФЕДЕРАЦИИ </a:t>
            </a:r>
            <a:b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И НОРМАТИВНЫЕ ПРАВОВЫЕ АКТЫ СУБЪЕКТА РОССИЙСКОЙ ФЕДЕРАЦИИ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" name="Закругленный прямоугольник"/>
          <p:cNvSpPr/>
          <p:nvPr/>
        </p:nvSpPr>
        <p:spPr>
          <a:xfrm>
            <a:off x="708334" y="4150560"/>
            <a:ext cx="7263684" cy="661960"/>
          </a:xfrm>
          <a:prstGeom prst="roundRect">
            <a:avLst>
              <a:gd name="adj" fmla="val 2528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ru-RU" sz="13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МУНИЦИПАЛЬНЫЕ ПРАВОВЫЕ АКТЫ ПРЕДСТАВИТЕЛЬНЫХ ОРГАНОВ МУНИЦИПАЛЬНЫХ ОБРАЗОВАНИЙ О МЕСТНЫХ БЮДЖЕТАХ (РЕШЕНИЯ О МЕСТНЫХ БЮДЖЕТАХ), МУНИЦИПАЛЬНЫЕ ПРАВОВЫЕ АКТЫ МЕСТНЫХ АДМИНИСТРАЦИЙ</a:t>
            </a:r>
            <a:endParaRPr lang="ru-RU" sz="1300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Изображение выглядит как круг, Стрельба из лука, стрельба из лу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2D76532-FC6C-3F1F-D436-80733D2E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  <a14:imgEffect>
                      <a14:saturation sat="114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9" y="403999"/>
            <a:ext cx="4881715" cy="4594152"/>
          </a:xfrm>
          <a:prstGeom prst="rect">
            <a:avLst/>
          </a:prstGeom>
        </p:spPr>
      </p:pic>
      <p:sp>
        <p:nvSpPr>
          <p:cNvPr id="42" name="Нашивка 41">
            <a:extLst>
              <a:ext uri="{FF2B5EF4-FFF2-40B4-BE49-F238E27FC236}">
                <a16:creationId xmlns="" xmlns:a16="http://schemas.microsoft.com/office/drawing/2014/main" id="{C2308C60-FDF0-6E37-93FE-0564CB3CB7DC}"/>
              </a:ext>
            </a:extLst>
          </p:cNvPr>
          <p:cNvSpPr/>
          <p:nvPr/>
        </p:nvSpPr>
        <p:spPr>
          <a:xfrm rot="5400000">
            <a:off x="1413955" y="683632"/>
            <a:ext cx="864000" cy="3132000"/>
          </a:xfrm>
          <a:prstGeom prst="chevron">
            <a:avLst>
              <a:gd name="adj" fmla="val 18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и утверждение</a:t>
            </a:r>
            <a:r>
              <a:rPr lang="ru-RU" sz="16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бюджета</a:t>
            </a:r>
            <a:endParaRPr lang="en-US" sz="16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ашивка 42">
            <a:extLst>
              <a:ext uri="{FF2B5EF4-FFF2-40B4-BE49-F238E27FC236}">
                <a16:creationId xmlns="" xmlns:a16="http://schemas.microsoft.com/office/drawing/2014/main" id="{FFE1FA92-486A-C8E3-FAE3-5A50E7723D6B}"/>
              </a:ext>
            </a:extLst>
          </p:cNvPr>
          <p:cNvSpPr/>
          <p:nvPr/>
        </p:nvSpPr>
        <p:spPr>
          <a:xfrm rot="5400000">
            <a:off x="1406019" y="1447299"/>
            <a:ext cx="864000" cy="3148656"/>
          </a:xfrm>
          <a:prstGeom prst="chevron">
            <a:avLst>
              <a:gd name="adj" fmla="val 185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  <a:endPara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Нашивка 43">
            <a:extLst>
              <a:ext uri="{FF2B5EF4-FFF2-40B4-BE49-F238E27FC236}">
                <a16:creationId xmlns="" xmlns:a16="http://schemas.microsoft.com/office/drawing/2014/main" id="{2B806EBA-EA8B-8589-4EE5-38096BC43E04}"/>
              </a:ext>
            </a:extLst>
          </p:cNvPr>
          <p:cNvSpPr/>
          <p:nvPr/>
        </p:nvSpPr>
        <p:spPr>
          <a:xfrm rot="5400000">
            <a:off x="1417298" y="2219827"/>
            <a:ext cx="864000" cy="3148656"/>
          </a:xfrm>
          <a:prstGeom prst="chevron">
            <a:avLst>
              <a:gd name="adj" fmla="val 185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  <a:b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бюджета</a:t>
            </a:r>
            <a:endPara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Нашивка 44">
            <a:extLst>
              <a:ext uri="{FF2B5EF4-FFF2-40B4-BE49-F238E27FC236}">
                <a16:creationId xmlns="" xmlns:a16="http://schemas.microsoft.com/office/drawing/2014/main" id="{9124356F-E2C5-D6B9-1798-71985EFDCEF6}"/>
              </a:ext>
            </a:extLst>
          </p:cNvPr>
          <p:cNvSpPr/>
          <p:nvPr/>
        </p:nvSpPr>
        <p:spPr>
          <a:xfrm rot="5400000">
            <a:off x="1394741" y="2991822"/>
            <a:ext cx="864000" cy="3148656"/>
          </a:xfrm>
          <a:prstGeom prst="chevron">
            <a:avLst>
              <a:gd name="adj" fmla="val 185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контроль</a:t>
            </a:r>
            <a:b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исполнением бюджета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Нашивка 45">
            <a:extLst>
              <a:ext uri="{FF2B5EF4-FFF2-40B4-BE49-F238E27FC236}">
                <a16:creationId xmlns="" xmlns:a16="http://schemas.microsoft.com/office/drawing/2014/main" id="{46A46750-DA7D-D787-2DC3-7A98AD28D317}"/>
              </a:ext>
            </a:extLst>
          </p:cNvPr>
          <p:cNvSpPr/>
          <p:nvPr/>
        </p:nvSpPr>
        <p:spPr>
          <a:xfrm rot="5400000">
            <a:off x="1403069" y="-92796"/>
            <a:ext cx="864000" cy="3132000"/>
          </a:xfrm>
          <a:prstGeom prst="chevron">
            <a:avLst>
              <a:gd name="adj" fmla="val 185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</a:t>
            </a:r>
            <a:b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бюджета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2AD224-E499-4524-3DFE-F210BBE8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83150"/>
            <a:ext cx="6888265" cy="68272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ЭТАПЫ БЮДЖЕТНОГО ПРОЦЕССА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4C8D4E-B0ED-9E1E-2DFA-7F96B20EC64A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02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7132FA-50B3-77C0-DDAD-1D3FCBA286B7}"/>
              </a:ext>
            </a:extLst>
          </p:cNvPr>
          <p:cNvSpPr txBox="1"/>
          <p:nvPr/>
        </p:nvSpPr>
        <p:spPr>
          <a:xfrm>
            <a:off x="590372" y="1311015"/>
            <a:ext cx="850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</a:t>
            </a:r>
            <a:r>
              <a:rPr lang="ru-RU" sz="16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кодексом РФ </a:t>
            </a:r>
            <a:r>
              <a:rPr lang="ru-RU" sz="1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источниками финансирования дефицита бюджета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E9B2E4-41F3-D936-110C-704DFE659D1C}"/>
              </a:ext>
            </a:extLst>
          </p:cNvPr>
          <p:cNvSpPr txBox="1"/>
          <p:nvPr/>
        </p:nvSpPr>
        <p:spPr>
          <a:xfrm>
            <a:off x="6257043" y="2332280"/>
            <a:ext cx="3133643" cy="584775"/>
          </a:xfrm>
          <a:custGeom>
            <a:avLst/>
            <a:gdLst>
              <a:gd name="connsiteX0" fmla="*/ 0 w 11605801"/>
              <a:gd name="connsiteY0" fmla="*/ 0 h 1224000"/>
              <a:gd name="connsiteX1" fmla="*/ 348174 w 11605801"/>
              <a:gd name="connsiteY1" fmla="*/ 0 h 1224000"/>
              <a:gd name="connsiteX2" fmla="*/ 696348 w 11605801"/>
              <a:gd name="connsiteY2" fmla="*/ 0 h 1224000"/>
              <a:gd name="connsiteX3" fmla="*/ 928464 w 11605801"/>
              <a:gd name="connsiteY3" fmla="*/ 0 h 1224000"/>
              <a:gd name="connsiteX4" fmla="*/ 1392696 w 11605801"/>
              <a:gd name="connsiteY4" fmla="*/ 0 h 1224000"/>
              <a:gd name="connsiteX5" fmla="*/ 1856928 w 11605801"/>
              <a:gd name="connsiteY5" fmla="*/ 0 h 1224000"/>
              <a:gd name="connsiteX6" fmla="*/ 2089044 w 11605801"/>
              <a:gd name="connsiteY6" fmla="*/ 0 h 1224000"/>
              <a:gd name="connsiteX7" fmla="*/ 2669334 w 11605801"/>
              <a:gd name="connsiteY7" fmla="*/ 0 h 1224000"/>
              <a:gd name="connsiteX8" fmla="*/ 3249624 w 11605801"/>
              <a:gd name="connsiteY8" fmla="*/ 0 h 1224000"/>
              <a:gd name="connsiteX9" fmla="*/ 3829914 w 11605801"/>
              <a:gd name="connsiteY9" fmla="*/ 0 h 1224000"/>
              <a:gd name="connsiteX10" fmla="*/ 4062030 w 11605801"/>
              <a:gd name="connsiteY10" fmla="*/ 0 h 1224000"/>
              <a:gd name="connsiteX11" fmla="*/ 4526262 w 11605801"/>
              <a:gd name="connsiteY11" fmla="*/ 0 h 1224000"/>
              <a:gd name="connsiteX12" fmla="*/ 5106552 w 11605801"/>
              <a:gd name="connsiteY12" fmla="*/ 0 h 1224000"/>
              <a:gd name="connsiteX13" fmla="*/ 5918959 w 11605801"/>
              <a:gd name="connsiteY13" fmla="*/ 0 h 1224000"/>
              <a:gd name="connsiteX14" fmla="*/ 6499249 w 11605801"/>
              <a:gd name="connsiteY14" fmla="*/ 0 h 1224000"/>
              <a:gd name="connsiteX15" fmla="*/ 6963481 w 11605801"/>
              <a:gd name="connsiteY15" fmla="*/ 0 h 1224000"/>
              <a:gd name="connsiteX16" fmla="*/ 7427713 w 11605801"/>
              <a:gd name="connsiteY16" fmla="*/ 0 h 1224000"/>
              <a:gd name="connsiteX17" fmla="*/ 8124061 w 11605801"/>
              <a:gd name="connsiteY17" fmla="*/ 0 h 1224000"/>
              <a:gd name="connsiteX18" fmla="*/ 8588293 w 11605801"/>
              <a:gd name="connsiteY18" fmla="*/ 0 h 1224000"/>
              <a:gd name="connsiteX19" fmla="*/ 9168583 w 11605801"/>
              <a:gd name="connsiteY19" fmla="*/ 0 h 1224000"/>
              <a:gd name="connsiteX20" fmla="*/ 9864931 w 11605801"/>
              <a:gd name="connsiteY20" fmla="*/ 0 h 1224000"/>
              <a:gd name="connsiteX21" fmla="*/ 10213105 w 11605801"/>
              <a:gd name="connsiteY21" fmla="*/ 0 h 1224000"/>
              <a:gd name="connsiteX22" fmla="*/ 10909453 w 11605801"/>
              <a:gd name="connsiteY22" fmla="*/ 0 h 1224000"/>
              <a:gd name="connsiteX23" fmla="*/ 11605801 w 11605801"/>
              <a:gd name="connsiteY23" fmla="*/ 0 h 1224000"/>
              <a:gd name="connsiteX24" fmla="*/ 11605801 w 11605801"/>
              <a:gd name="connsiteY24" fmla="*/ 420240 h 1224000"/>
              <a:gd name="connsiteX25" fmla="*/ 11605801 w 11605801"/>
              <a:gd name="connsiteY25" fmla="*/ 791520 h 1224000"/>
              <a:gd name="connsiteX26" fmla="*/ 11605801 w 11605801"/>
              <a:gd name="connsiteY26" fmla="*/ 1224000 h 1224000"/>
              <a:gd name="connsiteX27" fmla="*/ 11257627 w 11605801"/>
              <a:gd name="connsiteY27" fmla="*/ 1224000 h 1224000"/>
              <a:gd name="connsiteX28" fmla="*/ 11025511 w 11605801"/>
              <a:gd name="connsiteY28" fmla="*/ 1224000 h 1224000"/>
              <a:gd name="connsiteX29" fmla="*/ 10561279 w 11605801"/>
              <a:gd name="connsiteY29" fmla="*/ 1224000 h 1224000"/>
              <a:gd name="connsiteX30" fmla="*/ 10329163 w 11605801"/>
              <a:gd name="connsiteY30" fmla="*/ 1224000 h 1224000"/>
              <a:gd name="connsiteX31" fmla="*/ 10097047 w 11605801"/>
              <a:gd name="connsiteY31" fmla="*/ 1224000 h 1224000"/>
              <a:gd name="connsiteX32" fmla="*/ 9516757 w 11605801"/>
              <a:gd name="connsiteY32" fmla="*/ 1224000 h 1224000"/>
              <a:gd name="connsiteX33" fmla="*/ 8820409 w 11605801"/>
              <a:gd name="connsiteY33" fmla="*/ 1224000 h 1224000"/>
              <a:gd name="connsiteX34" fmla="*/ 8588293 w 11605801"/>
              <a:gd name="connsiteY34" fmla="*/ 1224000 h 1224000"/>
              <a:gd name="connsiteX35" fmla="*/ 7891945 w 11605801"/>
              <a:gd name="connsiteY35" fmla="*/ 1224000 h 1224000"/>
              <a:gd name="connsiteX36" fmla="*/ 7079539 w 11605801"/>
              <a:gd name="connsiteY36" fmla="*/ 1224000 h 1224000"/>
              <a:gd name="connsiteX37" fmla="*/ 6847423 w 11605801"/>
              <a:gd name="connsiteY37" fmla="*/ 1224000 h 1224000"/>
              <a:gd name="connsiteX38" fmla="*/ 6151075 w 11605801"/>
              <a:gd name="connsiteY38" fmla="*/ 1224000 h 1224000"/>
              <a:gd name="connsiteX39" fmla="*/ 5338668 w 11605801"/>
              <a:gd name="connsiteY39" fmla="*/ 1224000 h 1224000"/>
              <a:gd name="connsiteX40" fmla="*/ 4642320 w 11605801"/>
              <a:gd name="connsiteY40" fmla="*/ 1224000 h 1224000"/>
              <a:gd name="connsiteX41" fmla="*/ 4062030 w 11605801"/>
              <a:gd name="connsiteY41" fmla="*/ 1224000 h 1224000"/>
              <a:gd name="connsiteX42" fmla="*/ 3365682 w 11605801"/>
              <a:gd name="connsiteY42" fmla="*/ 1224000 h 1224000"/>
              <a:gd name="connsiteX43" fmla="*/ 3133566 w 11605801"/>
              <a:gd name="connsiteY43" fmla="*/ 1224000 h 1224000"/>
              <a:gd name="connsiteX44" fmla="*/ 2901450 w 11605801"/>
              <a:gd name="connsiteY44" fmla="*/ 1224000 h 1224000"/>
              <a:gd name="connsiteX45" fmla="*/ 2089044 w 11605801"/>
              <a:gd name="connsiteY45" fmla="*/ 1224000 h 1224000"/>
              <a:gd name="connsiteX46" fmla="*/ 1740870 w 11605801"/>
              <a:gd name="connsiteY46" fmla="*/ 1224000 h 1224000"/>
              <a:gd name="connsiteX47" fmla="*/ 1044522 w 11605801"/>
              <a:gd name="connsiteY47" fmla="*/ 1224000 h 1224000"/>
              <a:gd name="connsiteX48" fmla="*/ 0 w 11605801"/>
              <a:gd name="connsiteY48" fmla="*/ 1224000 h 1224000"/>
              <a:gd name="connsiteX49" fmla="*/ 0 w 11605801"/>
              <a:gd name="connsiteY49" fmla="*/ 803760 h 1224000"/>
              <a:gd name="connsiteX50" fmla="*/ 0 w 11605801"/>
              <a:gd name="connsiteY50" fmla="*/ 371280 h 1224000"/>
              <a:gd name="connsiteX51" fmla="*/ 0 w 11605801"/>
              <a:gd name="connsiteY51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05801" h="1224000" fill="none" extrusionOk="0">
                <a:moveTo>
                  <a:pt x="0" y="0"/>
                </a:moveTo>
                <a:cubicBezTo>
                  <a:pt x="170701" y="-33475"/>
                  <a:pt x="174318" y="15371"/>
                  <a:pt x="348174" y="0"/>
                </a:cubicBezTo>
                <a:cubicBezTo>
                  <a:pt x="522030" y="-15371"/>
                  <a:pt x="601688" y="2648"/>
                  <a:pt x="696348" y="0"/>
                </a:cubicBezTo>
                <a:cubicBezTo>
                  <a:pt x="791008" y="-2648"/>
                  <a:pt x="833023" y="22293"/>
                  <a:pt x="928464" y="0"/>
                </a:cubicBezTo>
                <a:cubicBezTo>
                  <a:pt x="1023905" y="-22293"/>
                  <a:pt x="1260440" y="9665"/>
                  <a:pt x="1392696" y="0"/>
                </a:cubicBezTo>
                <a:cubicBezTo>
                  <a:pt x="1524952" y="-9665"/>
                  <a:pt x="1629972" y="38885"/>
                  <a:pt x="1856928" y="0"/>
                </a:cubicBezTo>
                <a:cubicBezTo>
                  <a:pt x="2083884" y="-38885"/>
                  <a:pt x="2027316" y="5966"/>
                  <a:pt x="2089044" y="0"/>
                </a:cubicBezTo>
                <a:cubicBezTo>
                  <a:pt x="2150772" y="-5966"/>
                  <a:pt x="2402626" y="47015"/>
                  <a:pt x="2669334" y="0"/>
                </a:cubicBezTo>
                <a:cubicBezTo>
                  <a:pt x="2936042" y="-47015"/>
                  <a:pt x="3027982" y="13213"/>
                  <a:pt x="3249624" y="0"/>
                </a:cubicBezTo>
                <a:cubicBezTo>
                  <a:pt x="3471266" y="-13213"/>
                  <a:pt x="3584500" y="63208"/>
                  <a:pt x="3829914" y="0"/>
                </a:cubicBezTo>
                <a:cubicBezTo>
                  <a:pt x="4075328" y="-63208"/>
                  <a:pt x="3952496" y="19602"/>
                  <a:pt x="4062030" y="0"/>
                </a:cubicBezTo>
                <a:cubicBezTo>
                  <a:pt x="4171564" y="-19602"/>
                  <a:pt x="4329713" y="45797"/>
                  <a:pt x="4526262" y="0"/>
                </a:cubicBezTo>
                <a:cubicBezTo>
                  <a:pt x="4722811" y="-45797"/>
                  <a:pt x="4917402" y="55504"/>
                  <a:pt x="5106552" y="0"/>
                </a:cubicBezTo>
                <a:cubicBezTo>
                  <a:pt x="5295702" y="-55504"/>
                  <a:pt x="5707013" y="12118"/>
                  <a:pt x="5918959" y="0"/>
                </a:cubicBezTo>
                <a:cubicBezTo>
                  <a:pt x="6130905" y="-12118"/>
                  <a:pt x="6262667" y="35076"/>
                  <a:pt x="6499249" y="0"/>
                </a:cubicBezTo>
                <a:cubicBezTo>
                  <a:pt x="6735831" y="-35076"/>
                  <a:pt x="6820939" y="46824"/>
                  <a:pt x="6963481" y="0"/>
                </a:cubicBezTo>
                <a:cubicBezTo>
                  <a:pt x="7106023" y="-46824"/>
                  <a:pt x="7254829" y="1551"/>
                  <a:pt x="7427713" y="0"/>
                </a:cubicBezTo>
                <a:cubicBezTo>
                  <a:pt x="7600597" y="-1551"/>
                  <a:pt x="7791764" y="11457"/>
                  <a:pt x="8124061" y="0"/>
                </a:cubicBezTo>
                <a:cubicBezTo>
                  <a:pt x="8456358" y="-11457"/>
                  <a:pt x="8381400" y="19173"/>
                  <a:pt x="8588293" y="0"/>
                </a:cubicBezTo>
                <a:cubicBezTo>
                  <a:pt x="8795186" y="-19173"/>
                  <a:pt x="9014073" y="8045"/>
                  <a:pt x="9168583" y="0"/>
                </a:cubicBezTo>
                <a:cubicBezTo>
                  <a:pt x="9323093" y="-8045"/>
                  <a:pt x="9621432" y="57195"/>
                  <a:pt x="9864931" y="0"/>
                </a:cubicBezTo>
                <a:cubicBezTo>
                  <a:pt x="10108430" y="-57195"/>
                  <a:pt x="10136097" y="19788"/>
                  <a:pt x="10213105" y="0"/>
                </a:cubicBezTo>
                <a:cubicBezTo>
                  <a:pt x="10290113" y="-19788"/>
                  <a:pt x="10691182" y="10276"/>
                  <a:pt x="10909453" y="0"/>
                </a:cubicBezTo>
                <a:cubicBezTo>
                  <a:pt x="11127724" y="-10276"/>
                  <a:pt x="11352185" y="51838"/>
                  <a:pt x="11605801" y="0"/>
                </a:cubicBezTo>
                <a:cubicBezTo>
                  <a:pt x="11647095" y="156615"/>
                  <a:pt x="11575055" y="319777"/>
                  <a:pt x="11605801" y="420240"/>
                </a:cubicBezTo>
                <a:cubicBezTo>
                  <a:pt x="11636547" y="520703"/>
                  <a:pt x="11587721" y="655796"/>
                  <a:pt x="11605801" y="791520"/>
                </a:cubicBezTo>
                <a:cubicBezTo>
                  <a:pt x="11623881" y="927244"/>
                  <a:pt x="11558328" y="1037589"/>
                  <a:pt x="11605801" y="1224000"/>
                </a:cubicBezTo>
                <a:cubicBezTo>
                  <a:pt x="11514839" y="1241198"/>
                  <a:pt x="11372540" y="1205545"/>
                  <a:pt x="11257627" y="1224000"/>
                </a:cubicBezTo>
                <a:cubicBezTo>
                  <a:pt x="11142714" y="1242455"/>
                  <a:pt x="11093780" y="1198581"/>
                  <a:pt x="11025511" y="1224000"/>
                </a:cubicBezTo>
                <a:cubicBezTo>
                  <a:pt x="10957242" y="1249419"/>
                  <a:pt x="10735039" y="1186955"/>
                  <a:pt x="10561279" y="1224000"/>
                </a:cubicBezTo>
                <a:cubicBezTo>
                  <a:pt x="10387519" y="1261045"/>
                  <a:pt x="10385137" y="1219643"/>
                  <a:pt x="10329163" y="1224000"/>
                </a:cubicBezTo>
                <a:cubicBezTo>
                  <a:pt x="10273189" y="1228357"/>
                  <a:pt x="10196720" y="1201558"/>
                  <a:pt x="10097047" y="1224000"/>
                </a:cubicBezTo>
                <a:cubicBezTo>
                  <a:pt x="9997374" y="1246442"/>
                  <a:pt x="9647761" y="1219248"/>
                  <a:pt x="9516757" y="1224000"/>
                </a:cubicBezTo>
                <a:cubicBezTo>
                  <a:pt x="9385753" y="1228752"/>
                  <a:pt x="8988616" y="1164180"/>
                  <a:pt x="8820409" y="1224000"/>
                </a:cubicBezTo>
                <a:cubicBezTo>
                  <a:pt x="8652202" y="1283820"/>
                  <a:pt x="8668647" y="1207462"/>
                  <a:pt x="8588293" y="1224000"/>
                </a:cubicBezTo>
                <a:cubicBezTo>
                  <a:pt x="8507939" y="1240538"/>
                  <a:pt x="8232956" y="1180816"/>
                  <a:pt x="7891945" y="1224000"/>
                </a:cubicBezTo>
                <a:cubicBezTo>
                  <a:pt x="7550934" y="1267184"/>
                  <a:pt x="7301007" y="1204259"/>
                  <a:pt x="7079539" y="1224000"/>
                </a:cubicBezTo>
                <a:cubicBezTo>
                  <a:pt x="6858071" y="1243741"/>
                  <a:pt x="6951394" y="1211953"/>
                  <a:pt x="6847423" y="1224000"/>
                </a:cubicBezTo>
                <a:cubicBezTo>
                  <a:pt x="6743452" y="1236047"/>
                  <a:pt x="6352343" y="1191770"/>
                  <a:pt x="6151075" y="1224000"/>
                </a:cubicBezTo>
                <a:cubicBezTo>
                  <a:pt x="5949807" y="1256230"/>
                  <a:pt x="5744031" y="1152072"/>
                  <a:pt x="5338668" y="1224000"/>
                </a:cubicBezTo>
                <a:cubicBezTo>
                  <a:pt x="4933305" y="1295928"/>
                  <a:pt x="4972014" y="1175306"/>
                  <a:pt x="4642320" y="1224000"/>
                </a:cubicBezTo>
                <a:cubicBezTo>
                  <a:pt x="4312626" y="1272694"/>
                  <a:pt x="4291072" y="1163690"/>
                  <a:pt x="4062030" y="1224000"/>
                </a:cubicBezTo>
                <a:cubicBezTo>
                  <a:pt x="3832988" y="1284310"/>
                  <a:pt x="3556210" y="1147738"/>
                  <a:pt x="3365682" y="1224000"/>
                </a:cubicBezTo>
                <a:cubicBezTo>
                  <a:pt x="3175154" y="1300262"/>
                  <a:pt x="3235647" y="1212039"/>
                  <a:pt x="3133566" y="1224000"/>
                </a:cubicBezTo>
                <a:cubicBezTo>
                  <a:pt x="3031485" y="1235961"/>
                  <a:pt x="2958660" y="1204303"/>
                  <a:pt x="2901450" y="1224000"/>
                </a:cubicBezTo>
                <a:cubicBezTo>
                  <a:pt x="2844240" y="1243697"/>
                  <a:pt x="2301826" y="1217559"/>
                  <a:pt x="2089044" y="1224000"/>
                </a:cubicBezTo>
                <a:cubicBezTo>
                  <a:pt x="1876262" y="1230441"/>
                  <a:pt x="1823661" y="1219212"/>
                  <a:pt x="1740870" y="1224000"/>
                </a:cubicBezTo>
                <a:cubicBezTo>
                  <a:pt x="1658079" y="1228788"/>
                  <a:pt x="1339706" y="1160911"/>
                  <a:pt x="1044522" y="1224000"/>
                </a:cubicBezTo>
                <a:cubicBezTo>
                  <a:pt x="749338" y="1287089"/>
                  <a:pt x="438043" y="1114018"/>
                  <a:pt x="0" y="1224000"/>
                </a:cubicBezTo>
                <a:cubicBezTo>
                  <a:pt x="-45862" y="1041763"/>
                  <a:pt x="955" y="959400"/>
                  <a:pt x="0" y="803760"/>
                </a:cubicBezTo>
                <a:cubicBezTo>
                  <a:pt x="-955" y="648120"/>
                  <a:pt x="11534" y="480666"/>
                  <a:pt x="0" y="371280"/>
                </a:cubicBezTo>
                <a:cubicBezTo>
                  <a:pt x="-11534" y="261894"/>
                  <a:pt x="36653" y="175638"/>
                  <a:pt x="0" y="0"/>
                </a:cubicBezTo>
                <a:close/>
              </a:path>
              <a:path w="11605801" h="1224000" stroke="0" extrusionOk="0">
                <a:moveTo>
                  <a:pt x="0" y="0"/>
                </a:moveTo>
                <a:cubicBezTo>
                  <a:pt x="88045" y="-37317"/>
                  <a:pt x="260504" y="30470"/>
                  <a:pt x="348174" y="0"/>
                </a:cubicBezTo>
                <a:cubicBezTo>
                  <a:pt x="435844" y="-30470"/>
                  <a:pt x="584473" y="1746"/>
                  <a:pt x="696348" y="0"/>
                </a:cubicBezTo>
                <a:cubicBezTo>
                  <a:pt x="808223" y="-1746"/>
                  <a:pt x="1214306" y="60577"/>
                  <a:pt x="1508754" y="0"/>
                </a:cubicBezTo>
                <a:cubicBezTo>
                  <a:pt x="1803202" y="-60577"/>
                  <a:pt x="1815383" y="20803"/>
                  <a:pt x="1972986" y="0"/>
                </a:cubicBezTo>
                <a:cubicBezTo>
                  <a:pt x="2130589" y="-20803"/>
                  <a:pt x="2104265" y="6906"/>
                  <a:pt x="2205102" y="0"/>
                </a:cubicBezTo>
                <a:cubicBezTo>
                  <a:pt x="2305939" y="-6906"/>
                  <a:pt x="2514467" y="26272"/>
                  <a:pt x="2669334" y="0"/>
                </a:cubicBezTo>
                <a:cubicBezTo>
                  <a:pt x="2824201" y="-26272"/>
                  <a:pt x="3116284" y="43815"/>
                  <a:pt x="3365682" y="0"/>
                </a:cubicBezTo>
                <a:cubicBezTo>
                  <a:pt x="3615080" y="-43815"/>
                  <a:pt x="3669763" y="21040"/>
                  <a:pt x="3945972" y="0"/>
                </a:cubicBezTo>
                <a:cubicBezTo>
                  <a:pt x="4222181" y="-21040"/>
                  <a:pt x="4439843" y="39881"/>
                  <a:pt x="4758378" y="0"/>
                </a:cubicBezTo>
                <a:cubicBezTo>
                  <a:pt x="5076913" y="-39881"/>
                  <a:pt x="4940470" y="24667"/>
                  <a:pt x="4990494" y="0"/>
                </a:cubicBezTo>
                <a:cubicBezTo>
                  <a:pt x="5040518" y="-24667"/>
                  <a:pt x="5501050" y="83596"/>
                  <a:pt x="5802901" y="0"/>
                </a:cubicBezTo>
                <a:cubicBezTo>
                  <a:pt x="6104752" y="-83596"/>
                  <a:pt x="5939605" y="20779"/>
                  <a:pt x="6035017" y="0"/>
                </a:cubicBezTo>
                <a:cubicBezTo>
                  <a:pt x="6130429" y="-20779"/>
                  <a:pt x="6453498" y="79032"/>
                  <a:pt x="6731365" y="0"/>
                </a:cubicBezTo>
                <a:cubicBezTo>
                  <a:pt x="7009232" y="-79032"/>
                  <a:pt x="6911566" y="16113"/>
                  <a:pt x="6963481" y="0"/>
                </a:cubicBezTo>
                <a:cubicBezTo>
                  <a:pt x="7015396" y="-16113"/>
                  <a:pt x="7106164" y="22049"/>
                  <a:pt x="7195597" y="0"/>
                </a:cubicBezTo>
                <a:cubicBezTo>
                  <a:pt x="7285030" y="-22049"/>
                  <a:pt x="7593329" y="21133"/>
                  <a:pt x="7775887" y="0"/>
                </a:cubicBezTo>
                <a:cubicBezTo>
                  <a:pt x="7958445" y="-21133"/>
                  <a:pt x="8056401" y="45758"/>
                  <a:pt x="8240119" y="0"/>
                </a:cubicBezTo>
                <a:cubicBezTo>
                  <a:pt x="8423837" y="-45758"/>
                  <a:pt x="8526425" y="20328"/>
                  <a:pt x="8704351" y="0"/>
                </a:cubicBezTo>
                <a:cubicBezTo>
                  <a:pt x="8882277" y="-20328"/>
                  <a:pt x="9013616" y="36120"/>
                  <a:pt x="9284641" y="0"/>
                </a:cubicBezTo>
                <a:cubicBezTo>
                  <a:pt x="9555666" y="-36120"/>
                  <a:pt x="9742439" y="69088"/>
                  <a:pt x="10097047" y="0"/>
                </a:cubicBezTo>
                <a:cubicBezTo>
                  <a:pt x="10451655" y="-69088"/>
                  <a:pt x="10417442" y="11714"/>
                  <a:pt x="10561279" y="0"/>
                </a:cubicBezTo>
                <a:cubicBezTo>
                  <a:pt x="10705116" y="-11714"/>
                  <a:pt x="10856859" y="32836"/>
                  <a:pt x="11025511" y="0"/>
                </a:cubicBezTo>
                <a:cubicBezTo>
                  <a:pt x="11194163" y="-32836"/>
                  <a:pt x="11424698" y="45637"/>
                  <a:pt x="11605801" y="0"/>
                </a:cubicBezTo>
                <a:cubicBezTo>
                  <a:pt x="11651288" y="128881"/>
                  <a:pt x="11576028" y="285107"/>
                  <a:pt x="11605801" y="432480"/>
                </a:cubicBezTo>
                <a:cubicBezTo>
                  <a:pt x="11635574" y="579853"/>
                  <a:pt x="11565199" y="656662"/>
                  <a:pt x="11605801" y="816000"/>
                </a:cubicBezTo>
                <a:cubicBezTo>
                  <a:pt x="11646403" y="975338"/>
                  <a:pt x="11579658" y="1098063"/>
                  <a:pt x="11605801" y="1224000"/>
                </a:cubicBezTo>
                <a:cubicBezTo>
                  <a:pt x="11520706" y="1264088"/>
                  <a:pt x="11421385" y="1194909"/>
                  <a:pt x="11257627" y="1224000"/>
                </a:cubicBezTo>
                <a:cubicBezTo>
                  <a:pt x="11093869" y="1253091"/>
                  <a:pt x="11123153" y="1215260"/>
                  <a:pt x="11025511" y="1224000"/>
                </a:cubicBezTo>
                <a:cubicBezTo>
                  <a:pt x="10927869" y="1232740"/>
                  <a:pt x="10841838" y="1219571"/>
                  <a:pt x="10677337" y="1224000"/>
                </a:cubicBezTo>
                <a:cubicBezTo>
                  <a:pt x="10512836" y="1228429"/>
                  <a:pt x="10461005" y="1222321"/>
                  <a:pt x="10329163" y="1224000"/>
                </a:cubicBezTo>
                <a:cubicBezTo>
                  <a:pt x="10197321" y="1225679"/>
                  <a:pt x="10135105" y="1184846"/>
                  <a:pt x="9980989" y="1224000"/>
                </a:cubicBezTo>
                <a:cubicBezTo>
                  <a:pt x="9826873" y="1263154"/>
                  <a:pt x="9382438" y="1146668"/>
                  <a:pt x="9168583" y="1224000"/>
                </a:cubicBezTo>
                <a:cubicBezTo>
                  <a:pt x="8954728" y="1301332"/>
                  <a:pt x="8743184" y="1205688"/>
                  <a:pt x="8472235" y="1224000"/>
                </a:cubicBezTo>
                <a:cubicBezTo>
                  <a:pt x="8201286" y="1242312"/>
                  <a:pt x="8084827" y="1177091"/>
                  <a:pt x="7891945" y="1224000"/>
                </a:cubicBezTo>
                <a:cubicBezTo>
                  <a:pt x="7699063" y="1270909"/>
                  <a:pt x="7613835" y="1214980"/>
                  <a:pt x="7427713" y="1224000"/>
                </a:cubicBezTo>
                <a:cubicBezTo>
                  <a:pt x="7241591" y="1233020"/>
                  <a:pt x="6872540" y="1215298"/>
                  <a:pt x="6731365" y="1224000"/>
                </a:cubicBezTo>
                <a:cubicBezTo>
                  <a:pt x="6590190" y="1232702"/>
                  <a:pt x="6497676" y="1215143"/>
                  <a:pt x="6383191" y="1224000"/>
                </a:cubicBezTo>
                <a:cubicBezTo>
                  <a:pt x="6268706" y="1232857"/>
                  <a:pt x="6256956" y="1199444"/>
                  <a:pt x="6151075" y="1224000"/>
                </a:cubicBezTo>
                <a:cubicBezTo>
                  <a:pt x="6045194" y="1248556"/>
                  <a:pt x="5790247" y="1174013"/>
                  <a:pt x="5454726" y="1224000"/>
                </a:cubicBezTo>
                <a:cubicBezTo>
                  <a:pt x="5119205" y="1273987"/>
                  <a:pt x="5327421" y="1222144"/>
                  <a:pt x="5222610" y="1224000"/>
                </a:cubicBezTo>
                <a:cubicBezTo>
                  <a:pt x="5117799" y="1225856"/>
                  <a:pt x="4661593" y="1158619"/>
                  <a:pt x="4410204" y="1224000"/>
                </a:cubicBezTo>
                <a:cubicBezTo>
                  <a:pt x="4158815" y="1289381"/>
                  <a:pt x="4000340" y="1194435"/>
                  <a:pt x="3829914" y="1224000"/>
                </a:cubicBezTo>
                <a:cubicBezTo>
                  <a:pt x="3659488" y="1253565"/>
                  <a:pt x="3677578" y="1216723"/>
                  <a:pt x="3597798" y="1224000"/>
                </a:cubicBezTo>
                <a:cubicBezTo>
                  <a:pt x="3518018" y="1231277"/>
                  <a:pt x="3476512" y="1196937"/>
                  <a:pt x="3365682" y="1224000"/>
                </a:cubicBezTo>
                <a:cubicBezTo>
                  <a:pt x="3254852" y="1251063"/>
                  <a:pt x="3248797" y="1196364"/>
                  <a:pt x="3133566" y="1224000"/>
                </a:cubicBezTo>
                <a:cubicBezTo>
                  <a:pt x="3018335" y="1251636"/>
                  <a:pt x="2860041" y="1171955"/>
                  <a:pt x="2669334" y="1224000"/>
                </a:cubicBezTo>
                <a:cubicBezTo>
                  <a:pt x="2478627" y="1276045"/>
                  <a:pt x="2263340" y="1169495"/>
                  <a:pt x="2089044" y="1224000"/>
                </a:cubicBezTo>
                <a:cubicBezTo>
                  <a:pt x="1914748" y="1278505"/>
                  <a:pt x="1714480" y="1177110"/>
                  <a:pt x="1508754" y="1224000"/>
                </a:cubicBezTo>
                <a:cubicBezTo>
                  <a:pt x="1303028" y="1270890"/>
                  <a:pt x="971366" y="1218556"/>
                  <a:pt x="696348" y="1224000"/>
                </a:cubicBezTo>
                <a:cubicBezTo>
                  <a:pt x="421330" y="1229444"/>
                  <a:pt x="140961" y="1152283"/>
                  <a:pt x="0" y="1224000"/>
                </a:cubicBezTo>
                <a:cubicBezTo>
                  <a:pt x="-14177" y="1116082"/>
                  <a:pt x="15383" y="933896"/>
                  <a:pt x="0" y="840480"/>
                </a:cubicBezTo>
                <a:cubicBezTo>
                  <a:pt x="-15383" y="747064"/>
                  <a:pt x="25341" y="598982"/>
                  <a:pt x="0" y="432480"/>
                </a:cubicBezTo>
                <a:cubicBezTo>
                  <a:pt x="-25341" y="265978"/>
                  <a:pt x="45470" y="180767"/>
                  <a:pt x="0" y="0"/>
                </a:cubicBezTo>
                <a:close/>
              </a:path>
            </a:pathLst>
          </a:custGeom>
          <a:noFill/>
          <a:ln w="25400">
            <a:noFill/>
            <a:prstDash val="lgDash"/>
            <a:extLst>
              <a:ext uri="{C807C97D-BFC1-408E-A445-0C87EB9F89A2}">
                <ask:lineSketchStyleProps xmlns="" xmlns:ask="http://schemas.microsoft.com/office/drawing/2018/sketchyshapes" sd="2034098327">
                  <a:custGeom>
                    <a:avLst/>
                    <a:gdLst>
                      <a:gd name="connsiteX0" fmla="*/ 0 w 3133643"/>
                      <a:gd name="connsiteY0" fmla="*/ 0 h 584775"/>
                      <a:gd name="connsiteX1" fmla="*/ 94009 w 3133643"/>
                      <a:gd name="connsiteY1" fmla="*/ 0 h 584775"/>
                      <a:gd name="connsiteX2" fmla="*/ 188018 w 3133643"/>
                      <a:gd name="connsiteY2" fmla="*/ 0 h 584775"/>
                      <a:gd name="connsiteX3" fmla="*/ 250691 w 3133643"/>
                      <a:gd name="connsiteY3" fmla="*/ 0 h 584775"/>
                      <a:gd name="connsiteX4" fmla="*/ 376037 w 3133643"/>
                      <a:gd name="connsiteY4" fmla="*/ 0 h 584775"/>
                      <a:gd name="connsiteX5" fmla="*/ 501382 w 3133643"/>
                      <a:gd name="connsiteY5" fmla="*/ 0 h 584775"/>
                      <a:gd name="connsiteX6" fmla="*/ 564055 w 3133643"/>
                      <a:gd name="connsiteY6" fmla="*/ 0 h 584775"/>
                      <a:gd name="connsiteX7" fmla="*/ 720737 w 3133643"/>
                      <a:gd name="connsiteY7" fmla="*/ 0 h 584775"/>
                      <a:gd name="connsiteX8" fmla="*/ 877419 w 3133643"/>
                      <a:gd name="connsiteY8" fmla="*/ 0 h 584775"/>
                      <a:gd name="connsiteX9" fmla="*/ 1034102 w 3133643"/>
                      <a:gd name="connsiteY9" fmla="*/ 0 h 584775"/>
                      <a:gd name="connsiteX10" fmla="*/ 1096774 w 3133643"/>
                      <a:gd name="connsiteY10" fmla="*/ 0 h 584775"/>
                      <a:gd name="connsiteX11" fmla="*/ 1222120 w 3133643"/>
                      <a:gd name="connsiteY11" fmla="*/ 0 h 584775"/>
                      <a:gd name="connsiteX12" fmla="*/ 1378802 w 3133643"/>
                      <a:gd name="connsiteY12" fmla="*/ 0 h 584775"/>
                      <a:gd name="connsiteX13" fmla="*/ 1598158 w 3133643"/>
                      <a:gd name="connsiteY13" fmla="*/ 0 h 584775"/>
                      <a:gd name="connsiteX14" fmla="*/ 1754840 w 3133643"/>
                      <a:gd name="connsiteY14" fmla="*/ 0 h 584775"/>
                      <a:gd name="connsiteX15" fmla="*/ 1880185 w 3133643"/>
                      <a:gd name="connsiteY15" fmla="*/ 0 h 584775"/>
                      <a:gd name="connsiteX16" fmla="*/ 2005531 w 3133643"/>
                      <a:gd name="connsiteY16" fmla="*/ 0 h 584775"/>
                      <a:gd name="connsiteX17" fmla="*/ 2193550 w 3133643"/>
                      <a:gd name="connsiteY17" fmla="*/ 0 h 584775"/>
                      <a:gd name="connsiteX18" fmla="*/ 2318895 w 3133643"/>
                      <a:gd name="connsiteY18" fmla="*/ 0 h 584775"/>
                      <a:gd name="connsiteX19" fmla="*/ 2475578 w 3133643"/>
                      <a:gd name="connsiteY19" fmla="*/ 0 h 584775"/>
                      <a:gd name="connsiteX20" fmla="*/ 2663596 w 3133643"/>
                      <a:gd name="connsiteY20" fmla="*/ 0 h 584775"/>
                      <a:gd name="connsiteX21" fmla="*/ 2757605 w 3133643"/>
                      <a:gd name="connsiteY21" fmla="*/ 0 h 584775"/>
                      <a:gd name="connsiteX22" fmla="*/ 2945624 w 3133643"/>
                      <a:gd name="connsiteY22" fmla="*/ 0 h 584775"/>
                      <a:gd name="connsiteX23" fmla="*/ 3133643 w 3133643"/>
                      <a:gd name="connsiteY23" fmla="*/ 0 h 584775"/>
                      <a:gd name="connsiteX24" fmla="*/ 3133643 w 3133643"/>
                      <a:gd name="connsiteY24" fmla="*/ 200772 h 584775"/>
                      <a:gd name="connsiteX25" fmla="*/ 3133643 w 3133643"/>
                      <a:gd name="connsiteY25" fmla="*/ 378154 h 584775"/>
                      <a:gd name="connsiteX26" fmla="*/ 3133643 w 3133643"/>
                      <a:gd name="connsiteY26" fmla="*/ 584775 h 584775"/>
                      <a:gd name="connsiteX27" fmla="*/ 3039633 w 3133643"/>
                      <a:gd name="connsiteY27" fmla="*/ 584775 h 584775"/>
                      <a:gd name="connsiteX28" fmla="*/ 2976960 w 3133643"/>
                      <a:gd name="connsiteY28" fmla="*/ 584775 h 584775"/>
                      <a:gd name="connsiteX29" fmla="*/ 2851615 w 3133643"/>
                      <a:gd name="connsiteY29" fmla="*/ 584775 h 584775"/>
                      <a:gd name="connsiteX30" fmla="*/ 2788942 w 3133643"/>
                      <a:gd name="connsiteY30" fmla="*/ 584775 h 584775"/>
                      <a:gd name="connsiteX31" fmla="*/ 2726269 w 3133643"/>
                      <a:gd name="connsiteY31" fmla="*/ 584775 h 584775"/>
                      <a:gd name="connsiteX32" fmla="*/ 2569587 w 3133643"/>
                      <a:gd name="connsiteY32" fmla="*/ 584775 h 584775"/>
                      <a:gd name="connsiteX33" fmla="*/ 2381568 w 3133643"/>
                      <a:gd name="connsiteY33" fmla="*/ 584775 h 584775"/>
                      <a:gd name="connsiteX34" fmla="*/ 2318895 w 3133643"/>
                      <a:gd name="connsiteY34" fmla="*/ 584775 h 584775"/>
                      <a:gd name="connsiteX35" fmla="*/ 2130877 w 3133643"/>
                      <a:gd name="connsiteY35" fmla="*/ 584775 h 584775"/>
                      <a:gd name="connsiteX36" fmla="*/ 1911522 w 3133643"/>
                      <a:gd name="connsiteY36" fmla="*/ 584775 h 584775"/>
                      <a:gd name="connsiteX37" fmla="*/ 1848849 w 3133643"/>
                      <a:gd name="connsiteY37" fmla="*/ 584775 h 584775"/>
                      <a:gd name="connsiteX38" fmla="*/ 1660830 w 3133643"/>
                      <a:gd name="connsiteY38" fmla="*/ 584775 h 584775"/>
                      <a:gd name="connsiteX39" fmla="*/ 1441475 w 3133643"/>
                      <a:gd name="connsiteY39" fmla="*/ 584775 h 584775"/>
                      <a:gd name="connsiteX40" fmla="*/ 1253457 w 3133643"/>
                      <a:gd name="connsiteY40" fmla="*/ 584775 h 584775"/>
                      <a:gd name="connsiteX41" fmla="*/ 1096774 w 3133643"/>
                      <a:gd name="connsiteY41" fmla="*/ 584775 h 584775"/>
                      <a:gd name="connsiteX42" fmla="*/ 908756 w 3133643"/>
                      <a:gd name="connsiteY42" fmla="*/ 584775 h 584775"/>
                      <a:gd name="connsiteX43" fmla="*/ 846083 w 3133643"/>
                      <a:gd name="connsiteY43" fmla="*/ 584775 h 584775"/>
                      <a:gd name="connsiteX44" fmla="*/ 783410 w 3133643"/>
                      <a:gd name="connsiteY44" fmla="*/ 584775 h 584775"/>
                      <a:gd name="connsiteX45" fmla="*/ 564055 w 3133643"/>
                      <a:gd name="connsiteY45" fmla="*/ 584775 h 584775"/>
                      <a:gd name="connsiteX46" fmla="*/ 470046 w 3133643"/>
                      <a:gd name="connsiteY46" fmla="*/ 584775 h 584775"/>
                      <a:gd name="connsiteX47" fmla="*/ 282027 w 3133643"/>
                      <a:gd name="connsiteY47" fmla="*/ 584775 h 584775"/>
                      <a:gd name="connsiteX48" fmla="*/ 0 w 3133643"/>
                      <a:gd name="connsiteY48" fmla="*/ 584775 h 584775"/>
                      <a:gd name="connsiteX49" fmla="*/ 0 w 3133643"/>
                      <a:gd name="connsiteY49" fmla="*/ 384002 h 584775"/>
                      <a:gd name="connsiteX50" fmla="*/ 0 w 3133643"/>
                      <a:gd name="connsiteY50" fmla="*/ 177381 h 584775"/>
                      <a:gd name="connsiteX51" fmla="*/ 0 w 3133643"/>
                      <a:gd name="connsiteY51" fmla="*/ 0 h 584775"/>
                      <a:gd name="connsiteX0" fmla="*/ 0 w 3133643"/>
                      <a:gd name="connsiteY0" fmla="*/ 0 h 584775"/>
                      <a:gd name="connsiteX1" fmla="*/ 94009 w 3133643"/>
                      <a:gd name="connsiteY1" fmla="*/ 0 h 584775"/>
                      <a:gd name="connsiteX2" fmla="*/ 188018 w 3133643"/>
                      <a:gd name="connsiteY2" fmla="*/ 0 h 584775"/>
                      <a:gd name="connsiteX3" fmla="*/ 407373 w 3133643"/>
                      <a:gd name="connsiteY3" fmla="*/ 0 h 584775"/>
                      <a:gd name="connsiteX4" fmla="*/ 532719 w 3133643"/>
                      <a:gd name="connsiteY4" fmla="*/ 0 h 584775"/>
                      <a:gd name="connsiteX5" fmla="*/ 595392 w 3133643"/>
                      <a:gd name="connsiteY5" fmla="*/ 0 h 584775"/>
                      <a:gd name="connsiteX6" fmla="*/ 720737 w 3133643"/>
                      <a:gd name="connsiteY6" fmla="*/ 0 h 584775"/>
                      <a:gd name="connsiteX7" fmla="*/ 908756 w 3133643"/>
                      <a:gd name="connsiteY7" fmla="*/ 0 h 584775"/>
                      <a:gd name="connsiteX8" fmla="*/ 1065438 w 3133643"/>
                      <a:gd name="connsiteY8" fmla="*/ 0 h 584775"/>
                      <a:gd name="connsiteX9" fmla="*/ 1284793 w 3133643"/>
                      <a:gd name="connsiteY9" fmla="*/ 0 h 584775"/>
                      <a:gd name="connsiteX10" fmla="*/ 1347466 w 3133643"/>
                      <a:gd name="connsiteY10" fmla="*/ 0 h 584775"/>
                      <a:gd name="connsiteX11" fmla="*/ 1566821 w 3133643"/>
                      <a:gd name="connsiteY11" fmla="*/ 0 h 584775"/>
                      <a:gd name="connsiteX12" fmla="*/ 1629494 w 3133643"/>
                      <a:gd name="connsiteY12" fmla="*/ 0 h 584775"/>
                      <a:gd name="connsiteX13" fmla="*/ 1817513 w 3133643"/>
                      <a:gd name="connsiteY13" fmla="*/ 0 h 584775"/>
                      <a:gd name="connsiteX14" fmla="*/ 1880185 w 3133643"/>
                      <a:gd name="connsiteY14" fmla="*/ 0 h 584775"/>
                      <a:gd name="connsiteX15" fmla="*/ 1942858 w 3133643"/>
                      <a:gd name="connsiteY15" fmla="*/ 0 h 584775"/>
                      <a:gd name="connsiteX16" fmla="*/ 2099540 w 3133643"/>
                      <a:gd name="connsiteY16" fmla="*/ 0 h 584775"/>
                      <a:gd name="connsiteX17" fmla="*/ 2224886 w 3133643"/>
                      <a:gd name="connsiteY17" fmla="*/ 0 h 584775"/>
                      <a:gd name="connsiteX18" fmla="*/ 2350232 w 3133643"/>
                      <a:gd name="connsiteY18" fmla="*/ 0 h 584775"/>
                      <a:gd name="connsiteX19" fmla="*/ 2506914 w 3133643"/>
                      <a:gd name="connsiteY19" fmla="*/ 0 h 584775"/>
                      <a:gd name="connsiteX20" fmla="*/ 2726269 w 3133643"/>
                      <a:gd name="connsiteY20" fmla="*/ 0 h 584775"/>
                      <a:gd name="connsiteX21" fmla="*/ 2851615 w 3133643"/>
                      <a:gd name="connsiteY21" fmla="*/ 0 h 584775"/>
                      <a:gd name="connsiteX22" fmla="*/ 2976960 w 3133643"/>
                      <a:gd name="connsiteY22" fmla="*/ 0 h 584775"/>
                      <a:gd name="connsiteX23" fmla="*/ 3133643 w 3133643"/>
                      <a:gd name="connsiteY23" fmla="*/ 0 h 584775"/>
                      <a:gd name="connsiteX24" fmla="*/ 3133643 w 3133643"/>
                      <a:gd name="connsiteY24" fmla="*/ 206620 h 584775"/>
                      <a:gd name="connsiteX25" fmla="*/ 3133643 w 3133643"/>
                      <a:gd name="connsiteY25" fmla="*/ 389850 h 584775"/>
                      <a:gd name="connsiteX26" fmla="*/ 3133643 w 3133643"/>
                      <a:gd name="connsiteY26" fmla="*/ 584775 h 584775"/>
                      <a:gd name="connsiteX27" fmla="*/ 3039633 w 3133643"/>
                      <a:gd name="connsiteY27" fmla="*/ 584775 h 584775"/>
                      <a:gd name="connsiteX28" fmla="*/ 2976960 w 3133643"/>
                      <a:gd name="connsiteY28" fmla="*/ 584775 h 584775"/>
                      <a:gd name="connsiteX29" fmla="*/ 2882951 w 3133643"/>
                      <a:gd name="connsiteY29" fmla="*/ 584775 h 584775"/>
                      <a:gd name="connsiteX30" fmla="*/ 2788942 w 3133643"/>
                      <a:gd name="connsiteY30" fmla="*/ 584775 h 584775"/>
                      <a:gd name="connsiteX31" fmla="*/ 2694933 w 3133643"/>
                      <a:gd name="connsiteY31" fmla="*/ 584775 h 584775"/>
                      <a:gd name="connsiteX32" fmla="*/ 2475578 w 3133643"/>
                      <a:gd name="connsiteY32" fmla="*/ 584775 h 584775"/>
                      <a:gd name="connsiteX33" fmla="*/ 2287559 w 3133643"/>
                      <a:gd name="connsiteY33" fmla="*/ 584775 h 584775"/>
                      <a:gd name="connsiteX34" fmla="*/ 2130877 w 3133643"/>
                      <a:gd name="connsiteY34" fmla="*/ 584775 h 584775"/>
                      <a:gd name="connsiteX35" fmla="*/ 2005531 w 3133643"/>
                      <a:gd name="connsiteY35" fmla="*/ 584775 h 584775"/>
                      <a:gd name="connsiteX36" fmla="*/ 1817513 w 3133643"/>
                      <a:gd name="connsiteY36" fmla="*/ 584775 h 584775"/>
                      <a:gd name="connsiteX37" fmla="*/ 1723503 w 3133643"/>
                      <a:gd name="connsiteY37" fmla="*/ 584775 h 584775"/>
                      <a:gd name="connsiteX38" fmla="*/ 1660830 w 3133643"/>
                      <a:gd name="connsiteY38" fmla="*/ 584775 h 584775"/>
                      <a:gd name="connsiteX39" fmla="*/ 1472812 w 3133643"/>
                      <a:gd name="connsiteY39" fmla="*/ 584775 h 584775"/>
                      <a:gd name="connsiteX40" fmla="*/ 1410139 w 3133643"/>
                      <a:gd name="connsiteY40" fmla="*/ 584775 h 584775"/>
                      <a:gd name="connsiteX41" fmla="*/ 1190784 w 3133643"/>
                      <a:gd name="connsiteY41" fmla="*/ 584775 h 584775"/>
                      <a:gd name="connsiteX42" fmla="*/ 1034102 w 3133643"/>
                      <a:gd name="connsiteY42" fmla="*/ 584775 h 584775"/>
                      <a:gd name="connsiteX43" fmla="*/ 971429 w 3133643"/>
                      <a:gd name="connsiteY43" fmla="*/ 584775 h 584775"/>
                      <a:gd name="connsiteX44" fmla="*/ 908756 w 3133643"/>
                      <a:gd name="connsiteY44" fmla="*/ 584775 h 584775"/>
                      <a:gd name="connsiteX45" fmla="*/ 846083 w 3133643"/>
                      <a:gd name="connsiteY45" fmla="*/ 584775 h 584775"/>
                      <a:gd name="connsiteX46" fmla="*/ 720737 w 3133643"/>
                      <a:gd name="connsiteY46" fmla="*/ 584775 h 584775"/>
                      <a:gd name="connsiteX47" fmla="*/ 564055 w 3133643"/>
                      <a:gd name="connsiteY47" fmla="*/ 584775 h 584775"/>
                      <a:gd name="connsiteX48" fmla="*/ 407373 w 3133643"/>
                      <a:gd name="connsiteY48" fmla="*/ 584775 h 584775"/>
                      <a:gd name="connsiteX49" fmla="*/ 188018 w 3133643"/>
                      <a:gd name="connsiteY49" fmla="*/ 584775 h 584775"/>
                      <a:gd name="connsiteX50" fmla="*/ 0 w 3133643"/>
                      <a:gd name="connsiteY50" fmla="*/ 584775 h 584775"/>
                      <a:gd name="connsiteX51" fmla="*/ 0 w 3133643"/>
                      <a:gd name="connsiteY51" fmla="*/ 401545 h 584775"/>
                      <a:gd name="connsiteX52" fmla="*/ 0 w 3133643"/>
                      <a:gd name="connsiteY52" fmla="*/ 206620 h 584775"/>
                      <a:gd name="connsiteX53" fmla="*/ 0 w 3133643"/>
                      <a:gd name="connsiteY53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3133643" h="584775" fill="none" extrusionOk="0">
                        <a:moveTo>
                          <a:pt x="0" y="0"/>
                        </a:moveTo>
                        <a:cubicBezTo>
                          <a:pt x="46358" y="-15571"/>
                          <a:pt x="51595" y="8893"/>
                          <a:pt x="94009" y="0"/>
                        </a:cubicBezTo>
                        <a:cubicBezTo>
                          <a:pt x="140286" y="-2146"/>
                          <a:pt x="163602" y="2928"/>
                          <a:pt x="188018" y="0"/>
                        </a:cubicBezTo>
                        <a:cubicBezTo>
                          <a:pt x="213728" y="-3853"/>
                          <a:pt x="220920" y="11735"/>
                          <a:pt x="250691" y="0"/>
                        </a:cubicBezTo>
                        <a:cubicBezTo>
                          <a:pt x="280743" y="-762"/>
                          <a:pt x="330747" y="2239"/>
                          <a:pt x="376037" y="0"/>
                        </a:cubicBezTo>
                        <a:cubicBezTo>
                          <a:pt x="407706" y="2080"/>
                          <a:pt x="438007" y="21653"/>
                          <a:pt x="501382" y="0"/>
                        </a:cubicBezTo>
                        <a:cubicBezTo>
                          <a:pt x="561796" y="-20267"/>
                          <a:pt x="549524" y="1482"/>
                          <a:pt x="564055" y="0"/>
                        </a:cubicBezTo>
                        <a:cubicBezTo>
                          <a:pt x="584337" y="-20492"/>
                          <a:pt x="660492" y="34458"/>
                          <a:pt x="720737" y="0"/>
                        </a:cubicBezTo>
                        <a:cubicBezTo>
                          <a:pt x="785111" y="-27068"/>
                          <a:pt x="823102" y="11939"/>
                          <a:pt x="877419" y="0"/>
                        </a:cubicBezTo>
                        <a:cubicBezTo>
                          <a:pt x="942986" y="-14100"/>
                          <a:pt x="966909" y="26205"/>
                          <a:pt x="1034102" y="0"/>
                        </a:cubicBezTo>
                        <a:cubicBezTo>
                          <a:pt x="1091771" y="-26883"/>
                          <a:pt x="1076218" y="11542"/>
                          <a:pt x="1096774" y="0"/>
                        </a:cubicBezTo>
                        <a:cubicBezTo>
                          <a:pt x="1128991" y="-13748"/>
                          <a:pt x="1165437" y="15365"/>
                          <a:pt x="1222120" y="0"/>
                        </a:cubicBezTo>
                        <a:cubicBezTo>
                          <a:pt x="1264924" y="-15070"/>
                          <a:pt x="1333245" y="17341"/>
                          <a:pt x="1378802" y="0"/>
                        </a:cubicBezTo>
                        <a:cubicBezTo>
                          <a:pt x="1426071" y="-22611"/>
                          <a:pt x="1544211" y="590"/>
                          <a:pt x="1598158" y="0"/>
                        </a:cubicBezTo>
                        <a:cubicBezTo>
                          <a:pt x="1655547" y="-17626"/>
                          <a:pt x="1689508" y="11473"/>
                          <a:pt x="1754840" y="0"/>
                        </a:cubicBezTo>
                        <a:cubicBezTo>
                          <a:pt x="1817096" y="-20126"/>
                          <a:pt x="1851426" y="20172"/>
                          <a:pt x="1880185" y="0"/>
                        </a:cubicBezTo>
                        <a:cubicBezTo>
                          <a:pt x="1912329" y="-11818"/>
                          <a:pt x="1945848" y="1709"/>
                          <a:pt x="2005531" y="0"/>
                        </a:cubicBezTo>
                        <a:cubicBezTo>
                          <a:pt x="2045069" y="1164"/>
                          <a:pt x="2100562" y="-2924"/>
                          <a:pt x="2193550" y="0"/>
                        </a:cubicBezTo>
                        <a:cubicBezTo>
                          <a:pt x="2284277" y="-8481"/>
                          <a:pt x="2263071" y="8320"/>
                          <a:pt x="2318895" y="0"/>
                        </a:cubicBezTo>
                        <a:cubicBezTo>
                          <a:pt x="2378107" y="-3774"/>
                          <a:pt x="2434660" y="-5962"/>
                          <a:pt x="2475578" y="0"/>
                        </a:cubicBezTo>
                        <a:cubicBezTo>
                          <a:pt x="2532823" y="-6657"/>
                          <a:pt x="2595458" y="28671"/>
                          <a:pt x="2663596" y="0"/>
                        </a:cubicBezTo>
                        <a:cubicBezTo>
                          <a:pt x="2730216" y="-27429"/>
                          <a:pt x="2732034" y="5629"/>
                          <a:pt x="2757605" y="0"/>
                        </a:cubicBezTo>
                        <a:cubicBezTo>
                          <a:pt x="2776018" y="-12053"/>
                          <a:pt x="2889978" y="21218"/>
                          <a:pt x="2945624" y="0"/>
                        </a:cubicBezTo>
                        <a:cubicBezTo>
                          <a:pt x="3003860" y="-1949"/>
                          <a:pt x="3047518" y="22178"/>
                          <a:pt x="3133643" y="0"/>
                        </a:cubicBezTo>
                        <a:cubicBezTo>
                          <a:pt x="3146912" y="63416"/>
                          <a:pt x="3125554" y="154119"/>
                          <a:pt x="3133643" y="200772"/>
                        </a:cubicBezTo>
                        <a:cubicBezTo>
                          <a:pt x="3131284" y="249084"/>
                          <a:pt x="3133127" y="324514"/>
                          <a:pt x="3133643" y="378154"/>
                        </a:cubicBezTo>
                        <a:cubicBezTo>
                          <a:pt x="3134892" y="450112"/>
                          <a:pt x="3127331" y="499523"/>
                          <a:pt x="3133643" y="584775"/>
                        </a:cubicBezTo>
                        <a:cubicBezTo>
                          <a:pt x="3112767" y="595990"/>
                          <a:pt x="3068210" y="574382"/>
                          <a:pt x="3039633" y="584775"/>
                        </a:cubicBezTo>
                        <a:cubicBezTo>
                          <a:pt x="3003265" y="589830"/>
                          <a:pt x="2995149" y="568657"/>
                          <a:pt x="2976960" y="584775"/>
                        </a:cubicBezTo>
                        <a:cubicBezTo>
                          <a:pt x="2952027" y="592721"/>
                          <a:pt x="2898200" y="569651"/>
                          <a:pt x="2851615" y="584775"/>
                        </a:cubicBezTo>
                        <a:cubicBezTo>
                          <a:pt x="2800243" y="602751"/>
                          <a:pt x="2802833" y="584757"/>
                          <a:pt x="2788942" y="584775"/>
                        </a:cubicBezTo>
                        <a:cubicBezTo>
                          <a:pt x="2776263" y="587993"/>
                          <a:pt x="2751394" y="571267"/>
                          <a:pt x="2726269" y="584775"/>
                        </a:cubicBezTo>
                        <a:cubicBezTo>
                          <a:pt x="2701219" y="596607"/>
                          <a:pt x="2600458" y="582825"/>
                          <a:pt x="2569587" y="584775"/>
                        </a:cubicBezTo>
                        <a:cubicBezTo>
                          <a:pt x="2535702" y="585148"/>
                          <a:pt x="2420914" y="567213"/>
                          <a:pt x="2381568" y="584775"/>
                        </a:cubicBezTo>
                        <a:cubicBezTo>
                          <a:pt x="2335838" y="614102"/>
                          <a:pt x="2340502" y="580663"/>
                          <a:pt x="2318895" y="584775"/>
                        </a:cubicBezTo>
                        <a:cubicBezTo>
                          <a:pt x="2295462" y="588154"/>
                          <a:pt x="2221224" y="563860"/>
                          <a:pt x="2130877" y="584775"/>
                        </a:cubicBezTo>
                        <a:cubicBezTo>
                          <a:pt x="2041516" y="597455"/>
                          <a:pt x="1955077" y="569313"/>
                          <a:pt x="1911522" y="584775"/>
                        </a:cubicBezTo>
                        <a:cubicBezTo>
                          <a:pt x="1853502" y="589692"/>
                          <a:pt x="1872795" y="575559"/>
                          <a:pt x="1848849" y="584775"/>
                        </a:cubicBezTo>
                        <a:cubicBezTo>
                          <a:pt x="1823554" y="585667"/>
                          <a:pt x="1703566" y="579986"/>
                          <a:pt x="1660830" y="584775"/>
                        </a:cubicBezTo>
                        <a:cubicBezTo>
                          <a:pt x="1600790" y="600358"/>
                          <a:pt x="1541506" y="547812"/>
                          <a:pt x="1441475" y="584775"/>
                        </a:cubicBezTo>
                        <a:cubicBezTo>
                          <a:pt x="1334926" y="630646"/>
                          <a:pt x="1352731" y="572017"/>
                          <a:pt x="1253457" y="584775"/>
                        </a:cubicBezTo>
                        <a:cubicBezTo>
                          <a:pt x="1153583" y="601100"/>
                          <a:pt x="1155867" y="552065"/>
                          <a:pt x="1096774" y="584775"/>
                        </a:cubicBezTo>
                        <a:cubicBezTo>
                          <a:pt x="1024372" y="613430"/>
                          <a:pt x="965017" y="537420"/>
                          <a:pt x="908756" y="584775"/>
                        </a:cubicBezTo>
                        <a:cubicBezTo>
                          <a:pt x="859946" y="623288"/>
                          <a:pt x="867145" y="581706"/>
                          <a:pt x="846083" y="584775"/>
                        </a:cubicBezTo>
                        <a:cubicBezTo>
                          <a:pt x="822977" y="589337"/>
                          <a:pt x="794304" y="576340"/>
                          <a:pt x="783410" y="584775"/>
                        </a:cubicBezTo>
                        <a:cubicBezTo>
                          <a:pt x="758824" y="594638"/>
                          <a:pt x="610249" y="594282"/>
                          <a:pt x="564055" y="584775"/>
                        </a:cubicBezTo>
                        <a:cubicBezTo>
                          <a:pt x="502556" y="585801"/>
                          <a:pt x="492926" y="584052"/>
                          <a:pt x="470046" y="584775"/>
                        </a:cubicBezTo>
                        <a:cubicBezTo>
                          <a:pt x="434258" y="598503"/>
                          <a:pt x="374980" y="570995"/>
                          <a:pt x="282027" y="584775"/>
                        </a:cubicBezTo>
                        <a:cubicBezTo>
                          <a:pt x="214640" y="584683"/>
                          <a:pt x="87780" y="541298"/>
                          <a:pt x="0" y="584775"/>
                        </a:cubicBezTo>
                        <a:cubicBezTo>
                          <a:pt x="-7653" y="491227"/>
                          <a:pt x="3193" y="468555"/>
                          <a:pt x="0" y="384002"/>
                        </a:cubicBezTo>
                        <a:cubicBezTo>
                          <a:pt x="8340" y="315912"/>
                          <a:pt x="6091" y="230326"/>
                          <a:pt x="0" y="177381"/>
                        </a:cubicBezTo>
                        <a:cubicBezTo>
                          <a:pt x="-1549" y="121967"/>
                          <a:pt x="5013" y="91370"/>
                          <a:pt x="0" y="0"/>
                        </a:cubicBezTo>
                        <a:close/>
                      </a:path>
                      <a:path w="3133643" h="584775" stroke="0" extrusionOk="0">
                        <a:moveTo>
                          <a:pt x="0" y="0"/>
                        </a:moveTo>
                        <a:cubicBezTo>
                          <a:pt x="20956" y="-14104"/>
                          <a:pt x="62562" y="16195"/>
                          <a:pt x="94009" y="0"/>
                        </a:cubicBezTo>
                        <a:cubicBezTo>
                          <a:pt x="116999" y="-11317"/>
                          <a:pt x="160452" y="-1772"/>
                          <a:pt x="188018" y="0"/>
                        </a:cubicBezTo>
                        <a:cubicBezTo>
                          <a:pt x="217710" y="-11656"/>
                          <a:pt x="322562" y="30030"/>
                          <a:pt x="407373" y="0"/>
                        </a:cubicBezTo>
                        <a:cubicBezTo>
                          <a:pt x="485423" y="-34541"/>
                          <a:pt x="488897" y="8253"/>
                          <a:pt x="532719" y="0"/>
                        </a:cubicBezTo>
                        <a:cubicBezTo>
                          <a:pt x="575708" y="-7175"/>
                          <a:pt x="566907" y="6104"/>
                          <a:pt x="595392" y="0"/>
                        </a:cubicBezTo>
                        <a:cubicBezTo>
                          <a:pt x="628391" y="-9449"/>
                          <a:pt x="681142" y="9969"/>
                          <a:pt x="720737" y="0"/>
                        </a:cubicBezTo>
                        <a:cubicBezTo>
                          <a:pt x="762925" y="-8333"/>
                          <a:pt x="839435" y="23359"/>
                          <a:pt x="908756" y="0"/>
                        </a:cubicBezTo>
                        <a:cubicBezTo>
                          <a:pt x="967480" y="-16872"/>
                          <a:pt x="983272" y="5284"/>
                          <a:pt x="1065438" y="0"/>
                        </a:cubicBezTo>
                        <a:cubicBezTo>
                          <a:pt x="1134153" y="-26716"/>
                          <a:pt x="1193398" y="35072"/>
                          <a:pt x="1284793" y="0"/>
                        </a:cubicBezTo>
                        <a:cubicBezTo>
                          <a:pt x="1372015" y="-17024"/>
                          <a:pt x="1331183" y="7909"/>
                          <a:pt x="1347466" y="0"/>
                        </a:cubicBezTo>
                        <a:cubicBezTo>
                          <a:pt x="1351749" y="-2737"/>
                          <a:pt x="1511815" y="43487"/>
                          <a:pt x="1566821" y="0"/>
                        </a:cubicBezTo>
                        <a:cubicBezTo>
                          <a:pt x="1648600" y="-41887"/>
                          <a:pt x="1608725" y="7757"/>
                          <a:pt x="1629494" y="0"/>
                        </a:cubicBezTo>
                        <a:cubicBezTo>
                          <a:pt x="1644105" y="-24193"/>
                          <a:pt x="1730746" y="37759"/>
                          <a:pt x="1817513" y="0"/>
                        </a:cubicBezTo>
                        <a:cubicBezTo>
                          <a:pt x="1894138" y="-37079"/>
                          <a:pt x="1864980" y="4468"/>
                          <a:pt x="1880185" y="0"/>
                        </a:cubicBezTo>
                        <a:cubicBezTo>
                          <a:pt x="1890406" y="-11230"/>
                          <a:pt x="1917605" y="9006"/>
                          <a:pt x="1942858" y="0"/>
                        </a:cubicBezTo>
                        <a:cubicBezTo>
                          <a:pt x="1968138" y="2425"/>
                          <a:pt x="2054665" y="809"/>
                          <a:pt x="2099540" y="0"/>
                        </a:cubicBezTo>
                        <a:cubicBezTo>
                          <a:pt x="2160235" y="-9590"/>
                          <a:pt x="2184028" y="29568"/>
                          <a:pt x="2224886" y="0"/>
                        </a:cubicBezTo>
                        <a:cubicBezTo>
                          <a:pt x="2265259" y="-18569"/>
                          <a:pt x="2291970" y="6563"/>
                          <a:pt x="2350232" y="0"/>
                        </a:cubicBezTo>
                        <a:cubicBezTo>
                          <a:pt x="2395144" y="2654"/>
                          <a:pt x="2429157" y="19706"/>
                          <a:pt x="2506914" y="0"/>
                        </a:cubicBezTo>
                        <a:cubicBezTo>
                          <a:pt x="2594886" y="-32032"/>
                          <a:pt x="2631517" y="30385"/>
                          <a:pt x="2726269" y="0"/>
                        </a:cubicBezTo>
                        <a:cubicBezTo>
                          <a:pt x="2823725" y="-42226"/>
                          <a:pt x="2809615" y="2834"/>
                          <a:pt x="2851615" y="0"/>
                        </a:cubicBezTo>
                        <a:cubicBezTo>
                          <a:pt x="2892522" y="-4742"/>
                          <a:pt x="2929783" y="20684"/>
                          <a:pt x="2976960" y="0"/>
                        </a:cubicBezTo>
                        <a:cubicBezTo>
                          <a:pt x="3027594" y="-21145"/>
                          <a:pt x="3080302" y="12492"/>
                          <a:pt x="3133643" y="0"/>
                        </a:cubicBezTo>
                        <a:cubicBezTo>
                          <a:pt x="3136356" y="61541"/>
                          <a:pt x="3111414" y="123354"/>
                          <a:pt x="3133643" y="206620"/>
                        </a:cubicBezTo>
                        <a:cubicBezTo>
                          <a:pt x="3141372" y="275434"/>
                          <a:pt x="3119285" y="314021"/>
                          <a:pt x="3133643" y="389850"/>
                        </a:cubicBezTo>
                        <a:cubicBezTo>
                          <a:pt x="3149535" y="473019"/>
                          <a:pt x="3133229" y="520914"/>
                          <a:pt x="3133643" y="584775"/>
                        </a:cubicBezTo>
                        <a:cubicBezTo>
                          <a:pt x="3103933" y="593927"/>
                          <a:pt x="3081468" y="573831"/>
                          <a:pt x="3039633" y="584775"/>
                        </a:cubicBezTo>
                        <a:cubicBezTo>
                          <a:pt x="2993932" y="601378"/>
                          <a:pt x="3001944" y="577144"/>
                          <a:pt x="2976960" y="584775"/>
                        </a:cubicBezTo>
                        <a:cubicBezTo>
                          <a:pt x="2952241" y="584808"/>
                          <a:pt x="2920916" y="579780"/>
                          <a:pt x="2882951" y="584775"/>
                        </a:cubicBezTo>
                        <a:cubicBezTo>
                          <a:pt x="2837240" y="588500"/>
                          <a:pt x="2827522" y="581966"/>
                          <a:pt x="2788942" y="584775"/>
                        </a:cubicBezTo>
                        <a:cubicBezTo>
                          <a:pt x="2753026" y="589256"/>
                          <a:pt x="2732325" y="572212"/>
                          <a:pt x="2694933" y="584775"/>
                        </a:cubicBezTo>
                        <a:cubicBezTo>
                          <a:pt x="2651270" y="600237"/>
                          <a:pt x="2532039" y="541769"/>
                          <a:pt x="2475578" y="584775"/>
                        </a:cubicBezTo>
                        <a:cubicBezTo>
                          <a:pt x="2417002" y="619767"/>
                          <a:pt x="2356763" y="591705"/>
                          <a:pt x="2287559" y="584775"/>
                        </a:cubicBezTo>
                        <a:cubicBezTo>
                          <a:pt x="2211223" y="600325"/>
                          <a:pt x="2188055" y="571128"/>
                          <a:pt x="2130877" y="584775"/>
                        </a:cubicBezTo>
                        <a:cubicBezTo>
                          <a:pt x="2072275" y="611627"/>
                          <a:pt x="2049067" y="578769"/>
                          <a:pt x="2005531" y="584775"/>
                        </a:cubicBezTo>
                        <a:cubicBezTo>
                          <a:pt x="1951952" y="594896"/>
                          <a:pt x="1856249" y="581379"/>
                          <a:pt x="1817513" y="584775"/>
                        </a:cubicBezTo>
                        <a:cubicBezTo>
                          <a:pt x="1778462" y="591901"/>
                          <a:pt x="1755181" y="580617"/>
                          <a:pt x="1723503" y="584775"/>
                        </a:cubicBezTo>
                        <a:cubicBezTo>
                          <a:pt x="1688547" y="588489"/>
                          <a:pt x="1692756" y="575729"/>
                          <a:pt x="1660830" y="584775"/>
                        </a:cubicBezTo>
                        <a:cubicBezTo>
                          <a:pt x="1638716" y="578692"/>
                          <a:pt x="1554337" y="580419"/>
                          <a:pt x="1472812" y="584775"/>
                        </a:cubicBezTo>
                        <a:cubicBezTo>
                          <a:pt x="1385722" y="613957"/>
                          <a:pt x="1446017" y="586467"/>
                          <a:pt x="1410139" y="584775"/>
                        </a:cubicBezTo>
                        <a:cubicBezTo>
                          <a:pt x="1390775" y="589483"/>
                          <a:pt x="1251311" y="548030"/>
                          <a:pt x="1190784" y="584775"/>
                        </a:cubicBezTo>
                        <a:cubicBezTo>
                          <a:pt x="1121213" y="620574"/>
                          <a:pt x="1076529" y="571106"/>
                          <a:pt x="1034102" y="584775"/>
                        </a:cubicBezTo>
                        <a:cubicBezTo>
                          <a:pt x="984127" y="597938"/>
                          <a:pt x="992013" y="585883"/>
                          <a:pt x="971429" y="584775"/>
                        </a:cubicBezTo>
                        <a:cubicBezTo>
                          <a:pt x="952585" y="586615"/>
                          <a:pt x="935055" y="568033"/>
                          <a:pt x="908756" y="584775"/>
                        </a:cubicBezTo>
                        <a:cubicBezTo>
                          <a:pt x="879774" y="599402"/>
                          <a:pt x="877827" y="571917"/>
                          <a:pt x="846083" y="584775"/>
                        </a:cubicBezTo>
                        <a:cubicBezTo>
                          <a:pt x="805039" y="600817"/>
                          <a:pt x="788282" y="561335"/>
                          <a:pt x="720737" y="584775"/>
                        </a:cubicBezTo>
                        <a:cubicBezTo>
                          <a:pt x="673056" y="602145"/>
                          <a:pt x="607807" y="557177"/>
                          <a:pt x="564055" y="584775"/>
                        </a:cubicBezTo>
                        <a:cubicBezTo>
                          <a:pt x="513409" y="612974"/>
                          <a:pt x="452942" y="558057"/>
                          <a:pt x="407373" y="584775"/>
                        </a:cubicBezTo>
                        <a:cubicBezTo>
                          <a:pt x="355002" y="626134"/>
                          <a:pt x="263621" y="580639"/>
                          <a:pt x="188018" y="584775"/>
                        </a:cubicBezTo>
                        <a:cubicBezTo>
                          <a:pt x="109630" y="584522"/>
                          <a:pt x="37528" y="562484"/>
                          <a:pt x="0" y="584775"/>
                        </a:cubicBezTo>
                        <a:cubicBezTo>
                          <a:pt x="-4555" y="532552"/>
                          <a:pt x="7296" y="448764"/>
                          <a:pt x="0" y="401545"/>
                        </a:cubicBezTo>
                        <a:cubicBezTo>
                          <a:pt x="2715" y="359754"/>
                          <a:pt x="20123" y="278224"/>
                          <a:pt x="0" y="206620"/>
                        </a:cubicBezTo>
                        <a:cubicBezTo>
                          <a:pt x="-7033" y="125371"/>
                          <a:pt x="17363" y="75660"/>
                          <a:pt x="0" y="0"/>
                        </a:cubicBezTo>
                        <a:close/>
                      </a:path>
                      <a:path w="3133643" h="584775" fill="none" stroke="0" extrusionOk="0">
                        <a:moveTo>
                          <a:pt x="0" y="0"/>
                        </a:moveTo>
                        <a:cubicBezTo>
                          <a:pt x="41987" y="-19669"/>
                          <a:pt x="47166" y="3793"/>
                          <a:pt x="94009" y="0"/>
                        </a:cubicBezTo>
                        <a:cubicBezTo>
                          <a:pt x="137334" y="-7898"/>
                          <a:pt x="166044" y="1190"/>
                          <a:pt x="188018" y="0"/>
                        </a:cubicBezTo>
                        <a:cubicBezTo>
                          <a:pt x="212002" y="-2063"/>
                          <a:pt x="225715" y="5892"/>
                          <a:pt x="250691" y="0"/>
                        </a:cubicBezTo>
                        <a:cubicBezTo>
                          <a:pt x="273584" y="-11197"/>
                          <a:pt x="343408" y="-379"/>
                          <a:pt x="376037" y="0"/>
                        </a:cubicBezTo>
                        <a:cubicBezTo>
                          <a:pt x="417992" y="-6722"/>
                          <a:pt x="439480" y="10765"/>
                          <a:pt x="501382" y="0"/>
                        </a:cubicBezTo>
                        <a:cubicBezTo>
                          <a:pt x="564105" y="-17579"/>
                          <a:pt x="545610" y="2635"/>
                          <a:pt x="564055" y="0"/>
                        </a:cubicBezTo>
                        <a:cubicBezTo>
                          <a:pt x="572714" y="-1761"/>
                          <a:pt x="650262" y="10989"/>
                          <a:pt x="720737" y="0"/>
                        </a:cubicBezTo>
                        <a:cubicBezTo>
                          <a:pt x="797794" y="-17771"/>
                          <a:pt x="824459" y="7706"/>
                          <a:pt x="877419" y="0"/>
                        </a:cubicBezTo>
                        <a:cubicBezTo>
                          <a:pt x="940779" y="-12186"/>
                          <a:pt x="978923" y="38036"/>
                          <a:pt x="1034102" y="0"/>
                        </a:cubicBezTo>
                        <a:cubicBezTo>
                          <a:pt x="1095616" y="-26823"/>
                          <a:pt x="1067705" y="7279"/>
                          <a:pt x="1096774" y="0"/>
                        </a:cubicBezTo>
                        <a:cubicBezTo>
                          <a:pt x="1122333" y="-11591"/>
                          <a:pt x="1168845" y="19415"/>
                          <a:pt x="1222120" y="0"/>
                        </a:cubicBezTo>
                        <a:cubicBezTo>
                          <a:pt x="1278511" y="-9497"/>
                          <a:pt x="1323880" y="42637"/>
                          <a:pt x="1378802" y="0"/>
                        </a:cubicBezTo>
                        <a:cubicBezTo>
                          <a:pt x="1430907" y="-25135"/>
                          <a:pt x="1535751" y="8940"/>
                          <a:pt x="1598158" y="0"/>
                        </a:cubicBezTo>
                        <a:cubicBezTo>
                          <a:pt x="1660363" y="-11189"/>
                          <a:pt x="1694620" y="10741"/>
                          <a:pt x="1754840" y="0"/>
                        </a:cubicBezTo>
                        <a:cubicBezTo>
                          <a:pt x="1825725" y="-14457"/>
                          <a:pt x="1840571" y="17873"/>
                          <a:pt x="1880185" y="0"/>
                        </a:cubicBezTo>
                        <a:cubicBezTo>
                          <a:pt x="1924071" y="-13842"/>
                          <a:pt x="1949626" y="-4903"/>
                          <a:pt x="2005531" y="0"/>
                        </a:cubicBezTo>
                        <a:cubicBezTo>
                          <a:pt x="2050950" y="-623"/>
                          <a:pt x="2101636" y="13538"/>
                          <a:pt x="2193550" y="0"/>
                        </a:cubicBezTo>
                        <a:cubicBezTo>
                          <a:pt x="2283120" y="-6095"/>
                          <a:pt x="2265106" y="9859"/>
                          <a:pt x="2318895" y="0"/>
                        </a:cubicBezTo>
                        <a:cubicBezTo>
                          <a:pt x="2373834" y="-9073"/>
                          <a:pt x="2426472" y="-1945"/>
                          <a:pt x="2475578" y="0"/>
                        </a:cubicBezTo>
                        <a:cubicBezTo>
                          <a:pt x="2509430" y="-11361"/>
                          <a:pt x="2602317" y="19932"/>
                          <a:pt x="2663596" y="0"/>
                        </a:cubicBezTo>
                        <a:cubicBezTo>
                          <a:pt x="2729660" y="-25076"/>
                          <a:pt x="2737385" y="3182"/>
                          <a:pt x="2757605" y="0"/>
                        </a:cubicBezTo>
                        <a:cubicBezTo>
                          <a:pt x="2791526" y="-3722"/>
                          <a:pt x="2891763" y="9429"/>
                          <a:pt x="2945624" y="0"/>
                        </a:cubicBezTo>
                        <a:cubicBezTo>
                          <a:pt x="2995585" y="3038"/>
                          <a:pt x="3077168" y="29825"/>
                          <a:pt x="3133643" y="0"/>
                        </a:cubicBezTo>
                        <a:cubicBezTo>
                          <a:pt x="3145154" y="69749"/>
                          <a:pt x="3113652" y="149721"/>
                          <a:pt x="3133643" y="200772"/>
                        </a:cubicBezTo>
                        <a:cubicBezTo>
                          <a:pt x="3159147" y="248410"/>
                          <a:pt x="3132782" y="309755"/>
                          <a:pt x="3133643" y="378154"/>
                        </a:cubicBezTo>
                        <a:cubicBezTo>
                          <a:pt x="3142433" y="449401"/>
                          <a:pt x="3118108" y="505459"/>
                          <a:pt x="3133643" y="584775"/>
                        </a:cubicBezTo>
                        <a:cubicBezTo>
                          <a:pt x="3107252" y="590609"/>
                          <a:pt x="3072208" y="571322"/>
                          <a:pt x="3039633" y="584775"/>
                        </a:cubicBezTo>
                        <a:cubicBezTo>
                          <a:pt x="3013353" y="591881"/>
                          <a:pt x="2995108" y="577119"/>
                          <a:pt x="2976960" y="584775"/>
                        </a:cubicBezTo>
                        <a:cubicBezTo>
                          <a:pt x="2964226" y="595722"/>
                          <a:pt x="2893286" y="562323"/>
                          <a:pt x="2851615" y="584775"/>
                        </a:cubicBezTo>
                        <a:cubicBezTo>
                          <a:pt x="2803557" y="603745"/>
                          <a:pt x="2806489" y="580800"/>
                          <a:pt x="2788942" y="584775"/>
                        </a:cubicBezTo>
                        <a:cubicBezTo>
                          <a:pt x="2773976" y="584176"/>
                          <a:pt x="2754533" y="578144"/>
                          <a:pt x="2726269" y="584775"/>
                        </a:cubicBezTo>
                        <a:cubicBezTo>
                          <a:pt x="2690533" y="598297"/>
                          <a:pt x="2608270" y="589025"/>
                          <a:pt x="2569587" y="584775"/>
                        </a:cubicBezTo>
                        <a:cubicBezTo>
                          <a:pt x="2532609" y="591600"/>
                          <a:pt x="2420126" y="553317"/>
                          <a:pt x="2381568" y="584775"/>
                        </a:cubicBezTo>
                        <a:cubicBezTo>
                          <a:pt x="2336162" y="612785"/>
                          <a:pt x="2340275" y="575946"/>
                          <a:pt x="2318895" y="584775"/>
                        </a:cubicBezTo>
                        <a:cubicBezTo>
                          <a:pt x="2302800" y="580518"/>
                          <a:pt x="2223565" y="566036"/>
                          <a:pt x="2130877" y="584775"/>
                        </a:cubicBezTo>
                        <a:cubicBezTo>
                          <a:pt x="2036188" y="614837"/>
                          <a:pt x="1981620" y="575813"/>
                          <a:pt x="1911522" y="584775"/>
                        </a:cubicBezTo>
                        <a:cubicBezTo>
                          <a:pt x="1843918" y="594767"/>
                          <a:pt x="1880259" y="585369"/>
                          <a:pt x="1848849" y="584775"/>
                        </a:cubicBezTo>
                        <a:cubicBezTo>
                          <a:pt x="1812513" y="592420"/>
                          <a:pt x="1714771" y="564817"/>
                          <a:pt x="1660830" y="584775"/>
                        </a:cubicBezTo>
                        <a:cubicBezTo>
                          <a:pt x="1611028" y="599342"/>
                          <a:pt x="1554162" y="543178"/>
                          <a:pt x="1441475" y="584775"/>
                        </a:cubicBezTo>
                        <a:cubicBezTo>
                          <a:pt x="1317301" y="623505"/>
                          <a:pt x="1333341" y="570648"/>
                          <a:pt x="1253457" y="584775"/>
                        </a:cubicBezTo>
                        <a:cubicBezTo>
                          <a:pt x="1162207" y="602030"/>
                          <a:pt x="1161422" y="571392"/>
                          <a:pt x="1096774" y="584775"/>
                        </a:cubicBezTo>
                        <a:cubicBezTo>
                          <a:pt x="1035319" y="617236"/>
                          <a:pt x="947032" y="557119"/>
                          <a:pt x="908756" y="584775"/>
                        </a:cubicBezTo>
                        <a:cubicBezTo>
                          <a:pt x="865729" y="621160"/>
                          <a:pt x="878557" y="582442"/>
                          <a:pt x="846083" y="584775"/>
                        </a:cubicBezTo>
                        <a:cubicBezTo>
                          <a:pt x="815641" y="593232"/>
                          <a:pt x="797737" y="574801"/>
                          <a:pt x="783410" y="584775"/>
                        </a:cubicBezTo>
                        <a:cubicBezTo>
                          <a:pt x="755754" y="590187"/>
                          <a:pt x="620647" y="590425"/>
                          <a:pt x="564055" y="584775"/>
                        </a:cubicBezTo>
                        <a:cubicBezTo>
                          <a:pt x="505642" y="591645"/>
                          <a:pt x="495908" y="583922"/>
                          <a:pt x="470046" y="584775"/>
                        </a:cubicBezTo>
                        <a:cubicBezTo>
                          <a:pt x="439757" y="585092"/>
                          <a:pt x="351395" y="550431"/>
                          <a:pt x="282027" y="584775"/>
                        </a:cubicBezTo>
                        <a:cubicBezTo>
                          <a:pt x="200011" y="622648"/>
                          <a:pt x="88242" y="531334"/>
                          <a:pt x="0" y="584775"/>
                        </a:cubicBezTo>
                        <a:cubicBezTo>
                          <a:pt x="-22264" y="496174"/>
                          <a:pt x="906" y="464625"/>
                          <a:pt x="0" y="384002"/>
                        </a:cubicBezTo>
                        <a:cubicBezTo>
                          <a:pt x="-5453" y="296752"/>
                          <a:pt x="18313" y="228508"/>
                          <a:pt x="0" y="177381"/>
                        </a:cubicBezTo>
                        <a:cubicBezTo>
                          <a:pt x="-4546" y="114218"/>
                          <a:pt x="5035" y="8088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400">
                <a:effectLst/>
                <a:latin typeface="Century" panose="020406040505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111DDC-32DC-D710-2D0F-60D45E3C40B4}"/>
              </a:ext>
            </a:extLst>
          </p:cNvPr>
          <p:cNvSpPr txBox="1"/>
          <p:nvPr/>
        </p:nvSpPr>
        <p:spPr>
          <a:xfrm>
            <a:off x="3443151" y="2332280"/>
            <a:ext cx="2813892" cy="338554"/>
          </a:xfrm>
          <a:custGeom>
            <a:avLst/>
            <a:gdLst>
              <a:gd name="connsiteX0" fmla="*/ 0 w 11658142"/>
              <a:gd name="connsiteY0" fmla="*/ 0 h 648000"/>
              <a:gd name="connsiteX1" fmla="*/ 233163 w 11658142"/>
              <a:gd name="connsiteY1" fmla="*/ 0 h 648000"/>
              <a:gd name="connsiteX2" fmla="*/ 816070 w 11658142"/>
              <a:gd name="connsiteY2" fmla="*/ 0 h 648000"/>
              <a:gd name="connsiteX3" fmla="*/ 1632140 w 11658142"/>
              <a:gd name="connsiteY3" fmla="*/ 0 h 648000"/>
              <a:gd name="connsiteX4" fmla="*/ 1981884 w 11658142"/>
              <a:gd name="connsiteY4" fmla="*/ 0 h 648000"/>
              <a:gd name="connsiteX5" fmla="*/ 2564791 w 11658142"/>
              <a:gd name="connsiteY5" fmla="*/ 0 h 648000"/>
              <a:gd name="connsiteX6" fmla="*/ 2797954 w 11658142"/>
              <a:gd name="connsiteY6" fmla="*/ 0 h 648000"/>
              <a:gd name="connsiteX7" fmla="*/ 3380861 w 11658142"/>
              <a:gd name="connsiteY7" fmla="*/ 0 h 648000"/>
              <a:gd name="connsiteX8" fmla="*/ 4196931 w 11658142"/>
              <a:gd name="connsiteY8" fmla="*/ 0 h 648000"/>
              <a:gd name="connsiteX9" fmla="*/ 4430094 w 11658142"/>
              <a:gd name="connsiteY9" fmla="*/ 0 h 648000"/>
              <a:gd name="connsiteX10" fmla="*/ 5246164 w 11658142"/>
              <a:gd name="connsiteY10" fmla="*/ 0 h 648000"/>
              <a:gd name="connsiteX11" fmla="*/ 5479327 w 11658142"/>
              <a:gd name="connsiteY11" fmla="*/ 0 h 648000"/>
              <a:gd name="connsiteX12" fmla="*/ 6295397 w 11658142"/>
              <a:gd name="connsiteY12" fmla="*/ 0 h 648000"/>
              <a:gd name="connsiteX13" fmla="*/ 6761722 w 11658142"/>
              <a:gd name="connsiteY13" fmla="*/ 0 h 648000"/>
              <a:gd name="connsiteX14" fmla="*/ 7111467 w 11658142"/>
              <a:gd name="connsiteY14" fmla="*/ 0 h 648000"/>
              <a:gd name="connsiteX15" fmla="*/ 7694374 w 11658142"/>
              <a:gd name="connsiteY15" fmla="*/ 0 h 648000"/>
              <a:gd name="connsiteX16" fmla="*/ 8160699 w 11658142"/>
              <a:gd name="connsiteY16" fmla="*/ 0 h 648000"/>
              <a:gd name="connsiteX17" fmla="*/ 8976769 w 11658142"/>
              <a:gd name="connsiteY17" fmla="*/ 0 h 648000"/>
              <a:gd name="connsiteX18" fmla="*/ 9326514 w 11658142"/>
              <a:gd name="connsiteY18" fmla="*/ 0 h 648000"/>
              <a:gd name="connsiteX19" fmla="*/ 9676258 w 11658142"/>
              <a:gd name="connsiteY19" fmla="*/ 0 h 648000"/>
              <a:gd name="connsiteX20" fmla="*/ 10026002 w 11658142"/>
              <a:gd name="connsiteY20" fmla="*/ 0 h 648000"/>
              <a:gd name="connsiteX21" fmla="*/ 10259165 w 11658142"/>
              <a:gd name="connsiteY21" fmla="*/ 0 h 648000"/>
              <a:gd name="connsiteX22" fmla="*/ 10958653 w 11658142"/>
              <a:gd name="connsiteY22" fmla="*/ 0 h 648000"/>
              <a:gd name="connsiteX23" fmla="*/ 11658142 w 11658142"/>
              <a:gd name="connsiteY23" fmla="*/ 0 h 648000"/>
              <a:gd name="connsiteX24" fmla="*/ 11658142 w 11658142"/>
              <a:gd name="connsiteY24" fmla="*/ 330480 h 648000"/>
              <a:gd name="connsiteX25" fmla="*/ 11658142 w 11658142"/>
              <a:gd name="connsiteY25" fmla="*/ 648000 h 648000"/>
              <a:gd name="connsiteX26" fmla="*/ 10842072 w 11658142"/>
              <a:gd name="connsiteY26" fmla="*/ 648000 h 648000"/>
              <a:gd name="connsiteX27" fmla="*/ 10259165 w 11658142"/>
              <a:gd name="connsiteY27" fmla="*/ 648000 h 648000"/>
              <a:gd name="connsiteX28" fmla="*/ 9443095 w 11658142"/>
              <a:gd name="connsiteY28" fmla="*/ 648000 h 648000"/>
              <a:gd name="connsiteX29" fmla="*/ 8976769 w 11658142"/>
              <a:gd name="connsiteY29" fmla="*/ 648000 h 648000"/>
              <a:gd name="connsiteX30" fmla="*/ 8277281 w 11658142"/>
              <a:gd name="connsiteY30" fmla="*/ 648000 h 648000"/>
              <a:gd name="connsiteX31" fmla="*/ 7694374 w 11658142"/>
              <a:gd name="connsiteY31" fmla="*/ 648000 h 648000"/>
              <a:gd name="connsiteX32" fmla="*/ 7461211 w 11658142"/>
              <a:gd name="connsiteY32" fmla="*/ 648000 h 648000"/>
              <a:gd name="connsiteX33" fmla="*/ 7228048 w 11658142"/>
              <a:gd name="connsiteY33" fmla="*/ 648000 h 648000"/>
              <a:gd name="connsiteX34" fmla="*/ 6761722 w 11658142"/>
              <a:gd name="connsiteY34" fmla="*/ 648000 h 648000"/>
              <a:gd name="connsiteX35" fmla="*/ 5945652 w 11658142"/>
              <a:gd name="connsiteY35" fmla="*/ 648000 h 648000"/>
              <a:gd name="connsiteX36" fmla="*/ 5479327 w 11658142"/>
              <a:gd name="connsiteY36" fmla="*/ 648000 h 648000"/>
              <a:gd name="connsiteX37" fmla="*/ 5129582 w 11658142"/>
              <a:gd name="connsiteY37" fmla="*/ 648000 h 648000"/>
              <a:gd name="connsiteX38" fmla="*/ 4779838 w 11658142"/>
              <a:gd name="connsiteY38" fmla="*/ 648000 h 648000"/>
              <a:gd name="connsiteX39" fmla="*/ 4196931 w 11658142"/>
              <a:gd name="connsiteY39" fmla="*/ 648000 h 648000"/>
              <a:gd name="connsiteX40" fmla="*/ 3497443 w 11658142"/>
              <a:gd name="connsiteY40" fmla="*/ 648000 h 648000"/>
              <a:gd name="connsiteX41" fmla="*/ 2797954 w 11658142"/>
              <a:gd name="connsiteY41" fmla="*/ 648000 h 648000"/>
              <a:gd name="connsiteX42" fmla="*/ 2098466 w 11658142"/>
              <a:gd name="connsiteY42" fmla="*/ 648000 h 648000"/>
              <a:gd name="connsiteX43" fmla="*/ 1398977 w 11658142"/>
              <a:gd name="connsiteY43" fmla="*/ 648000 h 648000"/>
              <a:gd name="connsiteX44" fmla="*/ 582907 w 11658142"/>
              <a:gd name="connsiteY44" fmla="*/ 648000 h 648000"/>
              <a:gd name="connsiteX45" fmla="*/ 0 w 11658142"/>
              <a:gd name="connsiteY45" fmla="*/ 648000 h 648000"/>
              <a:gd name="connsiteX46" fmla="*/ 0 w 11658142"/>
              <a:gd name="connsiteY46" fmla="*/ 330480 h 648000"/>
              <a:gd name="connsiteX47" fmla="*/ 0 w 11658142"/>
              <a:gd name="connsiteY4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58142" h="648000" fill="none" extrusionOk="0">
                <a:moveTo>
                  <a:pt x="0" y="0"/>
                </a:moveTo>
                <a:cubicBezTo>
                  <a:pt x="115838" y="-11653"/>
                  <a:pt x="151628" y="10332"/>
                  <a:pt x="233163" y="0"/>
                </a:cubicBezTo>
                <a:cubicBezTo>
                  <a:pt x="314698" y="-10332"/>
                  <a:pt x="525089" y="44880"/>
                  <a:pt x="816070" y="0"/>
                </a:cubicBezTo>
                <a:cubicBezTo>
                  <a:pt x="1107051" y="-44880"/>
                  <a:pt x="1391364" y="1247"/>
                  <a:pt x="1632140" y="0"/>
                </a:cubicBezTo>
                <a:cubicBezTo>
                  <a:pt x="1872916" y="-1247"/>
                  <a:pt x="1889400" y="41089"/>
                  <a:pt x="1981884" y="0"/>
                </a:cubicBezTo>
                <a:cubicBezTo>
                  <a:pt x="2074368" y="-41089"/>
                  <a:pt x="2304992" y="25752"/>
                  <a:pt x="2564791" y="0"/>
                </a:cubicBezTo>
                <a:cubicBezTo>
                  <a:pt x="2824590" y="-25752"/>
                  <a:pt x="2713522" y="20925"/>
                  <a:pt x="2797954" y="0"/>
                </a:cubicBezTo>
                <a:cubicBezTo>
                  <a:pt x="2882386" y="-20925"/>
                  <a:pt x="3092987" y="9064"/>
                  <a:pt x="3380861" y="0"/>
                </a:cubicBezTo>
                <a:cubicBezTo>
                  <a:pt x="3668735" y="-9064"/>
                  <a:pt x="3982303" y="23301"/>
                  <a:pt x="4196931" y="0"/>
                </a:cubicBezTo>
                <a:cubicBezTo>
                  <a:pt x="4411559" y="-23301"/>
                  <a:pt x="4333202" y="20859"/>
                  <a:pt x="4430094" y="0"/>
                </a:cubicBezTo>
                <a:cubicBezTo>
                  <a:pt x="4526986" y="-20859"/>
                  <a:pt x="5078205" y="28965"/>
                  <a:pt x="5246164" y="0"/>
                </a:cubicBezTo>
                <a:cubicBezTo>
                  <a:pt x="5414123" y="-28965"/>
                  <a:pt x="5427137" y="6626"/>
                  <a:pt x="5479327" y="0"/>
                </a:cubicBezTo>
                <a:cubicBezTo>
                  <a:pt x="5531517" y="-6626"/>
                  <a:pt x="6020206" y="54670"/>
                  <a:pt x="6295397" y="0"/>
                </a:cubicBezTo>
                <a:cubicBezTo>
                  <a:pt x="6570588" y="-54670"/>
                  <a:pt x="6535012" y="44393"/>
                  <a:pt x="6761722" y="0"/>
                </a:cubicBezTo>
                <a:cubicBezTo>
                  <a:pt x="6988432" y="-44393"/>
                  <a:pt x="7033298" y="3692"/>
                  <a:pt x="7111467" y="0"/>
                </a:cubicBezTo>
                <a:cubicBezTo>
                  <a:pt x="7189637" y="-3692"/>
                  <a:pt x="7545206" y="62623"/>
                  <a:pt x="7694374" y="0"/>
                </a:cubicBezTo>
                <a:cubicBezTo>
                  <a:pt x="7843542" y="-62623"/>
                  <a:pt x="8059447" y="42825"/>
                  <a:pt x="8160699" y="0"/>
                </a:cubicBezTo>
                <a:cubicBezTo>
                  <a:pt x="8261952" y="-42825"/>
                  <a:pt x="8689471" y="64621"/>
                  <a:pt x="8976769" y="0"/>
                </a:cubicBezTo>
                <a:cubicBezTo>
                  <a:pt x="9264067" y="-64621"/>
                  <a:pt x="9193469" y="36520"/>
                  <a:pt x="9326514" y="0"/>
                </a:cubicBezTo>
                <a:cubicBezTo>
                  <a:pt x="9459559" y="-36520"/>
                  <a:pt x="9544495" y="34120"/>
                  <a:pt x="9676258" y="0"/>
                </a:cubicBezTo>
                <a:cubicBezTo>
                  <a:pt x="9808021" y="-34120"/>
                  <a:pt x="9874936" y="40007"/>
                  <a:pt x="10026002" y="0"/>
                </a:cubicBezTo>
                <a:cubicBezTo>
                  <a:pt x="10177068" y="-40007"/>
                  <a:pt x="10202046" y="1093"/>
                  <a:pt x="10259165" y="0"/>
                </a:cubicBezTo>
                <a:cubicBezTo>
                  <a:pt x="10316284" y="-1093"/>
                  <a:pt x="10636082" y="68787"/>
                  <a:pt x="10958653" y="0"/>
                </a:cubicBezTo>
                <a:cubicBezTo>
                  <a:pt x="11281224" y="-68787"/>
                  <a:pt x="11405253" y="11351"/>
                  <a:pt x="11658142" y="0"/>
                </a:cubicBezTo>
                <a:cubicBezTo>
                  <a:pt x="11672317" y="88399"/>
                  <a:pt x="11624150" y="227925"/>
                  <a:pt x="11658142" y="330480"/>
                </a:cubicBezTo>
                <a:cubicBezTo>
                  <a:pt x="11692134" y="433035"/>
                  <a:pt x="11627568" y="521710"/>
                  <a:pt x="11658142" y="648000"/>
                </a:cubicBezTo>
                <a:cubicBezTo>
                  <a:pt x="11299993" y="710513"/>
                  <a:pt x="11206403" y="588765"/>
                  <a:pt x="10842072" y="648000"/>
                </a:cubicBezTo>
                <a:cubicBezTo>
                  <a:pt x="10477741" y="707235"/>
                  <a:pt x="10381106" y="601108"/>
                  <a:pt x="10259165" y="648000"/>
                </a:cubicBezTo>
                <a:cubicBezTo>
                  <a:pt x="10137224" y="694892"/>
                  <a:pt x="9805743" y="559305"/>
                  <a:pt x="9443095" y="648000"/>
                </a:cubicBezTo>
                <a:cubicBezTo>
                  <a:pt x="9080447" y="736695"/>
                  <a:pt x="9173134" y="642247"/>
                  <a:pt x="8976769" y="648000"/>
                </a:cubicBezTo>
                <a:cubicBezTo>
                  <a:pt x="8780404" y="653753"/>
                  <a:pt x="8539024" y="596383"/>
                  <a:pt x="8277281" y="648000"/>
                </a:cubicBezTo>
                <a:cubicBezTo>
                  <a:pt x="8015538" y="699617"/>
                  <a:pt x="7875599" y="623527"/>
                  <a:pt x="7694374" y="648000"/>
                </a:cubicBezTo>
                <a:cubicBezTo>
                  <a:pt x="7513149" y="672473"/>
                  <a:pt x="7572167" y="646592"/>
                  <a:pt x="7461211" y="648000"/>
                </a:cubicBezTo>
                <a:cubicBezTo>
                  <a:pt x="7350255" y="649408"/>
                  <a:pt x="7328022" y="625098"/>
                  <a:pt x="7228048" y="648000"/>
                </a:cubicBezTo>
                <a:cubicBezTo>
                  <a:pt x="7128074" y="670902"/>
                  <a:pt x="6869203" y="634685"/>
                  <a:pt x="6761722" y="648000"/>
                </a:cubicBezTo>
                <a:cubicBezTo>
                  <a:pt x="6654241" y="661315"/>
                  <a:pt x="6286770" y="557089"/>
                  <a:pt x="5945652" y="648000"/>
                </a:cubicBezTo>
                <a:cubicBezTo>
                  <a:pt x="5604534" y="738911"/>
                  <a:pt x="5640675" y="592867"/>
                  <a:pt x="5479327" y="648000"/>
                </a:cubicBezTo>
                <a:cubicBezTo>
                  <a:pt x="5317979" y="703133"/>
                  <a:pt x="5217608" y="642023"/>
                  <a:pt x="5129582" y="648000"/>
                </a:cubicBezTo>
                <a:cubicBezTo>
                  <a:pt x="5041556" y="653977"/>
                  <a:pt x="4952954" y="635327"/>
                  <a:pt x="4779838" y="648000"/>
                </a:cubicBezTo>
                <a:cubicBezTo>
                  <a:pt x="4606722" y="660673"/>
                  <a:pt x="4453956" y="588192"/>
                  <a:pt x="4196931" y="648000"/>
                </a:cubicBezTo>
                <a:cubicBezTo>
                  <a:pt x="3939906" y="707808"/>
                  <a:pt x="3695028" y="606393"/>
                  <a:pt x="3497443" y="648000"/>
                </a:cubicBezTo>
                <a:cubicBezTo>
                  <a:pt x="3299858" y="689607"/>
                  <a:pt x="3085968" y="590712"/>
                  <a:pt x="2797954" y="648000"/>
                </a:cubicBezTo>
                <a:cubicBezTo>
                  <a:pt x="2509940" y="705288"/>
                  <a:pt x="2437191" y="620952"/>
                  <a:pt x="2098466" y="648000"/>
                </a:cubicBezTo>
                <a:cubicBezTo>
                  <a:pt x="1759741" y="675048"/>
                  <a:pt x="1629251" y="610004"/>
                  <a:pt x="1398977" y="648000"/>
                </a:cubicBezTo>
                <a:cubicBezTo>
                  <a:pt x="1168703" y="685996"/>
                  <a:pt x="929318" y="560686"/>
                  <a:pt x="582907" y="648000"/>
                </a:cubicBezTo>
                <a:cubicBezTo>
                  <a:pt x="236496" y="735314"/>
                  <a:pt x="247929" y="605078"/>
                  <a:pt x="0" y="648000"/>
                </a:cubicBezTo>
                <a:cubicBezTo>
                  <a:pt x="-1279" y="532319"/>
                  <a:pt x="6714" y="483933"/>
                  <a:pt x="0" y="330480"/>
                </a:cubicBezTo>
                <a:cubicBezTo>
                  <a:pt x="-6714" y="177027"/>
                  <a:pt x="32967" y="71390"/>
                  <a:pt x="0" y="0"/>
                </a:cubicBezTo>
                <a:close/>
              </a:path>
              <a:path w="11658142" h="648000" stroke="0" extrusionOk="0">
                <a:moveTo>
                  <a:pt x="0" y="0"/>
                </a:moveTo>
                <a:cubicBezTo>
                  <a:pt x="214586" y="-24210"/>
                  <a:pt x="254396" y="52189"/>
                  <a:pt x="466326" y="0"/>
                </a:cubicBezTo>
                <a:cubicBezTo>
                  <a:pt x="678256" y="-52189"/>
                  <a:pt x="702301" y="26325"/>
                  <a:pt x="932651" y="0"/>
                </a:cubicBezTo>
                <a:cubicBezTo>
                  <a:pt x="1163001" y="-26325"/>
                  <a:pt x="1078064" y="14686"/>
                  <a:pt x="1165814" y="0"/>
                </a:cubicBezTo>
                <a:cubicBezTo>
                  <a:pt x="1253564" y="-14686"/>
                  <a:pt x="1413713" y="19972"/>
                  <a:pt x="1632140" y="0"/>
                </a:cubicBezTo>
                <a:cubicBezTo>
                  <a:pt x="1850567" y="-19972"/>
                  <a:pt x="2094472" y="40960"/>
                  <a:pt x="2215047" y="0"/>
                </a:cubicBezTo>
                <a:cubicBezTo>
                  <a:pt x="2335622" y="-40960"/>
                  <a:pt x="2565500" y="20738"/>
                  <a:pt x="2797954" y="0"/>
                </a:cubicBezTo>
                <a:cubicBezTo>
                  <a:pt x="3030408" y="-20738"/>
                  <a:pt x="3283004" y="78857"/>
                  <a:pt x="3497443" y="0"/>
                </a:cubicBezTo>
                <a:cubicBezTo>
                  <a:pt x="3711882" y="-78857"/>
                  <a:pt x="3731058" y="36810"/>
                  <a:pt x="3847187" y="0"/>
                </a:cubicBezTo>
                <a:cubicBezTo>
                  <a:pt x="3963316" y="-36810"/>
                  <a:pt x="4058709" y="26112"/>
                  <a:pt x="4196931" y="0"/>
                </a:cubicBezTo>
                <a:cubicBezTo>
                  <a:pt x="4335153" y="-26112"/>
                  <a:pt x="4467461" y="10735"/>
                  <a:pt x="4663257" y="0"/>
                </a:cubicBezTo>
                <a:cubicBezTo>
                  <a:pt x="4859053" y="-10735"/>
                  <a:pt x="5153551" y="62205"/>
                  <a:pt x="5362745" y="0"/>
                </a:cubicBezTo>
                <a:cubicBezTo>
                  <a:pt x="5571939" y="-62205"/>
                  <a:pt x="5863487" y="72866"/>
                  <a:pt x="6062234" y="0"/>
                </a:cubicBezTo>
                <a:cubicBezTo>
                  <a:pt x="6260981" y="-72866"/>
                  <a:pt x="6480950" y="3396"/>
                  <a:pt x="6761722" y="0"/>
                </a:cubicBezTo>
                <a:cubicBezTo>
                  <a:pt x="7042494" y="-3396"/>
                  <a:pt x="7177675" y="43886"/>
                  <a:pt x="7577792" y="0"/>
                </a:cubicBezTo>
                <a:cubicBezTo>
                  <a:pt x="7977909" y="-43886"/>
                  <a:pt x="7874972" y="42057"/>
                  <a:pt x="8044118" y="0"/>
                </a:cubicBezTo>
                <a:cubicBezTo>
                  <a:pt x="8213264" y="-42057"/>
                  <a:pt x="8477721" y="33056"/>
                  <a:pt x="8627025" y="0"/>
                </a:cubicBezTo>
                <a:cubicBezTo>
                  <a:pt x="8776329" y="-33056"/>
                  <a:pt x="8952956" y="28415"/>
                  <a:pt x="9209932" y="0"/>
                </a:cubicBezTo>
                <a:cubicBezTo>
                  <a:pt x="9466908" y="-28415"/>
                  <a:pt x="9685230" y="14307"/>
                  <a:pt x="10026002" y="0"/>
                </a:cubicBezTo>
                <a:cubicBezTo>
                  <a:pt x="10366774" y="-14307"/>
                  <a:pt x="10331691" y="55163"/>
                  <a:pt x="10492328" y="0"/>
                </a:cubicBezTo>
                <a:cubicBezTo>
                  <a:pt x="10652965" y="-55163"/>
                  <a:pt x="10728582" y="40959"/>
                  <a:pt x="10842072" y="0"/>
                </a:cubicBezTo>
                <a:cubicBezTo>
                  <a:pt x="10955562" y="-40959"/>
                  <a:pt x="11407239" y="17176"/>
                  <a:pt x="11658142" y="0"/>
                </a:cubicBezTo>
                <a:cubicBezTo>
                  <a:pt x="11689715" y="147512"/>
                  <a:pt x="11618208" y="196576"/>
                  <a:pt x="11658142" y="336960"/>
                </a:cubicBezTo>
                <a:cubicBezTo>
                  <a:pt x="11698076" y="477344"/>
                  <a:pt x="11636455" y="572613"/>
                  <a:pt x="11658142" y="648000"/>
                </a:cubicBezTo>
                <a:cubicBezTo>
                  <a:pt x="11549675" y="671368"/>
                  <a:pt x="11473743" y="635062"/>
                  <a:pt x="11424979" y="648000"/>
                </a:cubicBezTo>
                <a:cubicBezTo>
                  <a:pt x="11376215" y="660938"/>
                  <a:pt x="11239556" y="621728"/>
                  <a:pt x="11191816" y="648000"/>
                </a:cubicBezTo>
                <a:cubicBezTo>
                  <a:pt x="11144076" y="674272"/>
                  <a:pt x="10569005" y="636358"/>
                  <a:pt x="10375746" y="648000"/>
                </a:cubicBezTo>
                <a:cubicBezTo>
                  <a:pt x="10182487" y="659642"/>
                  <a:pt x="10191786" y="646778"/>
                  <a:pt x="10026002" y="648000"/>
                </a:cubicBezTo>
                <a:cubicBezTo>
                  <a:pt x="9860218" y="649222"/>
                  <a:pt x="9763128" y="620328"/>
                  <a:pt x="9676258" y="648000"/>
                </a:cubicBezTo>
                <a:cubicBezTo>
                  <a:pt x="9589388" y="675672"/>
                  <a:pt x="9546357" y="629782"/>
                  <a:pt x="9443095" y="648000"/>
                </a:cubicBezTo>
                <a:cubicBezTo>
                  <a:pt x="9339833" y="666218"/>
                  <a:pt x="9014997" y="567891"/>
                  <a:pt x="8743607" y="648000"/>
                </a:cubicBezTo>
                <a:cubicBezTo>
                  <a:pt x="8472217" y="728109"/>
                  <a:pt x="8222586" y="559002"/>
                  <a:pt x="7927537" y="648000"/>
                </a:cubicBezTo>
                <a:cubicBezTo>
                  <a:pt x="7632488" y="736998"/>
                  <a:pt x="7489366" y="641145"/>
                  <a:pt x="7344629" y="648000"/>
                </a:cubicBezTo>
                <a:cubicBezTo>
                  <a:pt x="7199892" y="654855"/>
                  <a:pt x="7172228" y="629997"/>
                  <a:pt x="7111467" y="648000"/>
                </a:cubicBezTo>
                <a:cubicBezTo>
                  <a:pt x="7050706" y="666003"/>
                  <a:pt x="6761088" y="623088"/>
                  <a:pt x="6645141" y="648000"/>
                </a:cubicBezTo>
                <a:cubicBezTo>
                  <a:pt x="6529194" y="672912"/>
                  <a:pt x="6115595" y="598531"/>
                  <a:pt x="5829071" y="648000"/>
                </a:cubicBezTo>
                <a:cubicBezTo>
                  <a:pt x="5542547" y="697469"/>
                  <a:pt x="5474559" y="611829"/>
                  <a:pt x="5362745" y="648000"/>
                </a:cubicBezTo>
                <a:cubicBezTo>
                  <a:pt x="5250931" y="684171"/>
                  <a:pt x="5197281" y="625892"/>
                  <a:pt x="5129582" y="648000"/>
                </a:cubicBezTo>
                <a:cubicBezTo>
                  <a:pt x="5061883" y="670108"/>
                  <a:pt x="4992654" y="633046"/>
                  <a:pt x="4896420" y="648000"/>
                </a:cubicBezTo>
                <a:cubicBezTo>
                  <a:pt x="4800186" y="662954"/>
                  <a:pt x="4476706" y="624886"/>
                  <a:pt x="4313513" y="648000"/>
                </a:cubicBezTo>
                <a:cubicBezTo>
                  <a:pt x="4150320" y="671114"/>
                  <a:pt x="3807416" y="602500"/>
                  <a:pt x="3497443" y="648000"/>
                </a:cubicBezTo>
                <a:cubicBezTo>
                  <a:pt x="3187470" y="693500"/>
                  <a:pt x="3149499" y="637040"/>
                  <a:pt x="3031117" y="648000"/>
                </a:cubicBezTo>
                <a:cubicBezTo>
                  <a:pt x="2912735" y="658960"/>
                  <a:pt x="2712731" y="613552"/>
                  <a:pt x="2448210" y="648000"/>
                </a:cubicBezTo>
                <a:cubicBezTo>
                  <a:pt x="2183689" y="682448"/>
                  <a:pt x="2270386" y="633882"/>
                  <a:pt x="2215047" y="648000"/>
                </a:cubicBezTo>
                <a:cubicBezTo>
                  <a:pt x="2159708" y="662118"/>
                  <a:pt x="1744074" y="610767"/>
                  <a:pt x="1515558" y="648000"/>
                </a:cubicBezTo>
                <a:cubicBezTo>
                  <a:pt x="1287042" y="685233"/>
                  <a:pt x="1192610" y="628110"/>
                  <a:pt x="1049233" y="648000"/>
                </a:cubicBezTo>
                <a:cubicBezTo>
                  <a:pt x="905856" y="667890"/>
                  <a:pt x="392904" y="617067"/>
                  <a:pt x="0" y="648000"/>
                </a:cubicBezTo>
                <a:cubicBezTo>
                  <a:pt x="-30414" y="515583"/>
                  <a:pt x="10749" y="464240"/>
                  <a:pt x="0" y="343440"/>
                </a:cubicBezTo>
                <a:cubicBezTo>
                  <a:pt x="-10749" y="222640"/>
                  <a:pt x="12047" y="88404"/>
                  <a:pt x="0" y="0"/>
                </a:cubicBezTo>
                <a:close/>
              </a:path>
            </a:pathLst>
          </a:custGeom>
          <a:noFill/>
          <a:ln w="25400">
            <a:noFill/>
            <a:prstDash val="lgDash"/>
            <a:extLst>
              <a:ext uri="{C807C97D-BFC1-408E-A445-0C87EB9F89A2}">
                <ask:lineSketchStyleProps xmlns="" xmlns:ask="http://schemas.microsoft.com/office/drawing/2018/sketchyshapes" sd="2381366114">
                  <a:custGeom>
                    <a:avLst/>
                    <a:gdLst>
                      <a:gd name="connsiteX0" fmla="*/ 0 w 2813892"/>
                      <a:gd name="connsiteY0" fmla="*/ 0 h 338554"/>
                      <a:gd name="connsiteX1" fmla="*/ 56277 w 2813892"/>
                      <a:gd name="connsiteY1" fmla="*/ 0 h 338554"/>
                      <a:gd name="connsiteX2" fmla="*/ 196972 w 2813892"/>
                      <a:gd name="connsiteY2" fmla="*/ 0 h 338554"/>
                      <a:gd name="connsiteX3" fmla="*/ 393944 w 2813892"/>
                      <a:gd name="connsiteY3" fmla="*/ 0 h 338554"/>
                      <a:gd name="connsiteX4" fmla="*/ 478361 w 2813892"/>
                      <a:gd name="connsiteY4" fmla="*/ 0 h 338554"/>
                      <a:gd name="connsiteX5" fmla="*/ 619056 w 2813892"/>
                      <a:gd name="connsiteY5" fmla="*/ 0 h 338554"/>
                      <a:gd name="connsiteX6" fmla="*/ 675334 w 2813892"/>
                      <a:gd name="connsiteY6" fmla="*/ 0 h 338554"/>
                      <a:gd name="connsiteX7" fmla="*/ 816028 w 2813892"/>
                      <a:gd name="connsiteY7" fmla="*/ 0 h 338554"/>
                      <a:gd name="connsiteX8" fmla="*/ 1013001 w 2813892"/>
                      <a:gd name="connsiteY8" fmla="*/ 0 h 338554"/>
                      <a:gd name="connsiteX9" fmla="*/ 1069278 w 2813892"/>
                      <a:gd name="connsiteY9" fmla="*/ 0 h 338554"/>
                      <a:gd name="connsiteX10" fmla="*/ 1266251 w 2813892"/>
                      <a:gd name="connsiteY10" fmla="*/ 0 h 338554"/>
                      <a:gd name="connsiteX11" fmla="*/ 1322529 w 2813892"/>
                      <a:gd name="connsiteY11" fmla="*/ 0 h 338554"/>
                      <a:gd name="connsiteX12" fmla="*/ 1519501 w 2813892"/>
                      <a:gd name="connsiteY12" fmla="*/ 0 h 338554"/>
                      <a:gd name="connsiteX13" fmla="*/ 1632057 w 2813892"/>
                      <a:gd name="connsiteY13" fmla="*/ 0 h 338554"/>
                      <a:gd name="connsiteX14" fmla="*/ 1716474 w 2813892"/>
                      <a:gd name="connsiteY14" fmla="*/ 0 h 338554"/>
                      <a:gd name="connsiteX15" fmla="*/ 1857168 w 2813892"/>
                      <a:gd name="connsiteY15" fmla="*/ 0 h 338554"/>
                      <a:gd name="connsiteX16" fmla="*/ 1969724 w 2813892"/>
                      <a:gd name="connsiteY16" fmla="*/ 0 h 338554"/>
                      <a:gd name="connsiteX17" fmla="*/ 2166696 w 2813892"/>
                      <a:gd name="connsiteY17" fmla="*/ 0 h 338554"/>
                      <a:gd name="connsiteX18" fmla="*/ 2251113 w 2813892"/>
                      <a:gd name="connsiteY18" fmla="*/ 0 h 338554"/>
                      <a:gd name="connsiteX19" fmla="*/ 2335530 w 2813892"/>
                      <a:gd name="connsiteY19" fmla="*/ 0 h 338554"/>
                      <a:gd name="connsiteX20" fmla="*/ 2419947 w 2813892"/>
                      <a:gd name="connsiteY20" fmla="*/ 0 h 338554"/>
                      <a:gd name="connsiteX21" fmla="*/ 2476224 w 2813892"/>
                      <a:gd name="connsiteY21" fmla="*/ 0 h 338554"/>
                      <a:gd name="connsiteX22" fmla="*/ 2645058 w 2813892"/>
                      <a:gd name="connsiteY22" fmla="*/ 0 h 338554"/>
                      <a:gd name="connsiteX23" fmla="*/ 2813892 w 2813892"/>
                      <a:gd name="connsiteY23" fmla="*/ 0 h 338554"/>
                      <a:gd name="connsiteX24" fmla="*/ 2813892 w 2813892"/>
                      <a:gd name="connsiteY24" fmla="*/ 172662 h 338554"/>
                      <a:gd name="connsiteX25" fmla="*/ 2813892 w 2813892"/>
                      <a:gd name="connsiteY25" fmla="*/ 338554 h 338554"/>
                      <a:gd name="connsiteX26" fmla="*/ 2616919 w 2813892"/>
                      <a:gd name="connsiteY26" fmla="*/ 338554 h 338554"/>
                      <a:gd name="connsiteX27" fmla="*/ 2476224 w 2813892"/>
                      <a:gd name="connsiteY27" fmla="*/ 338554 h 338554"/>
                      <a:gd name="connsiteX28" fmla="*/ 2279252 w 2813892"/>
                      <a:gd name="connsiteY28" fmla="*/ 338554 h 338554"/>
                      <a:gd name="connsiteX29" fmla="*/ 2166696 w 2813892"/>
                      <a:gd name="connsiteY29" fmla="*/ 338554 h 338554"/>
                      <a:gd name="connsiteX30" fmla="*/ 1997863 w 2813892"/>
                      <a:gd name="connsiteY30" fmla="*/ 338554 h 338554"/>
                      <a:gd name="connsiteX31" fmla="*/ 1857168 w 2813892"/>
                      <a:gd name="connsiteY31" fmla="*/ 338554 h 338554"/>
                      <a:gd name="connsiteX32" fmla="*/ 1800890 w 2813892"/>
                      <a:gd name="connsiteY32" fmla="*/ 338554 h 338554"/>
                      <a:gd name="connsiteX33" fmla="*/ 1744613 w 2813892"/>
                      <a:gd name="connsiteY33" fmla="*/ 338554 h 338554"/>
                      <a:gd name="connsiteX34" fmla="*/ 1632057 w 2813892"/>
                      <a:gd name="connsiteY34" fmla="*/ 338554 h 338554"/>
                      <a:gd name="connsiteX35" fmla="*/ 1435084 w 2813892"/>
                      <a:gd name="connsiteY35" fmla="*/ 338554 h 338554"/>
                      <a:gd name="connsiteX36" fmla="*/ 1322529 w 2813892"/>
                      <a:gd name="connsiteY36" fmla="*/ 338554 h 338554"/>
                      <a:gd name="connsiteX37" fmla="*/ 1238112 w 2813892"/>
                      <a:gd name="connsiteY37" fmla="*/ 338554 h 338554"/>
                      <a:gd name="connsiteX38" fmla="*/ 1153695 w 2813892"/>
                      <a:gd name="connsiteY38" fmla="*/ 338554 h 338554"/>
                      <a:gd name="connsiteX39" fmla="*/ 1013001 w 2813892"/>
                      <a:gd name="connsiteY39" fmla="*/ 338554 h 338554"/>
                      <a:gd name="connsiteX40" fmla="*/ 844167 w 2813892"/>
                      <a:gd name="connsiteY40" fmla="*/ 338554 h 338554"/>
                      <a:gd name="connsiteX41" fmla="*/ 675334 w 2813892"/>
                      <a:gd name="connsiteY41" fmla="*/ 338554 h 338554"/>
                      <a:gd name="connsiteX42" fmla="*/ 506500 w 2813892"/>
                      <a:gd name="connsiteY42" fmla="*/ 338554 h 338554"/>
                      <a:gd name="connsiteX43" fmla="*/ 337667 w 2813892"/>
                      <a:gd name="connsiteY43" fmla="*/ 338554 h 338554"/>
                      <a:gd name="connsiteX44" fmla="*/ 140694 w 2813892"/>
                      <a:gd name="connsiteY44" fmla="*/ 338554 h 338554"/>
                      <a:gd name="connsiteX45" fmla="*/ 0 w 2813892"/>
                      <a:gd name="connsiteY45" fmla="*/ 338554 h 338554"/>
                      <a:gd name="connsiteX46" fmla="*/ 0 w 2813892"/>
                      <a:gd name="connsiteY46" fmla="*/ 172662 h 338554"/>
                      <a:gd name="connsiteX47" fmla="*/ 0 w 2813892"/>
                      <a:gd name="connsiteY47" fmla="*/ 0 h 338554"/>
                      <a:gd name="connsiteX0" fmla="*/ 0 w 2813892"/>
                      <a:gd name="connsiteY0" fmla="*/ 0 h 338554"/>
                      <a:gd name="connsiteX1" fmla="*/ 112555 w 2813892"/>
                      <a:gd name="connsiteY1" fmla="*/ 0 h 338554"/>
                      <a:gd name="connsiteX2" fmla="*/ 225111 w 2813892"/>
                      <a:gd name="connsiteY2" fmla="*/ 0 h 338554"/>
                      <a:gd name="connsiteX3" fmla="*/ 281389 w 2813892"/>
                      <a:gd name="connsiteY3" fmla="*/ 0 h 338554"/>
                      <a:gd name="connsiteX4" fmla="*/ 393944 w 2813892"/>
                      <a:gd name="connsiteY4" fmla="*/ 0 h 338554"/>
                      <a:gd name="connsiteX5" fmla="*/ 534639 w 2813892"/>
                      <a:gd name="connsiteY5" fmla="*/ 0 h 338554"/>
                      <a:gd name="connsiteX6" fmla="*/ 675334 w 2813892"/>
                      <a:gd name="connsiteY6" fmla="*/ 0 h 338554"/>
                      <a:gd name="connsiteX7" fmla="*/ 844167 w 2813892"/>
                      <a:gd name="connsiteY7" fmla="*/ 0 h 338554"/>
                      <a:gd name="connsiteX8" fmla="*/ 928584 w 2813892"/>
                      <a:gd name="connsiteY8" fmla="*/ 0 h 338554"/>
                      <a:gd name="connsiteX9" fmla="*/ 1013001 w 2813892"/>
                      <a:gd name="connsiteY9" fmla="*/ 0 h 338554"/>
                      <a:gd name="connsiteX10" fmla="*/ 1125556 w 2813892"/>
                      <a:gd name="connsiteY10" fmla="*/ 0 h 338554"/>
                      <a:gd name="connsiteX11" fmla="*/ 1294390 w 2813892"/>
                      <a:gd name="connsiteY11" fmla="*/ 0 h 338554"/>
                      <a:gd name="connsiteX12" fmla="*/ 1463223 w 2813892"/>
                      <a:gd name="connsiteY12" fmla="*/ 0 h 338554"/>
                      <a:gd name="connsiteX13" fmla="*/ 1632057 w 2813892"/>
                      <a:gd name="connsiteY13" fmla="*/ 0 h 338554"/>
                      <a:gd name="connsiteX14" fmla="*/ 1829029 w 2813892"/>
                      <a:gd name="connsiteY14" fmla="*/ 0 h 338554"/>
                      <a:gd name="connsiteX15" fmla="*/ 1941585 w 2813892"/>
                      <a:gd name="connsiteY15" fmla="*/ 0 h 338554"/>
                      <a:gd name="connsiteX16" fmla="*/ 2082280 w 2813892"/>
                      <a:gd name="connsiteY16" fmla="*/ 0 h 338554"/>
                      <a:gd name="connsiteX17" fmla="*/ 2222974 w 2813892"/>
                      <a:gd name="connsiteY17" fmla="*/ 0 h 338554"/>
                      <a:gd name="connsiteX18" fmla="*/ 2419947 w 2813892"/>
                      <a:gd name="connsiteY18" fmla="*/ 0 h 338554"/>
                      <a:gd name="connsiteX19" fmla="*/ 2532502 w 2813892"/>
                      <a:gd name="connsiteY19" fmla="*/ 0 h 338554"/>
                      <a:gd name="connsiteX20" fmla="*/ 2616919 w 2813892"/>
                      <a:gd name="connsiteY20" fmla="*/ 0 h 338554"/>
                      <a:gd name="connsiteX21" fmla="*/ 2813892 w 2813892"/>
                      <a:gd name="connsiteY21" fmla="*/ 0 h 338554"/>
                      <a:gd name="connsiteX22" fmla="*/ 2813892 w 2813892"/>
                      <a:gd name="connsiteY22" fmla="*/ 176048 h 338554"/>
                      <a:gd name="connsiteX23" fmla="*/ 2813892 w 2813892"/>
                      <a:gd name="connsiteY23" fmla="*/ 338554 h 338554"/>
                      <a:gd name="connsiteX24" fmla="*/ 2757614 w 2813892"/>
                      <a:gd name="connsiteY24" fmla="*/ 338554 h 338554"/>
                      <a:gd name="connsiteX25" fmla="*/ 2701336 w 2813892"/>
                      <a:gd name="connsiteY25" fmla="*/ 338554 h 338554"/>
                      <a:gd name="connsiteX26" fmla="*/ 2504363 w 2813892"/>
                      <a:gd name="connsiteY26" fmla="*/ 338554 h 338554"/>
                      <a:gd name="connsiteX27" fmla="*/ 2419947 w 2813892"/>
                      <a:gd name="connsiteY27" fmla="*/ 338554 h 338554"/>
                      <a:gd name="connsiteX28" fmla="*/ 2335530 w 2813892"/>
                      <a:gd name="connsiteY28" fmla="*/ 338554 h 338554"/>
                      <a:gd name="connsiteX29" fmla="*/ 2279252 w 2813892"/>
                      <a:gd name="connsiteY29" fmla="*/ 338554 h 338554"/>
                      <a:gd name="connsiteX30" fmla="*/ 2110419 w 2813892"/>
                      <a:gd name="connsiteY30" fmla="*/ 338554 h 338554"/>
                      <a:gd name="connsiteX31" fmla="*/ 1913446 w 2813892"/>
                      <a:gd name="connsiteY31" fmla="*/ 338554 h 338554"/>
                      <a:gd name="connsiteX32" fmla="*/ 1772751 w 2813892"/>
                      <a:gd name="connsiteY32" fmla="*/ 338554 h 338554"/>
                      <a:gd name="connsiteX33" fmla="*/ 1716474 w 2813892"/>
                      <a:gd name="connsiteY33" fmla="*/ 338554 h 338554"/>
                      <a:gd name="connsiteX34" fmla="*/ 1603918 w 2813892"/>
                      <a:gd name="connsiteY34" fmla="*/ 338554 h 338554"/>
                      <a:gd name="connsiteX35" fmla="*/ 1406946 w 2813892"/>
                      <a:gd name="connsiteY35" fmla="*/ 338554 h 338554"/>
                      <a:gd name="connsiteX36" fmla="*/ 1294390 w 2813892"/>
                      <a:gd name="connsiteY36" fmla="*/ 338554 h 338554"/>
                      <a:gd name="connsiteX37" fmla="*/ 1238112 w 2813892"/>
                      <a:gd name="connsiteY37" fmla="*/ 338554 h 338554"/>
                      <a:gd name="connsiteX38" fmla="*/ 1181834 w 2813892"/>
                      <a:gd name="connsiteY38" fmla="*/ 338554 h 338554"/>
                      <a:gd name="connsiteX39" fmla="*/ 1041140 w 2813892"/>
                      <a:gd name="connsiteY39" fmla="*/ 338554 h 338554"/>
                      <a:gd name="connsiteX40" fmla="*/ 844167 w 2813892"/>
                      <a:gd name="connsiteY40" fmla="*/ 338554 h 338554"/>
                      <a:gd name="connsiteX41" fmla="*/ 731611 w 2813892"/>
                      <a:gd name="connsiteY41" fmla="*/ 338554 h 338554"/>
                      <a:gd name="connsiteX42" fmla="*/ 590917 w 2813892"/>
                      <a:gd name="connsiteY42" fmla="*/ 338554 h 338554"/>
                      <a:gd name="connsiteX43" fmla="*/ 534639 w 2813892"/>
                      <a:gd name="connsiteY43" fmla="*/ 338554 h 338554"/>
                      <a:gd name="connsiteX44" fmla="*/ 365805 w 2813892"/>
                      <a:gd name="connsiteY44" fmla="*/ 338554 h 338554"/>
                      <a:gd name="connsiteX45" fmla="*/ 253250 w 2813892"/>
                      <a:gd name="connsiteY45" fmla="*/ 338554 h 338554"/>
                      <a:gd name="connsiteX46" fmla="*/ 0 w 2813892"/>
                      <a:gd name="connsiteY46" fmla="*/ 338554 h 338554"/>
                      <a:gd name="connsiteX47" fmla="*/ 0 w 2813892"/>
                      <a:gd name="connsiteY47" fmla="*/ 179433 h 338554"/>
                      <a:gd name="connsiteX48" fmla="*/ 0 w 2813892"/>
                      <a:gd name="connsiteY48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813892" h="338554" fill="none" extrusionOk="0">
                        <a:moveTo>
                          <a:pt x="0" y="0"/>
                        </a:moveTo>
                        <a:cubicBezTo>
                          <a:pt x="27266" y="-7328"/>
                          <a:pt x="39002" y="2147"/>
                          <a:pt x="56277" y="0"/>
                        </a:cubicBezTo>
                        <a:cubicBezTo>
                          <a:pt x="71330" y="-6111"/>
                          <a:pt x="142335" y="21805"/>
                          <a:pt x="196972" y="0"/>
                        </a:cubicBezTo>
                        <a:cubicBezTo>
                          <a:pt x="271370" y="-23027"/>
                          <a:pt x="353175" y="1463"/>
                          <a:pt x="393944" y="0"/>
                        </a:cubicBezTo>
                        <a:cubicBezTo>
                          <a:pt x="447771" y="-4693"/>
                          <a:pt x="455256" y="24071"/>
                          <a:pt x="478361" y="0"/>
                        </a:cubicBezTo>
                        <a:cubicBezTo>
                          <a:pt x="501515" y="-25456"/>
                          <a:pt x="553438" y="13110"/>
                          <a:pt x="619056" y="0"/>
                        </a:cubicBezTo>
                        <a:cubicBezTo>
                          <a:pt x="675817" y="-15173"/>
                          <a:pt x="654104" y="7434"/>
                          <a:pt x="675334" y="0"/>
                        </a:cubicBezTo>
                        <a:cubicBezTo>
                          <a:pt x="697375" y="-11866"/>
                          <a:pt x="744201" y="637"/>
                          <a:pt x="816028" y="0"/>
                        </a:cubicBezTo>
                        <a:cubicBezTo>
                          <a:pt x="877348" y="7958"/>
                          <a:pt x="957426" y="6469"/>
                          <a:pt x="1013001" y="0"/>
                        </a:cubicBezTo>
                        <a:cubicBezTo>
                          <a:pt x="1064580" y="-12781"/>
                          <a:pt x="1047717" y="9457"/>
                          <a:pt x="1069278" y="0"/>
                        </a:cubicBezTo>
                        <a:cubicBezTo>
                          <a:pt x="1092355" y="-9590"/>
                          <a:pt x="1236261" y="9038"/>
                          <a:pt x="1266251" y="0"/>
                        </a:cubicBezTo>
                        <a:cubicBezTo>
                          <a:pt x="1309422" y="-15374"/>
                          <a:pt x="1310845" y="7202"/>
                          <a:pt x="1322529" y="0"/>
                        </a:cubicBezTo>
                        <a:cubicBezTo>
                          <a:pt x="1336619" y="6589"/>
                          <a:pt x="1460466" y="18643"/>
                          <a:pt x="1519501" y="0"/>
                        </a:cubicBezTo>
                        <a:cubicBezTo>
                          <a:pt x="1591665" y="-14456"/>
                          <a:pt x="1568602" y="27372"/>
                          <a:pt x="1632057" y="0"/>
                        </a:cubicBezTo>
                        <a:cubicBezTo>
                          <a:pt x="1685430" y="-21243"/>
                          <a:pt x="1696761" y="710"/>
                          <a:pt x="1716474" y="0"/>
                        </a:cubicBezTo>
                        <a:cubicBezTo>
                          <a:pt x="1732438" y="2288"/>
                          <a:pt x="1822459" y="33807"/>
                          <a:pt x="1857168" y="0"/>
                        </a:cubicBezTo>
                        <a:cubicBezTo>
                          <a:pt x="1902031" y="-31114"/>
                          <a:pt x="1946329" y="22293"/>
                          <a:pt x="1969724" y="0"/>
                        </a:cubicBezTo>
                        <a:cubicBezTo>
                          <a:pt x="1991661" y="-4393"/>
                          <a:pt x="2096039" y="25526"/>
                          <a:pt x="2166696" y="0"/>
                        </a:cubicBezTo>
                        <a:cubicBezTo>
                          <a:pt x="2242155" y="-36974"/>
                          <a:pt x="2227344" y="18550"/>
                          <a:pt x="2251113" y="0"/>
                        </a:cubicBezTo>
                        <a:cubicBezTo>
                          <a:pt x="2276226" y="-14721"/>
                          <a:pt x="2304416" y="11794"/>
                          <a:pt x="2335530" y="0"/>
                        </a:cubicBezTo>
                        <a:cubicBezTo>
                          <a:pt x="2363308" y="-10020"/>
                          <a:pt x="2392003" y="27569"/>
                          <a:pt x="2419947" y="0"/>
                        </a:cubicBezTo>
                        <a:cubicBezTo>
                          <a:pt x="2456764" y="-21523"/>
                          <a:pt x="2463600" y="-1197"/>
                          <a:pt x="2476224" y="0"/>
                        </a:cubicBezTo>
                        <a:cubicBezTo>
                          <a:pt x="2510972" y="3985"/>
                          <a:pt x="2573048" y="38020"/>
                          <a:pt x="2645058" y="0"/>
                        </a:cubicBezTo>
                        <a:cubicBezTo>
                          <a:pt x="2722669" y="-42233"/>
                          <a:pt x="2761098" y="12056"/>
                          <a:pt x="2813892" y="0"/>
                        </a:cubicBezTo>
                        <a:cubicBezTo>
                          <a:pt x="2816616" y="40982"/>
                          <a:pt x="2812216" y="127423"/>
                          <a:pt x="2813892" y="172662"/>
                        </a:cubicBezTo>
                        <a:cubicBezTo>
                          <a:pt x="2808758" y="221793"/>
                          <a:pt x="2815111" y="267146"/>
                          <a:pt x="2813892" y="338554"/>
                        </a:cubicBezTo>
                        <a:cubicBezTo>
                          <a:pt x="2737454" y="363938"/>
                          <a:pt x="2709001" y="308415"/>
                          <a:pt x="2616919" y="338554"/>
                        </a:cubicBezTo>
                        <a:cubicBezTo>
                          <a:pt x="2533457" y="375820"/>
                          <a:pt x="2502417" y="309732"/>
                          <a:pt x="2476224" y="338554"/>
                        </a:cubicBezTo>
                        <a:cubicBezTo>
                          <a:pt x="2443360" y="363873"/>
                          <a:pt x="2349512" y="294789"/>
                          <a:pt x="2279252" y="338554"/>
                        </a:cubicBezTo>
                        <a:cubicBezTo>
                          <a:pt x="2178419" y="382807"/>
                          <a:pt x="2211057" y="335539"/>
                          <a:pt x="2166696" y="338554"/>
                        </a:cubicBezTo>
                        <a:cubicBezTo>
                          <a:pt x="2104130" y="347405"/>
                          <a:pt x="2062084" y="304434"/>
                          <a:pt x="1997863" y="338554"/>
                        </a:cubicBezTo>
                        <a:cubicBezTo>
                          <a:pt x="1922237" y="366497"/>
                          <a:pt x="1895636" y="325110"/>
                          <a:pt x="1857168" y="338554"/>
                        </a:cubicBezTo>
                        <a:cubicBezTo>
                          <a:pt x="1808141" y="350272"/>
                          <a:pt x="1826674" y="340363"/>
                          <a:pt x="1800890" y="338554"/>
                        </a:cubicBezTo>
                        <a:cubicBezTo>
                          <a:pt x="1774949" y="339479"/>
                          <a:pt x="1767636" y="323986"/>
                          <a:pt x="1744613" y="338554"/>
                        </a:cubicBezTo>
                        <a:cubicBezTo>
                          <a:pt x="1722130" y="353571"/>
                          <a:pt x="1659759" y="327382"/>
                          <a:pt x="1632057" y="338554"/>
                        </a:cubicBezTo>
                        <a:cubicBezTo>
                          <a:pt x="1617751" y="334945"/>
                          <a:pt x="1511729" y="292085"/>
                          <a:pt x="1435084" y="338554"/>
                        </a:cubicBezTo>
                        <a:cubicBezTo>
                          <a:pt x="1349930" y="382645"/>
                          <a:pt x="1362531" y="313057"/>
                          <a:pt x="1322529" y="338554"/>
                        </a:cubicBezTo>
                        <a:cubicBezTo>
                          <a:pt x="1281820" y="368965"/>
                          <a:pt x="1260674" y="339602"/>
                          <a:pt x="1238112" y="338554"/>
                        </a:cubicBezTo>
                        <a:cubicBezTo>
                          <a:pt x="1219440" y="341201"/>
                          <a:pt x="1199754" y="330155"/>
                          <a:pt x="1153695" y="338554"/>
                        </a:cubicBezTo>
                        <a:cubicBezTo>
                          <a:pt x="1113534" y="352145"/>
                          <a:pt x="1075035" y="305561"/>
                          <a:pt x="1013001" y="338554"/>
                        </a:cubicBezTo>
                        <a:cubicBezTo>
                          <a:pt x="949937" y="374163"/>
                          <a:pt x="884692" y="318153"/>
                          <a:pt x="844167" y="338554"/>
                        </a:cubicBezTo>
                        <a:cubicBezTo>
                          <a:pt x="797070" y="364049"/>
                          <a:pt x="754167" y="319500"/>
                          <a:pt x="675334" y="338554"/>
                        </a:cubicBezTo>
                        <a:cubicBezTo>
                          <a:pt x="603842" y="375833"/>
                          <a:pt x="586956" y="330191"/>
                          <a:pt x="506500" y="338554"/>
                        </a:cubicBezTo>
                        <a:cubicBezTo>
                          <a:pt x="432266" y="359811"/>
                          <a:pt x="397670" y="329980"/>
                          <a:pt x="337667" y="338554"/>
                        </a:cubicBezTo>
                        <a:cubicBezTo>
                          <a:pt x="275178" y="368811"/>
                          <a:pt x="223988" y="290361"/>
                          <a:pt x="140694" y="338554"/>
                        </a:cubicBezTo>
                        <a:cubicBezTo>
                          <a:pt x="60926" y="390177"/>
                          <a:pt x="49048" y="310988"/>
                          <a:pt x="0" y="338554"/>
                        </a:cubicBezTo>
                        <a:cubicBezTo>
                          <a:pt x="-6548" y="276076"/>
                          <a:pt x="2625" y="254200"/>
                          <a:pt x="0" y="172662"/>
                        </a:cubicBezTo>
                        <a:cubicBezTo>
                          <a:pt x="-99" y="96374"/>
                          <a:pt x="18325" y="40757"/>
                          <a:pt x="0" y="0"/>
                        </a:cubicBezTo>
                        <a:close/>
                      </a:path>
                      <a:path w="2813892" h="338554" stroke="0" extrusionOk="0">
                        <a:moveTo>
                          <a:pt x="0" y="0"/>
                        </a:moveTo>
                        <a:cubicBezTo>
                          <a:pt x="50125" y="-12304"/>
                          <a:pt x="53518" y="28442"/>
                          <a:pt x="112555" y="0"/>
                        </a:cubicBezTo>
                        <a:cubicBezTo>
                          <a:pt x="162231" y="-33730"/>
                          <a:pt x="167297" y="9892"/>
                          <a:pt x="225111" y="0"/>
                        </a:cubicBezTo>
                        <a:cubicBezTo>
                          <a:pt x="274546" y="-12047"/>
                          <a:pt x="258058" y="12003"/>
                          <a:pt x="281389" y="0"/>
                        </a:cubicBezTo>
                        <a:cubicBezTo>
                          <a:pt x="304590" y="3678"/>
                          <a:pt x="350150" y="7132"/>
                          <a:pt x="393944" y="0"/>
                        </a:cubicBezTo>
                        <a:cubicBezTo>
                          <a:pt x="439470" y="-17160"/>
                          <a:pt x="507757" y="24013"/>
                          <a:pt x="534639" y="0"/>
                        </a:cubicBezTo>
                        <a:cubicBezTo>
                          <a:pt x="567316" y="-16727"/>
                          <a:pt x="624845" y="-3909"/>
                          <a:pt x="675334" y="0"/>
                        </a:cubicBezTo>
                        <a:cubicBezTo>
                          <a:pt x="728654" y="-29637"/>
                          <a:pt x="790825" y="44373"/>
                          <a:pt x="844167" y="0"/>
                        </a:cubicBezTo>
                        <a:cubicBezTo>
                          <a:pt x="894500" y="-46127"/>
                          <a:pt x="898552" y="17943"/>
                          <a:pt x="928584" y="0"/>
                        </a:cubicBezTo>
                        <a:cubicBezTo>
                          <a:pt x="960512" y="-22236"/>
                          <a:pt x="982253" y="17393"/>
                          <a:pt x="1013001" y="0"/>
                        </a:cubicBezTo>
                        <a:cubicBezTo>
                          <a:pt x="1048278" y="-3168"/>
                          <a:pt x="1073460" y="9967"/>
                          <a:pt x="1125556" y="0"/>
                        </a:cubicBezTo>
                        <a:cubicBezTo>
                          <a:pt x="1162435" y="-4213"/>
                          <a:pt x="1245000" y="46425"/>
                          <a:pt x="1294390" y="0"/>
                        </a:cubicBezTo>
                        <a:cubicBezTo>
                          <a:pt x="1346044" y="-33568"/>
                          <a:pt x="1413871" y="37211"/>
                          <a:pt x="1463223" y="0"/>
                        </a:cubicBezTo>
                        <a:cubicBezTo>
                          <a:pt x="1512026" y="-39271"/>
                          <a:pt x="1564126" y="223"/>
                          <a:pt x="1632057" y="0"/>
                        </a:cubicBezTo>
                        <a:cubicBezTo>
                          <a:pt x="1701037" y="-2796"/>
                          <a:pt x="1728599" y="18920"/>
                          <a:pt x="1829029" y="0"/>
                        </a:cubicBezTo>
                        <a:cubicBezTo>
                          <a:pt x="1933524" y="-13640"/>
                          <a:pt x="1892030" y="19093"/>
                          <a:pt x="1941585" y="0"/>
                        </a:cubicBezTo>
                        <a:cubicBezTo>
                          <a:pt x="1971757" y="-23657"/>
                          <a:pt x="2042515" y="17870"/>
                          <a:pt x="2082280" y="0"/>
                        </a:cubicBezTo>
                        <a:cubicBezTo>
                          <a:pt x="2118834" y="-18782"/>
                          <a:pt x="2149333" y="10368"/>
                          <a:pt x="2222974" y="0"/>
                        </a:cubicBezTo>
                        <a:cubicBezTo>
                          <a:pt x="2278850" y="-18431"/>
                          <a:pt x="2340168" y="-9192"/>
                          <a:pt x="2419947" y="0"/>
                        </a:cubicBezTo>
                        <a:cubicBezTo>
                          <a:pt x="2511091" y="-6116"/>
                          <a:pt x="2492315" y="29592"/>
                          <a:pt x="2532502" y="0"/>
                        </a:cubicBezTo>
                        <a:cubicBezTo>
                          <a:pt x="2578560" y="-24735"/>
                          <a:pt x="2579462" y="21263"/>
                          <a:pt x="2616919" y="0"/>
                        </a:cubicBezTo>
                        <a:cubicBezTo>
                          <a:pt x="2639790" y="-24738"/>
                          <a:pt x="2751986" y="4406"/>
                          <a:pt x="2813892" y="0"/>
                        </a:cubicBezTo>
                        <a:cubicBezTo>
                          <a:pt x="2821863" y="68660"/>
                          <a:pt x="2801637" y="105642"/>
                          <a:pt x="2813892" y="176048"/>
                        </a:cubicBezTo>
                        <a:cubicBezTo>
                          <a:pt x="2829908" y="244349"/>
                          <a:pt x="2809312" y="300761"/>
                          <a:pt x="2813892" y="338554"/>
                        </a:cubicBezTo>
                        <a:cubicBezTo>
                          <a:pt x="2787676" y="349663"/>
                          <a:pt x="2769900" y="331818"/>
                          <a:pt x="2757614" y="338554"/>
                        </a:cubicBezTo>
                        <a:cubicBezTo>
                          <a:pt x="2745269" y="347465"/>
                          <a:pt x="2711873" y="324431"/>
                          <a:pt x="2701336" y="338554"/>
                        </a:cubicBezTo>
                        <a:cubicBezTo>
                          <a:pt x="2677123" y="347983"/>
                          <a:pt x="2542747" y="340126"/>
                          <a:pt x="2504363" y="338554"/>
                        </a:cubicBezTo>
                        <a:cubicBezTo>
                          <a:pt x="2459813" y="344439"/>
                          <a:pt x="2460950" y="338796"/>
                          <a:pt x="2419947" y="338554"/>
                        </a:cubicBezTo>
                        <a:cubicBezTo>
                          <a:pt x="2386927" y="338438"/>
                          <a:pt x="2354084" y="326703"/>
                          <a:pt x="2335530" y="338554"/>
                        </a:cubicBezTo>
                        <a:cubicBezTo>
                          <a:pt x="2315952" y="356073"/>
                          <a:pt x="2306639" y="330978"/>
                          <a:pt x="2279252" y="338554"/>
                        </a:cubicBezTo>
                        <a:cubicBezTo>
                          <a:pt x="2251782" y="349134"/>
                          <a:pt x="2180417" y="285280"/>
                          <a:pt x="2110419" y="338554"/>
                        </a:cubicBezTo>
                        <a:cubicBezTo>
                          <a:pt x="2048496" y="388213"/>
                          <a:pt x="1990333" y="291590"/>
                          <a:pt x="1913446" y="338554"/>
                        </a:cubicBezTo>
                        <a:cubicBezTo>
                          <a:pt x="1836141" y="379564"/>
                          <a:pt x="1797402" y="334990"/>
                          <a:pt x="1772751" y="338554"/>
                        </a:cubicBezTo>
                        <a:cubicBezTo>
                          <a:pt x="1734842" y="344196"/>
                          <a:pt x="1734776" y="328732"/>
                          <a:pt x="1716474" y="338554"/>
                        </a:cubicBezTo>
                        <a:cubicBezTo>
                          <a:pt x="1695835" y="348546"/>
                          <a:pt x="1632985" y="316871"/>
                          <a:pt x="1603918" y="338554"/>
                        </a:cubicBezTo>
                        <a:cubicBezTo>
                          <a:pt x="1571271" y="339243"/>
                          <a:pt x="1480681" y="294794"/>
                          <a:pt x="1406946" y="338554"/>
                        </a:cubicBezTo>
                        <a:cubicBezTo>
                          <a:pt x="1328783" y="362120"/>
                          <a:pt x="1322163" y="323307"/>
                          <a:pt x="1294390" y="338554"/>
                        </a:cubicBezTo>
                        <a:cubicBezTo>
                          <a:pt x="1266579" y="354758"/>
                          <a:pt x="1255358" y="324698"/>
                          <a:pt x="1238112" y="338554"/>
                        </a:cubicBezTo>
                        <a:cubicBezTo>
                          <a:pt x="1225265" y="356210"/>
                          <a:pt x="1203663" y="332811"/>
                          <a:pt x="1181834" y="338554"/>
                        </a:cubicBezTo>
                        <a:cubicBezTo>
                          <a:pt x="1146742" y="343181"/>
                          <a:pt x="1082341" y="331155"/>
                          <a:pt x="1041140" y="338554"/>
                        </a:cubicBezTo>
                        <a:cubicBezTo>
                          <a:pt x="1019048" y="364198"/>
                          <a:pt x="922982" y="302257"/>
                          <a:pt x="844167" y="338554"/>
                        </a:cubicBezTo>
                        <a:cubicBezTo>
                          <a:pt x="767631" y="363805"/>
                          <a:pt x="760954" y="337938"/>
                          <a:pt x="731611" y="338554"/>
                        </a:cubicBezTo>
                        <a:cubicBezTo>
                          <a:pt x="698929" y="344168"/>
                          <a:pt x="656474" y="324038"/>
                          <a:pt x="590917" y="338554"/>
                        </a:cubicBezTo>
                        <a:cubicBezTo>
                          <a:pt x="530615" y="354690"/>
                          <a:pt x="548323" y="334697"/>
                          <a:pt x="534639" y="338554"/>
                        </a:cubicBezTo>
                        <a:cubicBezTo>
                          <a:pt x="518703" y="338291"/>
                          <a:pt x="414533" y="319802"/>
                          <a:pt x="365805" y="338554"/>
                        </a:cubicBezTo>
                        <a:cubicBezTo>
                          <a:pt x="307140" y="355121"/>
                          <a:pt x="292656" y="330782"/>
                          <a:pt x="253250" y="338554"/>
                        </a:cubicBezTo>
                        <a:cubicBezTo>
                          <a:pt x="227644" y="337811"/>
                          <a:pt x="80633" y="325032"/>
                          <a:pt x="0" y="338554"/>
                        </a:cubicBezTo>
                        <a:cubicBezTo>
                          <a:pt x="-1155" y="265118"/>
                          <a:pt x="5455" y="247617"/>
                          <a:pt x="0" y="179433"/>
                        </a:cubicBezTo>
                        <a:cubicBezTo>
                          <a:pt x="-6331" y="111972"/>
                          <a:pt x="4847" y="47097"/>
                          <a:pt x="0" y="0"/>
                        </a:cubicBezTo>
                        <a:close/>
                      </a:path>
                      <a:path w="2813892" h="338554" fill="none" stroke="0" extrusionOk="0">
                        <a:moveTo>
                          <a:pt x="0" y="0"/>
                        </a:moveTo>
                        <a:cubicBezTo>
                          <a:pt x="24925" y="-3372"/>
                          <a:pt x="33824" y="4267"/>
                          <a:pt x="56277" y="0"/>
                        </a:cubicBezTo>
                        <a:cubicBezTo>
                          <a:pt x="61638" y="-113"/>
                          <a:pt x="129080" y="20999"/>
                          <a:pt x="196972" y="0"/>
                        </a:cubicBezTo>
                        <a:cubicBezTo>
                          <a:pt x="273523" y="-34351"/>
                          <a:pt x="337225" y="103"/>
                          <a:pt x="393944" y="0"/>
                        </a:cubicBezTo>
                        <a:cubicBezTo>
                          <a:pt x="450871" y="747"/>
                          <a:pt x="458349" y="25837"/>
                          <a:pt x="478361" y="0"/>
                        </a:cubicBezTo>
                        <a:cubicBezTo>
                          <a:pt x="493971" y="-21048"/>
                          <a:pt x="540250" y="18313"/>
                          <a:pt x="619056" y="0"/>
                        </a:cubicBezTo>
                        <a:cubicBezTo>
                          <a:pt x="675569" y="-15273"/>
                          <a:pt x="654350" y="13285"/>
                          <a:pt x="675334" y="0"/>
                        </a:cubicBezTo>
                        <a:cubicBezTo>
                          <a:pt x="685390" y="-13808"/>
                          <a:pt x="738097" y="7291"/>
                          <a:pt x="816028" y="0"/>
                        </a:cubicBezTo>
                        <a:cubicBezTo>
                          <a:pt x="891053" y="-3935"/>
                          <a:pt x="975005" y="11160"/>
                          <a:pt x="1013001" y="0"/>
                        </a:cubicBezTo>
                        <a:cubicBezTo>
                          <a:pt x="1058661" y="-11854"/>
                          <a:pt x="1046777" y="15259"/>
                          <a:pt x="1069278" y="0"/>
                        </a:cubicBezTo>
                        <a:cubicBezTo>
                          <a:pt x="1097031" y="-9725"/>
                          <a:pt x="1230193" y="13872"/>
                          <a:pt x="1266251" y="0"/>
                        </a:cubicBezTo>
                        <a:cubicBezTo>
                          <a:pt x="1309219" y="-15876"/>
                          <a:pt x="1311297" y="6129"/>
                          <a:pt x="1322529" y="0"/>
                        </a:cubicBezTo>
                        <a:cubicBezTo>
                          <a:pt x="1334049" y="400"/>
                          <a:pt x="1446704" y="9025"/>
                          <a:pt x="1519501" y="0"/>
                        </a:cubicBezTo>
                        <a:cubicBezTo>
                          <a:pt x="1575618" y="-27570"/>
                          <a:pt x="1569777" y="13873"/>
                          <a:pt x="1632057" y="0"/>
                        </a:cubicBezTo>
                        <a:cubicBezTo>
                          <a:pt x="1690011" y="-19537"/>
                          <a:pt x="1695570" y="-1487"/>
                          <a:pt x="1716474" y="0"/>
                        </a:cubicBezTo>
                        <a:cubicBezTo>
                          <a:pt x="1744801" y="-1830"/>
                          <a:pt x="1821962" y="31202"/>
                          <a:pt x="1857168" y="0"/>
                        </a:cubicBezTo>
                        <a:cubicBezTo>
                          <a:pt x="1888940" y="-33100"/>
                          <a:pt x="1939608" y="23840"/>
                          <a:pt x="1969724" y="0"/>
                        </a:cubicBezTo>
                        <a:cubicBezTo>
                          <a:pt x="1997023" y="-32638"/>
                          <a:pt x="2083816" y="28061"/>
                          <a:pt x="2166696" y="0"/>
                        </a:cubicBezTo>
                        <a:cubicBezTo>
                          <a:pt x="2243710" y="-31399"/>
                          <a:pt x="2214576" y="11879"/>
                          <a:pt x="2251113" y="0"/>
                        </a:cubicBezTo>
                        <a:cubicBezTo>
                          <a:pt x="2282051" y="-16933"/>
                          <a:pt x="2305307" y="20562"/>
                          <a:pt x="2335530" y="0"/>
                        </a:cubicBezTo>
                        <a:cubicBezTo>
                          <a:pt x="2365840" y="-15605"/>
                          <a:pt x="2384805" y="20955"/>
                          <a:pt x="2419947" y="0"/>
                        </a:cubicBezTo>
                        <a:cubicBezTo>
                          <a:pt x="2452767" y="-19670"/>
                          <a:pt x="2460027" y="21"/>
                          <a:pt x="2476224" y="0"/>
                        </a:cubicBezTo>
                        <a:cubicBezTo>
                          <a:pt x="2492357" y="4438"/>
                          <a:pt x="2548909" y="51524"/>
                          <a:pt x="2645058" y="0"/>
                        </a:cubicBezTo>
                        <a:cubicBezTo>
                          <a:pt x="2721317" y="-30313"/>
                          <a:pt x="2746198" y="2425"/>
                          <a:pt x="2813892" y="0"/>
                        </a:cubicBezTo>
                        <a:cubicBezTo>
                          <a:pt x="2802116" y="49701"/>
                          <a:pt x="2803685" y="131836"/>
                          <a:pt x="2813892" y="172662"/>
                        </a:cubicBezTo>
                        <a:cubicBezTo>
                          <a:pt x="2833566" y="234782"/>
                          <a:pt x="2806679" y="285517"/>
                          <a:pt x="2813892" y="338554"/>
                        </a:cubicBezTo>
                        <a:cubicBezTo>
                          <a:pt x="2725779" y="371869"/>
                          <a:pt x="2693697" y="320284"/>
                          <a:pt x="2616919" y="338554"/>
                        </a:cubicBezTo>
                        <a:cubicBezTo>
                          <a:pt x="2529367" y="371636"/>
                          <a:pt x="2505773" y="308516"/>
                          <a:pt x="2476224" y="338554"/>
                        </a:cubicBezTo>
                        <a:cubicBezTo>
                          <a:pt x="2431468" y="386759"/>
                          <a:pt x="2365413" y="294220"/>
                          <a:pt x="2279252" y="338554"/>
                        </a:cubicBezTo>
                        <a:cubicBezTo>
                          <a:pt x="2189094" y="381345"/>
                          <a:pt x="2217457" y="348336"/>
                          <a:pt x="2166696" y="338554"/>
                        </a:cubicBezTo>
                        <a:cubicBezTo>
                          <a:pt x="2127296" y="328455"/>
                          <a:pt x="2072769" y="303351"/>
                          <a:pt x="1997863" y="338554"/>
                        </a:cubicBezTo>
                        <a:cubicBezTo>
                          <a:pt x="1933337" y="352791"/>
                          <a:pt x="1905626" y="325288"/>
                          <a:pt x="1857168" y="338554"/>
                        </a:cubicBezTo>
                        <a:cubicBezTo>
                          <a:pt x="1813946" y="355068"/>
                          <a:pt x="1826932" y="337695"/>
                          <a:pt x="1800890" y="338554"/>
                        </a:cubicBezTo>
                        <a:cubicBezTo>
                          <a:pt x="1774378" y="339602"/>
                          <a:pt x="1770280" y="324065"/>
                          <a:pt x="1744613" y="338554"/>
                        </a:cubicBezTo>
                        <a:cubicBezTo>
                          <a:pt x="1718744" y="352517"/>
                          <a:pt x="1651998" y="326230"/>
                          <a:pt x="1632057" y="338554"/>
                        </a:cubicBezTo>
                        <a:cubicBezTo>
                          <a:pt x="1601844" y="349213"/>
                          <a:pt x="1523733" y="292489"/>
                          <a:pt x="1435084" y="338554"/>
                        </a:cubicBezTo>
                        <a:cubicBezTo>
                          <a:pt x="1342508" y="385922"/>
                          <a:pt x="1350302" y="315441"/>
                          <a:pt x="1322529" y="338554"/>
                        </a:cubicBezTo>
                        <a:cubicBezTo>
                          <a:pt x="1285668" y="362570"/>
                          <a:pt x="1257783" y="338073"/>
                          <a:pt x="1238112" y="338554"/>
                        </a:cubicBezTo>
                        <a:cubicBezTo>
                          <a:pt x="1218842" y="337730"/>
                          <a:pt x="1198985" y="336067"/>
                          <a:pt x="1153695" y="338554"/>
                        </a:cubicBezTo>
                        <a:cubicBezTo>
                          <a:pt x="1120383" y="346261"/>
                          <a:pt x="1085729" y="303481"/>
                          <a:pt x="1013001" y="338554"/>
                        </a:cubicBezTo>
                        <a:cubicBezTo>
                          <a:pt x="964377" y="363409"/>
                          <a:pt x="884472" y="311101"/>
                          <a:pt x="844167" y="338554"/>
                        </a:cubicBezTo>
                        <a:cubicBezTo>
                          <a:pt x="783981" y="372132"/>
                          <a:pt x="747311" y="309451"/>
                          <a:pt x="675334" y="338554"/>
                        </a:cubicBezTo>
                        <a:cubicBezTo>
                          <a:pt x="612309" y="374253"/>
                          <a:pt x="586506" y="331324"/>
                          <a:pt x="506500" y="338554"/>
                        </a:cubicBezTo>
                        <a:cubicBezTo>
                          <a:pt x="423768" y="351404"/>
                          <a:pt x="397232" y="320162"/>
                          <a:pt x="337667" y="338554"/>
                        </a:cubicBezTo>
                        <a:cubicBezTo>
                          <a:pt x="270723" y="340956"/>
                          <a:pt x="223655" y="312335"/>
                          <a:pt x="140694" y="338554"/>
                        </a:cubicBezTo>
                        <a:cubicBezTo>
                          <a:pt x="47268" y="377598"/>
                          <a:pt x="57220" y="310634"/>
                          <a:pt x="0" y="338554"/>
                        </a:cubicBezTo>
                        <a:cubicBezTo>
                          <a:pt x="1419" y="276790"/>
                          <a:pt x="4366" y="250601"/>
                          <a:pt x="0" y="172662"/>
                        </a:cubicBezTo>
                        <a:cubicBezTo>
                          <a:pt x="-1327" y="89654"/>
                          <a:pt x="-1664" y="421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400">
                <a:effectLst/>
                <a:latin typeface="Century" panose="020406040505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516B81-6342-224E-0619-664FE23CEA60}"/>
              </a:ext>
            </a:extLst>
          </p:cNvPr>
          <p:cNvSpPr txBox="1"/>
          <p:nvPr/>
        </p:nvSpPr>
        <p:spPr>
          <a:xfrm>
            <a:off x="590372" y="2332280"/>
            <a:ext cx="2734692" cy="338554"/>
          </a:xfrm>
          <a:custGeom>
            <a:avLst/>
            <a:gdLst>
              <a:gd name="connsiteX0" fmla="*/ 0 w 11631971"/>
              <a:gd name="connsiteY0" fmla="*/ 0 h 1512000"/>
              <a:gd name="connsiteX1" fmla="*/ 348959 w 11631971"/>
              <a:gd name="connsiteY1" fmla="*/ 0 h 1512000"/>
              <a:gd name="connsiteX2" fmla="*/ 697918 w 11631971"/>
              <a:gd name="connsiteY2" fmla="*/ 0 h 1512000"/>
              <a:gd name="connsiteX3" fmla="*/ 930558 w 11631971"/>
              <a:gd name="connsiteY3" fmla="*/ 0 h 1512000"/>
              <a:gd name="connsiteX4" fmla="*/ 1395837 w 11631971"/>
              <a:gd name="connsiteY4" fmla="*/ 0 h 1512000"/>
              <a:gd name="connsiteX5" fmla="*/ 1861115 w 11631971"/>
              <a:gd name="connsiteY5" fmla="*/ 0 h 1512000"/>
              <a:gd name="connsiteX6" fmla="*/ 2093755 w 11631971"/>
              <a:gd name="connsiteY6" fmla="*/ 0 h 1512000"/>
              <a:gd name="connsiteX7" fmla="*/ 2675353 w 11631971"/>
              <a:gd name="connsiteY7" fmla="*/ 0 h 1512000"/>
              <a:gd name="connsiteX8" fmla="*/ 3256952 w 11631971"/>
              <a:gd name="connsiteY8" fmla="*/ 0 h 1512000"/>
              <a:gd name="connsiteX9" fmla="*/ 3838550 w 11631971"/>
              <a:gd name="connsiteY9" fmla="*/ 0 h 1512000"/>
              <a:gd name="connsiteX10" fmla="*/ 4071190 w 11631971"/>
              <a:gd name="connsiteY10" fmla="*/ 0 h 1512000"/>
              <a:gd name="connsiteX11" fmla="*/ 4536469 w 11631971"/>
              <a:gd name="connsiteY11" fmla="*/ 0 h 1512000"/>
              <a:gd name="connsiteX12" fmla="*/ 5118067 w 11631971"/>
              <a:gd name="connsiteY12" fmla="*/ 0 h 1512000"/>
              <a:gd name="connsiteX13" fmla="*/ 5932305 w 11631971"/>
              <a:gd name="connsiteY13" fmla="*/ 0 h 1512000"/>
              <a:gd name="connsiteX14" fmla="*/ 6513904 w 11631971"/>
              <a:gd name="connsiteY14" fmla="*/ 0 h 1512000"/>
              <a:gd name="connsiteX15" fmla="*/ 6979183 w 11631971"/>
              <a:gd name="connsiteY15" fmla="*/ 0 h 1512000"/>
              <a:gd name="connsiteX16" fmla="*/ 7444461 w 11631971"/>
              <a:gd name="connsiteY16" fmla="*/ 0 h 1512000"/>
              <a:gd name="connsiteX17" fmla="*/ 8142380 w 11631971"/>
              <a:gd name="connsiteY17" fmla="*/ 0 h 1512000"/>
              <a:gd name="connsiteX18" fmla="*/ 8607659 w 11631971"/>
              <a:gd name="connsiteY18" fmla="*/ 0 h 1512000"/>
              <a:gd name="connsiteX19" fmla="*/ 9189257 w 11631971"/>
              <a:gd name="connsiteY19" fmla="*/ 0 h 1512000"/>
              <a:gd name="connsiteX20" fmla="*/ 9887175 w 11631971"/>
              <a:gd name="connsiteY20" fmla="*/ 0 h 1512000"/>
              <a:gd name="connsiteX21" fmla="*/ 10236134 w 11631971"/>
              <a:gd name="connsiteY21" fmla="*/ 0 h 1512000"/>
              <a:gd name="connsiteX22" fmla="*/ 10934053 w 11631971"/>
              <a:gd name="connsiteY22" fmla="*/ 0 h 1512000"/>
              <a:gd name="connsiteX23" fmla="*/ 11631971 w 11631971"/>
              <a:gd name="connsiteY23" fmla="*/ 0 h 1512000"/>
              <a:gd name="connsiteX24" fmla="*/ 11631971 w 11631971"/>
              <a:gd name="connsiteY24" fmla="*/ 519120 h 1512000"/>
              <a:gd name="connsiteX25" fmla="*/ 11631971 w 11631971"/>
              <a:gd name="connsiteY25" fmla="*/ 977760 h 1512000"/>
              <a:gd name="connsiteX26" fmla="*/ 11631971 w 11631971"/>
              <a:gd name="connsiteY26" fmla="*/ 1512000 h 1512000"/>
              <a:gd name="connsiteX27" fmla="*/ 11283012 w 11631971"/>
              <a:gd name="connsiteY27" fmla="*/ 1512000 h 1512000"/>
              <a:gd name="connsiteX28" fmla="*/ 11050372 w 11631971"/>
              <a:gd name="connsiteY28" fmla="*/ 1512000 h 1512000"/>
              <a:gd name="connsiteX29" fmla="*/ 10585094 w 11631971"/>
              <a:gd name="connsiteY29" fmla="*/ 1512000 h 1512000"/>
              <a:gd name="connsiteX30" fmla="*/ 10352454 w 11631971"/>
              <a:gd name="connsiteY30" fmla="*/ 1512000 h 1512000"/>
              <a:gd name="connsiteX31" fmla="*/ 10119815 w 11631971"/>
              <a:gd name="connsiteY31" fmla="*/ 1512000 h 1512000"/>
              <a:gd name="connsiteX32" fmla="*/ 9538216 w 11631971"/>
              <a:gd name="connsiteY32" fmla="*/ 1512000 h 1512000"/>
              <a:gd name="connsiteX33" fmla="*/ 8840298 w 11631971"/>
              <a:gd name="connsiteY33" fmla="*/ 1512000 h 1512000"/>
              <a:gd name="connsiteX34" fmla="*/ 8607659 w 11631971"/>
              <a:gd name="connsiteY34" fmla="*/ 1512000 h 1512000"/>
              <a:gd name="connsiteX35" fmla="*/ 7909740 w 11631971"/>
              <a:gd name="connsiteY35" fmla="*/ 1512000 h 1512000"/>
              <a:gd name="connsiteX36" fmla="*/ 7095502 w 11631971"/>
              <a:gd name="connsiteY36" fmla="*/ 1512000 h 1512000"/>
              <a:gd name="connsiteX37" fmla="*/ 6862863 w 11631971"/>
              <a:gd name="connsiteY37" fmla="*/ 1512000 h 1512000"/>
              <a:gd name="connsiteX38" fmla="*/ 6164945 w 11631971"/>
              <a:gd name="connsiteY38" fmla="*/ 1512000 h 1512000"/>
              <a:gd name="connsiteX39" fmla="*/ 5350707 w 11631971"/>
              <a:gd name="connsiteY39" fmla="*/ 1512000 h 1512000"/>
              <a:gd name="connsiteX40" fmla="*/ 4652788 w 11631971"/>
              <a:gd name="connsiteY40" fmla="*/ 1512000 h 1512000"/>
              <a:gd name="connsiteX41" fmla="*/ 4071190 w 11631971"/>
              <a:gd name="connsiteY41" fmla="*/ 1512000 h 1512000"/>
              <a:gd name="connsiteX42" fmla="*/ 3373272 w 11631971"/>
              <a:gd name="connsiteY42" fmla="*/ 1512000 h 1512000"/>
              <a:gd name="connsiteX43" fmla="*/ 3140632 w 11631971"/>
              <a:gd name="connsiteY43" fmla="*/ 1512000 h 1512000"/>
              <a:gd name="connsiteX44" fmla="*/ 2907993 w 11631971"/>
              <a:gd name="connsiteY44" fmla="*/ 1512000 h 1512000"/>
              <a:gd name="connsiteX45" fmla="*/ 2093755 w 11631971"/>
              <a:gd name="connsiteY45" fmla="*/ 1512000 h 1512000"/>
              <a:gd name="connsiteX46" fmla="*/ 1744796 w 11631971"/>
              <a:gd name="connsiteY46" fmla="*/ 1512000 h 1512000"/>
              <a:gd name="connsiteX47" fmla="*/ 1046877 w 11631971"/>
              <a:gd name="connsiteY47" fmla="*/ 1512000 h 1512000"/>
              <a:gd name="connsiteX48" fmla="*/ 0 w 11631971"/>
              <a:gd name="connsiteY48" fmla="*/ 1512000 h 1512000"/>
              <a:gd name="connsiteX49" fmla="*/ 0 w 11631971"/>
              <a:gd name="connsiteY49" fmla="*/ 992880 h 1512000"/>
              <a:gd name="connsiteX50" fmla="*/ 0 w 11631971"/>
              <a:gd name="connsiteY50" fmla="*/ 458640 h 1512000"/>
              <a:gd name="connsiteX51" fmla="*/ 0 w 11631971"/>
              <a:gd name="connsiteY51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31971" h="1512000" fill="none" extrusionOk="0">
                <a:moveTo>
                  <a:pt x="0" y="0"/>
                </a:moveTo>
                <a:cubicBezTo>
                  <a:pt x="86614" y="-23494"/>
                  <a:pt x="215135" y="17659"/>
                  <a:pt x="348959" y="0"/>
                </a:cubicBezTo>
                <a:cubicBezTo>
                  <a:pt x="482783" y="-17659"/>
                  <a:pt x="598834" y="19126"/>
                  <a:pt x="697918" y="0"/>
                </a:cubicBezTo>
                <a:cubicBezTo>
                  <a:pt x="797002" y="-19126"/>
                  <a:pt x="876505" y="26281"/>
                  <a:pt x="930558" y="0"/>
                </a:cubicBezTo>
                <a:cubicBezTo>
                  <a:pt x="984611" y="-26281"/>
                  <a:pt x="1163558" y="20356"/>
                  <a:pt x="1395837" y="0"/>
                </a:cubicBezTo>
                <a:cubicBezTo>
                  <a:pt x="1628116" y="-20356"/>
                  <a:pt x="1730415" y="29137"/>
                  <a:pt x="1861115" y="0"/>
                </a:cubicBezTo>
                <a:cubicBezTo>
                  <a:pt x="1991815" y="-29137"/>
                  <a:pt x="2039373" y="23927"/>
                  <a:pt x="2093755" y="0"/>
                </a:cubicBezTo>
                <a:cubicBezTo>
                  <a:pt x="2148137" y="-23927"/>
                  <a:pt x="2505607" y="36659"/>
                  <a:pt x="2675353" y="0"/>
                </a:cubicBezTo>
                <a:cubicBezTo>
                  <a:pt x="2845099" y="-36659"/>
                  <a:pt x="3098490" y="26263"/>
                  <a:pt x="3256952" y="0"/>
                </a:cubicBezTo>
                <a:cubicBezTo>
                  <a:pt x="3415414" y="-26263"/>
                  <a:pt x="3705804" y="58532"/>
                  <a:pt x="3838550" y="0"/>
                </a:cubicBezTo>
                <a:cubicBezTo>
                  <a:pt x="3971296" y="-58532"/>
                  <a:pt x="3995528" y="3632"/>
                  <a:pt x="4071190" y="0"/>
                </a:cubicBezTo>
                <a:cubicBezTo>
                  <a:pt x="4146852" y="-3632"/>
                  <a:pt x="4411979" y="39035"/>
                  <a:pt x="4536469" y="0"/>
                </a:cubicBezTo>
                <a:cubicBezTo>
                  <a:pt x="4660959" y="-39035"/>
                  <a:pt x="4971315" y="23213"/>
                  <a:pt x="5118067" y="0"/>
                </a:cubicBezTo>
                <a:cubicBezTo>
                  <a:pt x="5264819" y="-23213"/>
                  <a:pt x="5748185" y="51992"/>
                  <a:pt x="5932305" y="0"/>
                </a:cubicBezTo>
                <a:cubicBezTo>
                  <a:pt x="6116425" y="-51992"/>
                  <a:pt x="6271943" y="2649"/>
                  <a:pt x="6513904" y="0"/>
                </a:cubicBezTo>
                <a:cubicBezTo>
                  <a:pt x="6755865" y="-2649"/>
                  <a:pt x="6879717" y="11310"/>
                  <a:pt x="6979183" y="0"/>
                </a:cubicBezTo>
                <a:cubicBezTo>
                  <a:pt x="7078649" y="-11310"/>
                  <a:pt x="7297062" y="44812"/>
                  <a:pt x="7444461" y="0"/>
                </a:cubicBezTo>
                <a:cubicBezTo>
                  <a:pt x="7591860" y="-44812"/>
                  <a:pt x="7843869" y="41258"/>
                  <a:pt x="8142380" y="0"/>
                </a:cubicBezTo>
                <a:cubicBezTo>
                  <a:pt x="8440891" y="-41258"/>
                  <a:pt x="8481652" y="12864"/>
                  <a:pt x="8607659" y="0"/>
                </a:cubicBezTo>
                <a:cubicBezTo>
                  <a:pt x="8733666" y="-12864"/>
                  <a:pt x="9024135" y="46562"/>
                  <a:pt x="9189257" y="0"/>
                </a:cubicBezTo>
                <a:cubicBezTo>
                  <a:pt x="9354379" y="-46562"/>
                  <a:pt x="9680169" y="28302"/>
                  <a:pt x="9887175" y="0"/>
                </a:cubicBezTo>
                <a:cubicBezTo>
                  <a:pt x="10094181" y="-28302"/>
                  <a:pt x="10140541" y="1167"/>
                  <a:pt x="10236134" y="0"/>
                </a:cubicBezTo>
                <a:cubicBezTo>
                  <a:pt x="10331727" y="-1167"/>
                  <a:pt x="10598407" y="23625"/>
                  <a:pt x="10934053" y="0"/>
                </a:cubicBezTo>
                <a:cubicBezTo>
                  <a:pt x="11269699" y="-23625"/>
                  <a:pt x="11484185" y="52825"/>
                  <a:pt x="11631971" y="0"/>
                </a:cubicBezTo>
                <a:cubicBezTo>
                  <a:pt x="11640634" y="152699"/>
                  <a:pt x="11604191" y="336180"/>
                  <a:pt x="11631971" y="519120"/>
                </a:cubicBezTo>
                <a:cubicBezTo>
                  <a:pt x="11659751" y="702060"/>
                  <a:pt x="11582441" y="819251"/>
                  <a:pt x="11631971" y="977760"/>
                </a:cubicBezTo>
                <a:cubicBezTo>
                  <a:pt x="11681501" y="1136269"/>
                  <a:pt x="11569234" y="1338145"/>
                  <a:pt x="11631971" y="1512000"/>
                </a:cubicBezTo>
                <a:cubicBezTo>
                  <a:pt x="11526312" y="1551460"/>
                  <a:pt x="11397507" y="1492199"/>
                  <a:pt x="11283012" y="1512000"/>
                </a:cubicBezTo>
                <a:cubicBezTo>
                  <a:pt x="11168517" y="1531801"/>
                  <a:pt x="11108362" y="1493564"/>
                  <a:pt x="11050372" y="1512000"/>
                </a:cubicBezTo>
                <a:cubicBezTo>
                  <a:pt x="10992382" y="1530436"/>
                  <a:pt x="10779461" y="1501895"/>
                  <a:pt x="10585094" y="1512000"/>
                </a:cubicBezTo>
                <a:cubicBezTo>
                  <a:pt x="10390727" y="1522105"/>
                  <a:pt x="10407697" y="1495879"/>
                  <a:pt x="10352454" y="1512000"/>
                </a:cubicBezTo>
                <a:cubicBezTo>
                  <a:pt x="10297211" y="1528121"/>
                  <a:pt x="10208722" y="1489579"/>
                  <a:pt x="10119815" y="1512000"/>
                </a:cubicBezTo>
                <a:cubicBezTo>
                  <a:pt x="10030908" y="1534421"/>
                  <a:pt x="9713274" y="1507825"/>
                  <a:pt x="9538216" y="1512000"/>
                </a:cubicBezTo>
                <a:cubicBezTo>
                  <a:pt x="9363158" y="1516175"/>
                  <a:pt x="8999465" y="1471490"/>
                  <a:pt x="8840298" y="1512000"/>
                </a:cubicBezTo>
                <a:cubicBezTo>
                  <a:pt x="8681131" y="1552510"/>
                  <a:pt x="8676914" y="1503803"/>
                  <a:pt x="8607659" y="1512000"/>
                </a:cubicBezTo>
                <a:cubicBezTo>
                  <a:pt x="8538404" y="1520197"/>
                  <a:pt x="8092548" y="1455827"/>
                  <a:pt x="7909740" y="1512000"/>
                </a:cubicBezTo>
                <a:cubicBezTo>
                  <a:pt x="7726932" y="1568173"/>
                  <a:pt x="7347213" y="1486571"/>
                  <a:pt x="7095502" y="1512000"/>
                </a:cubicBezTo>
                <a:cubicBezTo>
                  <a:pt x="6843791" y="1537429"/>
                  <a:pt x="6926007" y="1490284"/>
                  <a:pt x="6862863" y="1512000"/>
                </a:cubicBezTo>
                <a:cubicBezTo>
                  <a:pt x="6799719" y="1533716"/>
                  <a:pt x="6506495" y="1504847"/>
                  <a:pt x="6164945" y="1512000"/>
                </a:cubicBezTo>
                <a:cubicBezTo>
                  <a:pt x="5823395" y="1519153"/>
                  <a:pt x="5515065" y="1418615"/>
                  <a:pt x="5350707" y="1512000"/>
                </a:cubicBezTo>
                <a:cubicBezTo>
                  <a:pt x="5186349" y="1605385"/>
                  <a:pt x="4863066" y="1459390"/>
                  <a:pt x="4652788" y="1512000"/>
                </a:cubicBezTo>
                <a:cubicBezTo>
                  <a:pt x="4442510" y="1564610"/>
                  <a:pt x="4347546" y="1477100"/>
                  <a:pt x="4071190" y="1512000"/>
                </a:cubicBezTo>
                <a:cubicBezTo>
                  <a:pt x="3794834" y="1546900"/>
                  <a:pt x="3643576" y="1462975"/>
                  <a:pt x="3373272" y="1512000"/>
                </a:cubicBezTo>
                <a:cubicBezTo>
                  <a:pt x="3102968" y="1561025"/>
                  <a:pt x="3242526" y="1510227"/>
                  <a:pt x="3140632" y="1512000"/>
                </a:cubicBezTo>
                <a:cubicBezTo>
                  <a:pt x="3038738" y="1513773"/>
                  <a:pt x="2980541" y="1499622"/>
                  <a:pt x="2907993" y="1512000"/>
                </a:cubicBezTo>
                <a:cubicBezTo>
                  <a:pt x="2835445" y="1524378"/>
                  <a:pt x="2394036" y="1489470"/>
                  <a:pt x="2093755" y="1512000"/>
                </a:cubicBezTo>
                <a:cubicBezTo>
                  <a:pt x="1793474" y="1534530"/>
                  <a:pt x="1854902" y="1482516"/>
                  <a:pt x="1744796" y="1512000"/>
                </a:cubicBezTo>
                <a:cubicBezTo>
                  <a:pt x="1634690" y="1541484"/>
                  <a:pt x="1293525" y="1483763"/>
                  <a:pt x="1046877" y="1512000"/>
                </a:cubicBezTo>
                <a:cubicBezTo>
                  <a:pt x="800229" y="1540237"/>
                  <a:pt x="315365" y="1395435"/>
                  <a:pt x="0" y="1512000"/>
                </a:cubicBezTo>
                <a:cubicBezTo>
                  <a:pt x="-39930" y="1374124"/>
                  <a:pt x="60283" y="1207374"/>
                  <a:pt x="0" y="992880"/>
                </a:cubicBezTo>
                <a:cubicBezTo>
                  <a:pt x="-60283" y="778386"/>
                  <a:pt x="11534" y="635969"/>
                  <a:pt x="0" y="458640"/>
                </a:cubicBezTo>
                <a:cubicBezTo>
                  <a:pt x="-11534" y="281311"/>
                  <a:pt x="7825" y="218366"/>
                  <a:pt x="0" y="0"/>
                </a:cubicBezTo>
                <a:close/>
              </a:path>
              <a:path w="11631971" h="1512000" stroke="0" extrusionOk="0">
                <a:moveTo>
                  <a:pt x="0" y="0"/>
                </a:moveTo>
                <a:cubicBezTo>
                  <a:pt x="158940" y="-35758"/>
                  <a:pt x="189262" y="6846"/>
                  <a:pt x="348959" y="0"/>
                </a:cubicBezTo>
                <a:cubicBezTo>
                  <a:pt x="508656" y="-6846"/>
                  <a:pt x="627561" y="15275"/>
                  <a:pt x="697918" y="0"/>
                </a:cubicBezTo>
                <a:cubicBezTo>
                  <a:pt x="768275" y="-15275"/>
                  <a:pt x="1229685" y="92992"/>
                  <a:pt x="1512156" y="0"/>
                </a:cubicBezTo>
                <a:cubicBezTo>
                  <a:pt x="1794627" y="-92992"/>
                  <a:pt x="1821270" y="6628"/>
                  <a:pt x="1977435" y="0"/>
                </a:cubicBezTo>
                <a:cubicBezTo>
                  <a:pt x="2133600" y="-6628"/>
                  <a:pt x="2124573" y="10132"/>
                  <a:pt x="2210074" y="0"/>
                </a:cubicBezTo>
                <a:cubicBezTo>
                  <a:pt x="2295575" y="-10132"/>
                  <a:pt x="2449603" y="10223"/>
                  <a:pt x="2675353" y="0"/>
                </a:cubicBezTo>
                <a:cubicBezTo>
                  <a:pt x="2901103" y="-10223"/>
                  <a:pt x="3062716" y="34542"/>
                  <a:pt x="3373272" y="0"/>
                </a:cubicBezTo>
                <a:cubicBezTo>
                  <a:pt x="3683828" y="-34542"/>
                  <a:pt x="3818445" y="17941"/>
                  <a:pt x="3954870" y="0"/>
                </a:cubicBezTo>
                <a:cubicBezTo>
                  <a:pt x="4091295" y="-17941"/>
                  <a:pt x="4546140" y="13314"/>
                  <a:pt x="4769108" y="0"/>
                </a:cubicBezTo>
                <a:cubicBezTo>
                  <a:pt x="4992076" y="-13314"/>
                  <a:pt x="4891843" y="7278"/>
                  <a:pt x="5001748" y="0"/>
                </a:cubicBezTo>
                <a:cubicBezTo>
                  <a:pt x="5111653" y="-7278"/>
                  <a:pt x="5644259" y="50486"/>
                  <a:pt x="5815986" y="0"/>
                </a:cubicBezTo>
                <a:cubicBezTo>
                  <a:pt x="5987713" y="-50486"/>
                  <a:pt x="5993045" y="25639"/>
                  <a:pt x="6048625" y="0"/>
                </a:cubicBezTo>
                <a:cubicBezTo>
                  <a:pt x="6104205" y="-25639"/>
                  <a:pt x="6605038" y="58505"/>
                  <a:pt x="6746543" y="0"/>
                </a:cubicBezTo>
                <a:cubicBezTo>
                  <a:pt x="6888048" y="-58505"/>
                  <a:pt x="6923828" y="12923"/>
                  <a:pt x="6979183" y="0"/>
                </a:cubicBezTo>
                <a:cubicBezTo>
                  <a:pt x="7034538" y="-12923"/>
                  <a:pt x="7106644" y="1742"/>
                  <a:pt x="7211822" y="0"/>
                </a:cubicBezTo>
                <a:cubicBezTo>
                  <a:pt x="7317000" y="-1742"/>
                  <a:pt x="7505331" y="32866"/>
                  <a:pt x="7793421" y="0"/>
                </a:cubicBezTo>
                <a:cubicBezTo>
                  <a:pt x="8081511" y="-32866"/>
                  <a:pt x="8076284" y="44681"/>
                  <a:pt x="8258699" y="0"/>
                </a:cubicBezTo>
                <a:cubicBezTo>
                  <a:pt x="8441114" y="-44681"/>
                  <a:pt x="8621618" y="29216"/>
                  <a:pt x="8723978" y="0"/>
                </a:cubicBezTo>
                <a:cubicBezTo>
                  <a:pt x="8826338" y="-29216"/>
                  <a:pt x="9138572" y="48700"/>
                  <a:pt x="9305577" y="0"/>
                </a:cubicBezTo>
                <a:cubicBezTo>
                  <a:pt x="9472582" y="-48700"/>
                  <a:pt x="9905391" y="42971"/>
                  <a:pt x="10119815" y="0"/>
                </a:cubicBezTo>
                <a:cubicBezTo>
                  <a:pt x="10334239" y="-42971"/>
                  <a:pt x="10387362" y="10906"/>
                  <a:pt x="10585094" y="0"/>
                </a:cubicBezTo>
                <a:cubicBezTo>
                  <a:pt x="10782826" y="-10906"/>
                  <a:pt x="10907129" y="28120"/>
                  <a:pt x="11050372" y="0"/>
                </a:cubicBezTo>
                <a:cubicBezTo>
                  <a:pt x="11193615" y="-28120"/>
                  <a:pt x="11386015" y="38738"/>
                  <a:pt x="11631971" y="0"/>
                </a:cubicBezTo>
                <a:cubicBezTo>
                  <a:pt x="11683564" y="235736"/>
                  <a:pt x="11580828" y="353229"/>
                  <a:pt x="11631971" y="534240"/>
                </a:cubicBezTo>
                <a:cubicBezTo>
                  <a:pt x="11683114" y="715251"/>
                  <a:pt x="11613026" y="836070"/>
                  <a:pt x="11631971" y="1008000"/>
                </a:cubicBezTo>
                <a:cubicBezTo>
                  <a:pt x="11650916" y="1179930"/>
                  <a:pt x="11594308" y="1385497"/>
                  <a:pt x="11631971" y="1512000"/>
                </a:cubicBezTo>
                <a:cubicBezTo>
                  <a:pt x="11506468" y="1531886"/>
                  <a:pt x="11386150" y="1487508"/>
                  <a:pt x="11283012" y="1512000"/>
                </a:cubicBezTo>
                <a:cubicBezTo>
                  <a:pt x="11179874" y="1536492"/>
                  <a:pt x="11099446" y="1498412"/>
                  <a:pt x="11050372" y="1512000"/>
                </a:cubicBezTo>
                <a:cubicBezTo>
                  <a:pt x="11001298" y="1525588"/>
                  <a:pt x="10847674" y="1476061"/>
                  <a:pt x="10701413" y="1512000"/>
                </a:cubicBezTo>
                <a:cubicBezTo>
                  <a:pt x="10555152" y="1547939"/>
                  <a:pt x="10500322" y="1481161"/>
                  <a:pt x="10352454" y="1512000"/>
                </a:cubicBezTo>
                <a:cubicBezTo>
                  <a:pt x="10204586" y="1542839"/>
                  <a:pt x="10083449" y="1479294"/>
                  <a:pt x="10003495" y="1512000"/>
                </a:cubicBezTo>
                <a:cubicBezTo>
                  <a:pt x="9923541" y="1544706"/>
                  <a:pt x="9373494" y="1472970"/>
                  <a:pt x="9189257" y="1512000"/>
                </a:cubicBezTo>
                <a:cubicBezTo>
                  <a:pt x="9005020" y="1551030"/>
                  <a:pt x="8814023" y="1503269"/>
                  <a:pt x="8491339" y="1512000"/>
                </a:cubicBezTo>
                <a:cubicBezTo>
                  <a:pt x="8168655" y="1520731"/>
                  <a:pt x="8070452" y="1502932"/>
                  <a:pt x="7909740" y="1512000"/>
                </a:cubicBezTo>
                <a:cubicBezTo>
                  <a:pt x="7749028" y="1521068"/>
                  <a:pt x="7538657" y="1469071"/>
                  <a:pt x="7444461" y="1512000"/>
                </a:cubicBezTo>
                <a:cubicBezTo>
                  <a:pt x="7350265" y="1554929"/>
                  <a:pt x="7082201" y="1491071"/>
                  <a:pt x="6746543" y="1512000"/>
                </a:cubicBezTo>
                <a:cubicBezTo>
                  <a:pt x="6410885" y="1532929"/>
                  <a:pt x="6558393" y="1480119"/>
                  <a:pt x="6397584" y="1512000"/>
                </a:cubicBezTo>
                <a:cubicBezTo>
                  <a:pt x="6236775" y="1543881"/>
                  <a:pt x="6227425" y="1511399"/>
                  <a:pt x="6164945" y="1512000"/>
                </a:cubicBezTo>
                <a:cubicBezTo>
                  <a:pt x="6102465" y="1512601"/>
                  <a:pt x="5755441" y="1441869"/>
                  <a:pt x="5467026" y="1512000"/>
                </a:cubicBezTo>
                <a:cubicBezTo>
                  <a:pt x="5178611" y="1582131"/>
                  <a:pt x="5304134" y="1502920"/>
                  <a:pt x="5234387" y="1512000"/>
                </a:cubicBezTo>
                <a:cubicBezTo>
                  <a:pt x="5164640" y="1521080"/>
                  <a:pt x="4737003" y="1466189"/>
                  <a:pt x="4420149" y="1512000"/>
                </a:cubicBezTo>
                <a:cubicBezTo>
                  <a:pt x="4103295" y="1557811"/>
                  <a:pt x="4010821" y="1498756"/>
                  <a:pt x="3838550" y="1512000"/>
                </a:cubicBezTo>
                <a:cubicBezTo>
                  <a:pt x="3666279" y="1525244"/>
                  <a:pt x="3721608" y="1487340"/>
                  <a:pt x="3605911" y="1512000"/>
                </a:cubicBezTo>
                <a:cubicBezTo>
                  <a:pt x="3490214" y="1536660"/>
                  <a:pt x="3447939" y="1490930"/>
                  <a:pt x="3373272" y="1512000"/>
                </a:cubicBezTo>
                <a:cubicBezTo>
                  <a:pt x="3298605" y="1533070"/>
                  <a:pt x="3250916" y="1493235"/>
                  <a:pt x="3140632" y="1512000"/>
                </a:cubicBezTo>
                <a:cubicBezTo>
                  <a:pt x="3030348" y="1530765"/>
                  <a:pt x="2865682" y="1496099"/>
                  <a:pt x="2675353" y="1512000"/>
                </a:cubicBezTo>
                <a:cubicBezTo>
                  <a:pt x="2485024" y="1527901"/>
                  <a:pt x="2280518" y="1456935"/>
                  <a:pt x="2093755" y="1512000"/>
                </a:cubicBezTo>
                <a:cubicBezTo>
                  <a:pt x="1906992" y="1567065"/>
                  <a:pt x="1788490" y="1488441"/>
                  <a:pt x="1512156" y="1512000"/>
                </a:cubicBezTo>
                <a:cubicBezTo>
                  <a:pt x="1235822" y="1535559"/>
                  <a:pt x="899706" y="1451637"/>
                  <a:pt x="697918" y="1512000"/>
                </a:cubicBezTo>
                <a:cubicBezTo>
                  <a:pt x="496130" y="1572363"/>
                  <a:pt x="321515" y="1448680"/>
                  <a:pt x="0" y="1512000"/>
                </a:cubicBezTo>
                <a:cubicBezTo>
                  <a:pt x="-41249" y="1403261"/>
                  <a:pt x="53284" y="1269486"/>
                  <a:pt x="0" y="1038240"/>
                </a:cubicBezTo>
                <a:cubicBezTo>
                  <a:pt x="-53284" y="806994"/>
                  <a:pt x="10941" y="682881"/>
                  <a:pt x="0" y="534240"/>
                </a:cubicBezTo>
                <a:cubicBezTo>
                  <a:pt x="-10941" y="385599"/>
                  <a:pt x="2730" y="253602"/>
                  <a:pt x="0" y="0"/>
                </a:cubicBezTo>
                <a:close/>
              </a:path>
            </a:pathLst>
          </a:custGeom>
          <a:noFill/>
          <a:ln w="25400">
            <a:noFill/>
            <a:prstDash val="lgDash"/>
            <a:extLst>
              <a:ext uri="{C807C97D-BFC1-408E-A445-0C87EB9F89A2}">
                <ask:lineSketchStyleProps xmlns="" xmlns:ask="http://schemas.microsoft.com/office/drawing/2018/sketchyshapes" sd="2034098327">
                  <a:custGeom>
                    <a:avLst/>
                    <a:gdLst>
                      <a:gd name="connsiteX0" fmla="*/ 0 w 2734692"/>
                      <a:gd name="connsiteY0" fmla="*/ 0 h 338554"/>
                      <a:gd name="connsiteX1" fmla="*/ 82040 w 2734692"/>
                      <a:gd name="connsiteY1" fmla="*/ 0 h 338554"/>
                      <a:gd name="connsiteX2" fmla="*/ 164081 w 2734692"/>
                      <a:gd name="connsiteY2" fmla="*/ 0 h 338554"/>
                      <a:gd name="connsiteX3" fmla="*/ 218775 w 2734692"/>
                      <a:gd name="connsiteY3" fmla="*/ 0 h 338554"/>
                      <a:gd name="connsiteX4" fmla="*/ 328163 w 2734692"/>
                      <a:gd name="connsiteY4" fmla="*/ 0 h 338554"/>
                      <a:gd name="connsiteX5" fmla="*/ 437550 w 2734692"/>
                      <a:gd name="connsiteY5" fmla="*/ 0 h 338554"/>
                      <a:gd name="connsiteX6" fmla="*/ 492244 w 2734692"/>
                      <a:gd name="connsiteY6" fmla="*/ 0 h 338554"/>
                      <a:gd name="connsiteX7" fmla="*/ 628979 w 2734692"/>
                      <a:gd name="connsiteY7" fmla="*/ 0 h 338554"/>
                      <a:gd name="connsiteX8" fmla="*/ 765713 w 2734692"/>
                      <a:gd name="connsiteY8" fmla="*/ 0 h 338554"/>
                      <a:gd name="connsiteX9" fmla="*/ 902448 w 2734692"/>
                      <a:gd name="connsiteY9" fmla="*/ 0 h 338554"/>
                      <a:gd name="connsiteX10" fmla="*/ 957142 w 2734692"/>
                      <a:gd name="connsiteY10" fmla="*/ 0 h 338554"/>
                      <a:gd name="connsiteX11" fmla="*/ 1066529 w 2734692"/>
                      <a:gd name="connsiteY11" fmla="*/ 0 h 338554"/>
                      <a:gd name="connsiteX12" fmla="*/ 1203264 w 2734692"/>
                      <a:gd name="connsiteY12" fmla="*/ 0 h 338554"/>
                      <a:gd name="connsiteX13" fmla="*/ 1394692 w 2734692"/>
                      <a:gd name="connsiteY13" fmla="*/ 0 h 338554"/>
                      <a:gd name="connsiteX14" fmla="*/ 1531427 w 2734692"/>
                      <a:gd name="connsiteY14" fmla="*/ 0 h 338554"/>
                      <a:gd name="connsiteX15" fmla="*/ 1640815 w 2734692"/>
                      <a:gd name="connsiteY15" fmla="*/ 0 h 338554"/>
                      <a:gd name="connsiteX16" fmla="*/ 1750202 w 2734692"/>
                      <a:gd name="connsiteY16" fmla="*/ 0 h 338554"/>
                      <a:gd name="connsiteX17" fmla="*/ 1914284 w 2734692"/>
                      <a:gd name="connsiteY17" fmla="*/ 0 h 338554"/>
                      <a:gd name="connsiteX18" fmla="*/ 2023672 w 2734692"/>
                      <a:gd name="connsiteY18" fmla="*/ 0 h 338554"/>
                      <a:gd name="connsiteX19" fmla="*/ 2160406 w 2734692"/>
                      <a:gd name="connsiteY19" fmla="*/ 0 h 338554"/>
                      <a:gd name="connsiteX20" fmla="*/ 2324488 w 2734692"/>
                      <a:gd name="connsiteY20" fmla="*/ 0 h 338554"/>
                      <a:gd name="connsiteX21" fmla="*/ 2406528 w 2734692"/>
                      <a:gd name="connsiteY21" fmla="*/ 0 h 338554"/>
                      <a:gd name="connsiteX22" fmla="*/ 2570610 w 2734692"/>
                      <a:gd name="connsiteY22" fmla="*/ 0 h 338554"/>
                      <a:gd name="connsiteX23" fmla="*/ 2734692 w 2734692"/>
                      <a:gd name="connsiteY23" fmla="*/ 0 h 338554"/>
                      <a:gd name="connsiteX24" fmla="*/ 2734692 w 2734692"/>
                      <a:gd name="connsiteY24" fmla="*/ 116236 h 338554"/>
                      <a:gd name="connsiteX25" fmla="*/ 2734692 w 2734692"/>
                      <a:gd name="connsiteY25" fmla="*/ 218931 h 338554"/>
                      <a:gd name="connsiteX26" fmla="*/ 2734692 w 2734692"/>
                      <a:gd name="connsiteY26" fmla="*/ 338554 h 338554"/>
                      <a:gd name="connsiteX27" fmla="*/ 2652651 w 2734692"/>
                      <a:gd name="connsiteY27" fmla="*/ 338554 h 338554"/>
                      <a:gd name="connsiteX28" fmla="*/ 2597957 w 2734692"/>
                      <a:gd name="connsiteY28" fmla="*/ 338554 h 338554"/>
                      <a:gd name="connsiteX29" fmla="*/ 2488569 w 2734692"/>
                      <a:gd name="connsiteY29" fmla="*/ 338554 h 338554"/>
                      <a:gd name="connsiteX30" fmla="*/ 2433875 w 2734692"/>
                      <a:gd name="connsiteY30" fmla="*/ 338554 h 338554"/>
                      <a:gd name="connsiteX31" fmla="*/ 2379182 w 2734692"/>
                      <a:gd name="connsiteY31" fmla="*/ 338554 h 338554"/>
                      <a:gd name="connsiteX32" fmla="*/ 2242447 w 2734692"/>
                      <a:gd name="connsiteY32" fmla="*/ 338554 h 338554"/>
                      <a:gd name="connsiteX33" fmla="*/ 2078365 w 2734692"/>
                      <a:gd name="connsiteY33" fmla="*/ 338554 h 338554"/>
                      <a:gd name="connsiteX34" fmla="*/ 2023672 w 2734692"/>
                      <a:gd name="connsiteY34" fmla="*/ 338554 h 338554"/>
                      <a:gd name="connsiteX35" fmla="*/ 1859590 w 2734692"/>
                      <a:gd name="connsiteY35" fmla="*/ 338554 h 338554"/>
                      <a:gd name="connsiteX36" fmla="*/ 1668162 w 2734692"/>
                      <a:gd name="connsiteY36" fmla="*/ 338554 h 338554"/>
                      <a:gd name="connsiteX37" fmla="*/ 1613468 w 2734692"/>
                      <a:gd name="connsiteY37" fmla="*/ 338554 h 338554"/>
                      <a:gd name="connsiteX38" fmla="*/ 1449386 w 2734692"/>
                      <a:gd name="connsiteY38" fmla="*/ 338554 h 338554"/>
                      <a:gd name="connsiteX39" fmla="*/ 1257958 w 2734692"/>
                      <a:gd name="connsiteY39" fmla="*/ 338554 h 338554"/>
                      <a:gd name="connsiteX40" fmla="*/ 1093876 w 2734692"/>
                      <a:gd name="connsiteY40" fmla="*/ 338554 h 338554"/>
                      <a:gd name="connsiteX41" fmla="*/ 957142 w 2734692"/>
                      <a:gd name="connsiteY41" fmla="*/ 338554 h 338554"/>
                      <a:gd name="connsiteX42" fmla="*/ 793060 w 2734692"/>
                      <a:gd name="connsiteY42" fmla="*/ 338554 h 338554"/>
                      <a:gd name="connsiteX43" fmla="*/ 738366 w 2734692"/>
                      <a:gd name="connsiteY43" fmla="*/ 338554 h 338554"/>
                      <a:gd name="connsiteX44" fmla="*/ 683673 w 2734692"/>
                      <a:gd name="connsiteY44" fmla="*/ 338554 h 338554"/>
                      <a:gd name="connsiteX45" fmla="*/ 492244 w 2734692"/>
                      <a:gd name="connsiteY45" fmla="*/ 338554 h 338554"/>
                      <a:gd name="connsiteX46" fmla="*/ 410203 w 2734692"/>
                      <a:gd name="connsiteY46" fmla="*/ 338554 h 338554"/>
                      <a:gd name="connsiteX47" fmla="*/ 246122 w 2734692"/>
                      <a:gd name="connsiteY47" fmla="*/ 338554 h 338554"/>
                      <a:gd name="connsiteX48" fmla="*/ 0 w 2734692"/>
                      <a:gd name="connsiteY48" fmla="*/ 338554 h 338554"/>
                      <a:gd name="connsiteX49" fmla="*/ 0 w 2734692"/>
                      <a:gd name="connsiteY49" fmla="*/ 222317 h 338554"/>
                      <a:gd name="connsiteX50" fmla="*/ 0 w 2734692"/>
                      <a:gd name="connsiteY50" fmla="*/ 102694 h 338554"/>
                      <a:gd name="connsiteX51" fmla="*/ 0 w 2734692"/>
                      <a:gd name="connsiteY51" fmla="*/ 0 h 338554"/>
                      <a:gd name="connsiteX0" fmla="*/ 0 w 2734692"/>
                      <a:gd name="connsiteY0" fmla="*/ 0 h 338554"/>
                      <a:gd name="connsiteX1" fmla="*/ 82040 w 2734692"/>
                      <a:gd name="connsiteY1" fmla="*/ 0 h 338554"/>
                      <a:gd name="connsiteX2" fmla="*/ 164081 w 2734692"/>
                      <a:gd name="connsiteY2" fmla="*/ 0 h 338554"/>
                      <a:gd name="connsiteX3" fmla="*/ 355509 w 2734692"/>
                      <a:gd name="connsiteY3" fmla="*/ 0 h 338554"/>
                      <a:gd name="connsiteX4" fmla="*/ 464897 w 2734692"/>
                      <a:gd name="connsiteY4" fmla="*/ 0 h 338554"/>
                      <a:gd name="connsiteX5" fmla="*/ 519591 w 2734692"/>
                      <a:gd name="connsiteY5" fmla="*/ 0 h 338554"/>
                      <a:gd name="connsiteX6" fmla="*/ 628979 w 2734692"/>
                      <a:gd name="connsiteY6" fmla="*/ 0 h 338554"/>
                      <a:gd name="connsiteX7" fmla="*/ 793060 w 2734692"/>
                      <a:gd name="connsiteY7" fmla="*/ 0 h 338554"/>
                      <a:gd name="connsiteX8" fmla="*/ 929795 w 2734692"/>
                      <a:gd name="connsiteY8" fmla="*/ 0 h 338554"/>
                      <a:gd name="connsiteX9" fmla="*/ 1121223 w 2734692"/>
                      <a:gd name="connsiteY9" fmla="*/ 0 h 338554"/>
                      <a:gd name="connsiteX10" fmla="*/ 1175917 w 2734692"/>
                      <a:gd name="connsiteY10" fmla="*/ 0 h 338554"/>
                      <a:gd name="connsiteX11" fmla="*/ 1367346 w 2734692"/>
                      <a:gd name="connsiteY11" fmla="*/ 0 h 338554"/>
                      <a:gd name="connsiteX12" fmla="*/ 1422039 w 2734692"/>
                      <a:gd name="connsiteY12" fmla="*/ 0 h 338554"/>
                      <a:gd name="connsiteX13" fmla="*/ 1586121 w 2734692"/>
                      <a:gd name="connsiteY13" fmla="*/ 0 h 338554"/>
                      <a:gd name="connsiteX14" fmla="*/ 1640815 w 2734692"/>
                      <a:gd name="connsiteY14" fmla="*/ 0 h 338554"/>
                      <a:gd name="connsiteX15" fmla="*/ 1695509 w 2734692"/>
                      <a:gd name="connsiteY15" fmla="*/ 0 h 338554"/>
                      <a:gd name="connsiteX16" fmla="*/ 1832243 w 2734692"/>
                      <a:gd name="connsiteY16" fmla="*/ 0 h 338554"/>
                      <a:gd name="connsiteX17" fmla="*/ 1941631 w 2734692"/>
                      <a:gd name="connsiteY17" fmla="*/ 0 h 338554"/>
                      <a:gd name="connsiteX18" fmla="*/ 2051018 w 2734692"/>
                      <a:gd name="connsiteY18" fmla="*/ 0 h 338554"/>
                      <a:gd name="connsiteX19" fmla="*/ 2187753 w 2734692"/>
                      <a:gd name="connsiteY19" fmla="*/ 0 h 338554"/>
                      <a:gd name="connsiteX20" fmla="*/ 2379182 w 2734692"/>
                      <a:gd name="connsiteY20" fmla="*/ 0 h 338554"/>
                      <a:gd name="connsiteX21" fmla="*/ 2488569 w 2734692"/>
                      <a:gd name="connsiteY21" fmla="*/ 0 h 338554"/>
                      <a:gd name="connsiteX22" fmla="*/ 2597957 w 2734692"/>
                      <a:gd name="connsiteY22" fmla="*/ 0 h 338554"/>
                      <a:gd name="connsiteX23" fmla="*/ 2734692 w 2734692"/>
                      <a:gd name="connsiteY23" fmla="*/ 0 h 338554"/>
                      <a:gd name="connsiteX24" fmla="*/ 2734692 w 2734692"/>
                      <a:gd name="connsiteY24" fmla="*/ 119622 h 338554"/>
                      <a:gd name="connsiteX25" fmla="*/ 2734692 w 2734692"/>
                      <a:gd name="connsiteY25" fmla="*/ 225702 h 338554"/>
                      <a:gd name="connsiteX26" fmla="*/ 2734692 w 2734692"/>
                      <a:gd name="connsiteY26" fmla="*/ 338554 h 338554"/>
                      <a:gd name="connsiteX27" fmla="*/ 2652651 w 2734692"/>
                      <a:gd name="connsiteY27" fmla="*/ 338554 h 338554"/>
                      <a:gd name="connsiteX28" fmla="*/ 2597957 w 2734692"/>
                      <a:gd name="connsiteY28" fmla="*/ 338554 h 338554"/>
                      <a:gd name="connsiteX29" fmla="*/ 2515916 w 2734692"/>
                      <a:gd name="connsiteY29" fmla="*/ 338554 h 338554"/>
                      <a:gd name="connsiteX30" fmla="*/ 2433875 w 2734692"/>
                      <a:gd name="connsiteY30" fmla="*/ 338554 h 338554"/>
                      <a:gd name="connsiteX31" fmla="*/ 2351835 w 2734692"/>
                      <a:gd name="connsiteY31" fmla="*/ 338554 h 338554"/>
                      <a:gd name="connsiteX32" fmla="*/ 2160406 w 2734692"/>
                      <a:gd name="connsiteY32" fmla="*/ 338554 h 338554"/>
                      <a:gd name="connsiteX33" fmla="*/ 1996325 w 2734692"/>
                      <a:gd name="connsiteY33" fmla="*/ 338554 h 338554"/>
                      <a:gd name="connsiteX34" fmla="*/ 1859590 w 2734692"/>
                      <a:gd name="connsiteY34" fmla="*/ 338554 h 338554"/>
                      <a:gd name="connsiteX35" fmla="*/ 1750202 w 2734692"/>
                      <a:gd name="connsiteY35" fmla="*/ 338554 h 338554"/>
                      <a:gd name="connsiteX36" fmla="*/ 1586121 w 2734692"/>
                      <a:gd name="connsiteY36" fmla="*/ 338554 h 338554"/>
                      <a:gd name="connsiteX37" fmla="*/ 1504080 w 2734692"/>
                      <a:gd name="connsiteY37" fmla="*/ 338554 h 338554"/>
                      <a:gd name="connsiteX38" fmla="*/ 1449386 w 2734692"/>
                      <a:gd name="connsiteY38" fmla="*/ 338554 h 338554"/>
                      <a:gd name="connsiteX39" fmla="*/ 1285305 w 2734692"/>
                      <a:gd name="connsiteY39" fmla="*/ 338554 h 338554"/>
                      <a:gd name="connsiteX40" fmla="*/ 1230611 w 2734692"/>
                      <a:gd name="connsiteY40" fmla="*/ 338554 h 338554"/>
                      <a:gd name="connsiteX41" fmla="*/ 1039182 w 2734692"/>
                      <a:gd name="connsiteY41" fmla="*/ 338554 h 338554"/>
                      <a:gd name="connsiteX42" fmla="*/ 902448 w 2734692"/>
                      <a:gd name="connsiteY42" fmla="*/ 338554 h 338554"/>
                      <a:gd name="connsiteX43" fmla="*/ 847754 w 2734692"/>
                      <a:gd name="connsiteY43" fmla="*/ 338554 h 338554"/>
                      <a:gd name="connsiteX44" fmla="*/ 793060 w 2734692"/>
                      <a:gd name="connsiteY44" fmla="*/ 338554 h 338554"/>
                      <a:gd name="connsiteX45" fmla="*/ 738366 w 2734692"/>
                      <a:gd name="connsiteY45" fmla="*/ 338554 h 338554"/>
                      <a:gd name="connsiteX46" fmla="*/ 628979 w 2734692"/>
                      <a:gd name="connsiteY46" fmla="*/ 338554 h 338554"/>
                      <a:gd name="connsiteX47" fmla="*/ 492244 w 2734692"/>
                      <a:gd name="connsiteY47" fmla="*/ 338554 h 338554"/>
                      <a:gd name="connsiteX48" fmla="*/ 355509 w 2734692"/>
                      <a:gd name="connsiteY48" fmla="*/ 338554 h 338554"/>
                      <a:gd name="connsiteX49" fmla="*/ 164081 w 2734692"/>
                      <a:gd name="connsiteY49" fmla="*/ 338554 h 338554"/>
                      <a:gd name="connsiteX50" fmla="*/ 0 w 2734692"/>
                      <a:gd name="connsiteY50" fmla="*/ 338554 h 338554"/>
                      <a:gd name="connsiteX51" fmla="*/ 0 w 2734692"/>
                      <a:gd name="connsiteY51" fmla="*/ 232473 h 338554"/>
                      <a:gd name="connsiteX52" fmla="*/ 0 w 2734692"/>
                      <a:gd name="connsiteY52" fmla="*/ 119622 h 338554"/>
                      <a:gd name="connsiteX53" fmla="*/ 0 w 2734692"/>
                      <a:gd name="connsiteY53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2734692" h="338554" fill="none" extrusionOk="0">
                        <a:moveTo>
                          <a:pt x="0" y="0"/>
                        </a:moveTo>
                        <a:cubicBezTo>
                          <a:pt x="21244" y="-3874"/>
                          <a:pt x="54146" y="5175"/>
                          <a:pt x="82040" y="0"/>
                        </a:cubicBezTo>
                        <a:cubicBezTo>
                          <a:pt x="112701" y="2310"/>
                          <a:pt x="144774" y="10085"/>
                          <a:pt x="164081" y="0"/>
                        </a:cubicBezTo>
                        <a:cubicBezTo>
                          <a:pt x="187396" y="-4629"/>
                          <a:pt x="205146" y="6134"/>
                          <a:pt x="218775" y="0"/>
                        </a:cubicBezTo>
                        <a:cubicBezTo>
                          <a:pt x="236315" y="5274"/>
                          <a:pt x="267332" y="3012"/>
                          <a:pt x="328163" y="0"/>
                        </a:cubicBezTo>
                        <a:cubicBezTo>
                          <a:pt x="381334" y="-2174"/>
                          <a:pt x="406426" y="7106"/>
                          <a:pt x="437550" y="0"/>
                        </a:cubicBezTo>
                        <a:cubicBezTo>
                          <a:pt x="467728" y="-7597"/>
                          <a:pt x="482481" y="3422"/>
                          <a:pt x="492244" y="0"/>
                        </a:cubicBezTo>
                        <a:cubicBezTo>
                          <a:pt x="505322" y="-6787"/>
                          <a:pt x="592381" y="11583"/>
                          <a:pt x="628979" y="0"/>
                        </a:cubicBezTo>
                        <a:cubicBezTo>
                          <a:pt x="662720" y="-11926"/>
                          <a:pt x="735650" y="13202"/>
                          <a:pt x="765713" y="0"/>
                        </a:cubicBezTo>
                        <a:cubicBezTo>
                          <a:pt x="807360" y="-11857"/>
                          <a:pt x="869934" y="7493"/>
                          <a:pt x="902448" y="0"/>
                        </a:cubicBezTo>
                        <a:cubicBezTo>
                          <a:pt x="930499" y="-11887"/>
                          <a:pt x="942689" y="1619"/>
                          <a:pt x="957142" y="0"/>
                        </a:cubicBezTo>
                        <a:cubicBezTo>
                          <a:pt x="977745" y="-5484"/>
                          <a:pt x="1032996" y="1050"/>
                          <a:pt x="1066529" y="0"/>
                        </a:cubicBezTo>
                        <a:cubicBezTo>
                          <a:pt x="1094372" y="-7796"/>
                          <a:pt x="1172539" y="-1089"/>
                          <a:pt x="1203264" y="0"/>
                        </a:cubicBezTo>
                        <a:cubicBezTo>
                          <a:pt x="1228608" y="4212"/>
                          <a:pt x="1353254" y="8712"/>
                          <a:pt x="1394692" y="0"/>
                        </a:cubicBezTo>
                        <a:cubicBezTo>
                          <a:pt x="1438092" y="-19820"/>
                          <a:pt x="1471605" y="-10086"/>
                          <a:pt x="1531427" y="0"/>
                        </a:cubicBezTo>
                        <a:cubicBezTo>
                          <a:pt x="1586933" y="-3458"/>
                          <a:pt x="1619426" y="2081"/>
                          <a:pt x="1640815" y="0"/>
                        </a:cubicBezTo>
                        <a:cubicBezTo>
                          <a:pt x="1661277" y="2328"/>
                          <a:pt x="1712546" y="10257"/>
                          <a:pt x="1750202" y="0"/>
                        </a:cubicBezTo>
                        <a:cubicBezTo>
                          <a:pt x="1782109" y="-9301"/>
                          <a:pt x="1842009" y="3850"/>
                          <a:pt x="1914284" y="0"/>
                        </a:cubicBezTo>
                        <a:cubicBezTo>
                          <a:pt x="1985879" y="-13474"/>
                          <a:pt x="1994210" y="-704"/>
                          <a:pt x="2023672" y="0"/>
                        </a:cubicBezTo>
                        <a:cubicBezTo>
                          <a:pt x="2054271" y="-1312"/>
                          <a:pt x="2122560" y="-1500"/>
                          <a:pt x="2160406" y="0"/>
                        </a:cubicBezTo>
                        <a:cubicBezTo>
                          <a:pt x="2200522" y="-10661"/>
                          <a:pt x="2273056" y="7893"/>
                          <a:pt x="2324488" y="0"/>
                        </a:cubicBezTo>
                        <a:cubicBezTo>
                          <a:pt x="2375737" y="-6642"/>
                          <a:pt x="2381092" y="-2109"/>
                          <a:pt x="2406528" y="0"/>
                        </a:cubicBezTo>
                        <a:cubicBezTo>
                          <a:pt x="2427266" y="-2157"/>
                          <a:pt x="2493573" y="14580"/>
                          <a:pt x="2570610" y="0"/>
                        </a:cubicBezTo>
                        <a:cubicBezTo>
                          <a:pt x="2649255" y="-4163"/>
                          <a:pt x="2694832" y="11078"/>
                          <a:pt x="2734692" y="0"/>
                        </a:cubicBezTo>
                        <a:cubicBezTo>
                          <a:pt x="2738309" y="25684"/>
                          <a:pt x="2728976" y="80432"/>
                          <a:pt x="2734692" y="116236"/>
                        </a:cubicBezTo>
                        <a:cubicBezTo>
                          <a:pt x="2740395" y="157223"/>
                          <a:pt x="2723491" y="184577"/>
                          <a:pt x="2734692" y="218931"/>
                        </a:cubicBezTo>
                        <a:cubicBezTo>
                          <a:pt x="2741987" y="262943"/>
                          <a:pt x="2725521" y="302890"/>
                          <a:pt x="2734692" y="338554"/>
                        </a:cubicBezTo>
                        <a:cubicBezTo>
                          <a:pt x="2715934" y="352340"/>
                          <a:pt x="2676703" y="332277"/>
                          <a:pt x="2652651" y="338554"/>
                        </a:cubicBezTo>
                        <a:cubicBezTo>
                          <a:pt x="2625480" y="342809"/>
                          <a:pt x="2611549" y="333753"/>
                          <a:pt x="2597957" y="338554"/>
                        </a:cubicBezTo>
                        <a:cubicBezTo>
                          <a:pt x="2575948" y="337274"/>
                          <a:pt x="2532970" y="346376"/>
                          <a:pt x="2488569" y="338554"/>
                        </a:cubicBezTo>
                        <a:cubicBezTo>
                          <a:pt x="2440956" y="340936"/>
                          <a:pt x="2446203" y="336058"/>
                          <a:pt x="2433875" y="338554"/>
                        </a:cubicBezTo>
                        <a:cubicBezTo>
                          <a:pt x="2425096" y="344128"/>
                          <a:pt x="2397125" y="328919"/>
                          <a:pt x="2379182" y="338554"/>
                        </a:cubicBezTo>
                        <a:cubicBezTo>
                          <a:pt x="2366667" y="348578"/>
                          <a:pt x="2279198" y="337933"/>
                          <a:pt x="2242447" y="338554"/>
                        </a:cubicBezTo>
                        <a:cubicBezTo>
                          <a:pt x="2207858" y="331111"/>
                          <a:pt x="2115174" y="330593"/>
                          <a:pt x="2078365" y="338554"/>
                        </a:cubicBezTo>
                        <a:cubicBezTo>
                          <a:pt x="2040383" y="348967"/>
                          <a:pt x="2039918" y="338232"/>
                          <a:pt x="2023672" y="338554"/>
                        </a:cubicBezTo>
                        <a:cubicBezTo>
                          <a:pt x="2006546" y="338193"/>
                          <a:pt x="1899706" y="325508"/>
                          <a:pt x="1859590" y="338554"/>
                        </a:cubicBezTo>
                        <a:cubicBezTo>
                          <a:pt x="1821284" y="337441"/>
                          <a:pt x="1719673" y="330014"/>
                          <a:pt x="1668162" y="338554"/>
                        </a:cubicBezTo>
                        <a:cubicBezTo>
                          <a:pt x="1610422" y="340595"/>
                          <a:pt x="1627145" y="332712"/>
                          <a:pt x="1613468" y="338554"/>
                        </a:cubicBezTo>
                        <a:cubicBezTo>
                          <a:pt x="1600839" y="339537"/>
                          <a:pt x="1520682" y="345181"/>
                          <a:pt x="1449386" y="338554"/>
                        </a:cubicBezTo>
                        <a:cubicBezTo>
                          <a:pt x="1357600" y="340527"/>
                          <a:pt x="1284549" y="314321"/>
                          <a:pt x="1257958" y="338554"/>
                        </a:cubicBezTo>
                        <a:cubicBezTo>
                          <a:pt x="1220240" y="363123"/>
                          <a:pt x="1146708" y="330252"/>
                          <a:pt x="1093876" y="338554"/>
                        </a:cubicBezTo>
                        <a:cubicBezTo>
                          <a:pt x="1040974" y="348118"/>
                          <a:pt x="1020710" y="328752"/>
                          <a:pt x="957142" y="338554"/>
                        </a:cubicBezTo>
                        <a:cubicBezTo>
                          <a:pt x="881049" y="346201"/>
                          <a:pt x="857425" y="325726"/>
                          <a:pt x="793060" y="338554"/>
                        </a:cubicBezTo>
                        <a:cubicBezTo>
                          <a:pt x="734388" y="353381"/>
                          <a:pt x="757102" y="340281"/>
                          <a:pt x="738366" y="338554"/>
                        </a:cubicBezTo>
                        <a:cubicBezTo>
                          <a:pt x="716213" y="338484"/>
                          <a:pt x="699398" y="336067"/>
                          <a:pt x="683673" y="338554"/>
                        </a:cubicBezTo>
                        <a:cubicBezTo>
                          <a:pt x="665054" y="341402"/>
                          <a:pt x="553169" y="344319"/>
                          <a:pt x="492244" y="338554"/>
                        </a:cubicBezTo>
                        <a:cubicBezTo>
                          <a:pt x="421236" y="343389"/>
                          <a:pt x="436993" y="334640"/>
                          <a:pt x="410203" y="338554"/>
                        </a:cubicBezTo>
                        <a:cubicBezTo>
                          <a:pt x="379954" y="348871"/>
                          <a:pt x="312053" y="342040"/>
                          <a:pt x="246122" y="338554"/>
                        </a:cubicBezTo>
                        <a:cubicBezTo>
                          <a:pt x="190021" y="340243"/>
                          <a:pt x="70740" y="313465"/>
                          <a:pt x="0" y="338554"/>
                        </a:cubicBezTo>
                        <a:cubicBezTo>
                          <a:pt x="-6442" y="303644"/>
                          <a:pt x="15723" y="275731"/>
                          <a:pt x="0" y="222317"/>
                        </a:cubicBezTo>
                        <a:cubicBezTo>
                          <a:pt x="-12834" y="175265"/>
                          <a:pt x="6333" y="143234"/>
                          <a:pt x="0" y="102694"/>
                        </a:cubicBezTo>
                        <a:cubicBezTo>
                          <a:pt x="-1472" y="60492"/>
                          <a:pt x="-226" y="52048"/>
                          <a:pt x="0" y="0"/>
                        </a:cubicBezTo>
                        <a:close/>
                      </a:path>
                      <a:path w="2734692" h="338554" stroke="0" extrusionOk="0">
                        <a:moveTo>
                          <a:pt x="0" y="0"/>
                        </a:moveTo>
                        <a:cubicBezTo>
                          <a:pt x="36953" y="-7460"/>
                          <a:pt x="43488" y="1744"/>
                          <a:pt x="82040" y="0"/>
                        </a:cubicBezTo>
                        <a:cubicBezTo>
                          <a:pt x="119203" y="285"/>
                          <a:pt x="150435" y="564"/>
                          <a:pt x="164081" y="0"/>
                        </a:cubicBezTo>
                        <a:cubicBezTo>
                          <a:pt x="179723" y="-22304"/>
                          <a:pt x="275860" y="23539"/>
                          <a:pt x="355509" y="0"/>
                        </a:cubicBezTo>
                        <a:cubicBezTo>
                          <a:pt x="420544" y="-26119"/>
                          <a:pt x="424610" y="-3265"/>
                          <a:pt x="464897" y="0"/>
                        </a:cubicBezTo>
                        <a:cubicBezTo>
                          <a:pt x="501674" y="-1094"/>
                          <a:pt x="499066" y="3212"/>
                          <a:pt x="519591" y="0"/>
                        </a:cubicBezTo>
                        <a:cubicBezTo>
                          <a:pt x="541183" y="-3857"/>
                          <a:pt x="578947" y="-1249"/>
                          <a:pt x="628979" y="0"/>
                        </a:cubicBezTo>
                        <a:cubicBezTo>
                          <a:pt x="682389" y="1517"/>
                          <a:pt x="718022" y="10215"/>
                          <a:pt x="793060" y="0"/>
                        </a:cubicBezTo>
                        <a:cubicBezTo>
                          <a:pt x="864159" y="-6833"/>
                          <a:pt x="892198" y="546"/>
                          <a:pt x="929795" y="0"/>
                        </a:cubicBezTo>
                        <a:cubicBezTo>
                          <a:pt x="961279" y="-5692"/>
                          <a:pt x="1065741" y="12086"/>
                          <a:pt x="1121223" y="0"/>
                        </a:cubicBezTo>
                        <a:cubicBezTo>
                          <a:pt x="1174685" y="-1241"/>
                          <a:pt x="1147114" y="-2508"/>
                          <a:pt x="1175917" y="0"/>
                        </a:cubicBezTo>
                        <a:cubicBezTo>
                          <a:pt x="1197075" y="2961"/>
                          <a:pt x="1329045" y="11582"/>
                          <a:pt x="1367346" y="0"/>
                        </a:cubicBezTo>
                        <a:cubicBezTo>
                          <a:pt x="1407849" y="-12220"/>
                          <a:pt x="1411090" y="4819"/>
                          <a:pt x="1422039" y="0"/>
                        </a:cubicBezTo>
                        <a:cubicBezTo>
                          <a:pt x="1428774" y="-13841"/>
                          <a:pt x="1548377" y="13099"/>
                          <a:pt x="1586121" y="0"/>
                        </a:cubicBezTo>
                        <a:cubicBezTo>
                          <a:pt x="1620807" y="-12497"/>
                          <a:pt x="1627097" y="978"/>
                          <a:pt x="1640815" y="0"/>
                        </a:cubicBezTo>
                        <a:cubicBezTo>
                          <a:pt x="1651271" y="-5273"/>
                          <a:pt x="1669502" y="-1377"/>
                          <a:pt x="1695509" y="0"/>
                        </a:cubicBezTo>
                        <a:cubicBezTo>
                          <a:pt x="1721265" y="11388"/>
                          <a:pt x="1768262" y="-525"/>
                          <a:pt x="1832243" y="0"/>
                        </a:cubicBezTo>
                        <a:cubicBezTo>
                          <a:pt x="1903668" y="-7196"/>
                          <a:pt x="1902568" y="13372"/>
                          <a:pt x="1941631" y="0"/>
                        </a:cubicBezTo>
                        <a:cubicBezTo>
                          <a:pt x="1977669" y="-7562"/>
                          <a:pt x="2022534" y="5180"/>
                          <a:pt x="2051018" y="0"/>
                        </a:cubicBezTo>
                        <a:cubicBezTo>
                          <a:pt x="2073432" y="-18"/>
                          <a:pt x="2144343" y="13123"/>
                          <a:pt x="2187753" y="0"/>
                        </a:cubicBezTo>
                        <a:cubicBezTo>
                          <a:pt x="2236929" y="-20806"/>
                          <a:pt x="2330596" y="4809"/>
                          <a:pt x="2379182" y="0"/>
                        </a:cubicBezTo>
                        <a:cubicBezTo>
                          <a:pt x="2429890" y="-11224"/>
                          <a:pt x="2440088" y="699"/>
                          <a:pt x="2488569" y="0"/>
                        </a:cubicBezTo>
                        <a:cubicBezTo>
                          <a:pt x="2537316" y="-1509"/>
                          <a:pt x="2562746" y="10970"/>
                          <a:pt x="2597957" y="0"/>
                        </a:cubicBezTo>
                        <a:cubicBezTo>
                          <a:pt x="2637072" y="-12122"/>
                          <a:pt x="2671307" y="-2982"/>
                          <a:pt x="2734692" y="0"/>
                        </a:cubicBezTo>
                        <a:cubicBezTo>
                          <a:pt x="2745770" y="52780"/>
                          <a:pt x="2719644" y="76351"/>
                          <a:pt x="2734692" y="119622"/>
                        </a:cubicBezTo>
                        <a:cubicBezTo>
                          <a:pt x="2746565" y="159379"/>
                          <a:pt x="2728165" y="187386"/>
                          <a:pt x="2734692" y="225702"/>
                        </a:cubicBezTo>
                        <a:cubicBezTo>
                          <a:pt x="2742019" y="268306"/>
                          <a:pt x="2727129" y="309510"/>
                          <a:pt x="2734692" y="338554"/>
                        </a:cubicBezTo>
                        <a:cubicBezTo>
                          <a:pt x="2703990" y="341230"/>
                          <a:pt x="2674754" y="335731"/>
                          <a:pt x="2652651" y="338554"/>
                        </a:cubicBezTo>
                        <a:cubicBezTo>
                          <a:pt x="2627854" y="345037"/>
                          <a:pt x="2608981" y="334226"/>
                          <a:pt x="2597957" y="338554"/>
                        </a:cubicBezTo>
                        <a:cubicBezTo>
                          <a:pt x="2589873" y="332900"/>
                          <a:pt x="2541755" y="326692"/>
                          <a:pt x="2515916" y="338554"/>
                        </a:cubicBezTo>
                        <a:cubicBezTo>
                          <a:pt x="2479164" y="349543"/>
                          <a:pt x="2470665" y="330285"/>
                          <a:pt x="2433875" y="338554"/>
                        </a:cubicBezTo>
                        <a:cubicBezTo>
                          <a:pt x="2398733" y="349821"/>
                          <a:pt x="2368994" y="333615"/>
                          <a:pt x="2351835" y="338554"/>
                        </a:cubicBezTo>
                        <a:cubicBezTo>
                          <a:pt x="2327401" y="336957"/>
                          <a:pt x="2201682" y="320169"/>
                          <a:pt x="2160406" y="338554"/>
                        </a:cubicBezTo>
                        <a:cubicBezTo>
                          <a:pt x="2111878" y="335065"/>
                          <a:pt x="2070306" y="344063"/>
                          <a:pt x="1996325" y="338554"/>
                        </a:cubicBezTo>
                        <a:cubicBezTo>
                          <a:pt x="1919877" y="341758"/>
                          <a:pt x="1899476" y="340136"/>
                          <a:pt x="1859590" y="338554"/>
                        </a:cubicBezTo>
                        <a:cubicBezTo>
                          <a:pt x="1817685" y="343390"/>
                          <a:pt x="1769661" y="328263"/>
                          <a:pt x="1750202" y="338554"/>
                        </a:cubicBezTo>
                        <a:cubicBezTo>
                          <a:pt x="1727259" y="349561"/>
                          <a:pt x="1675450" y="346723"/>
                          <a:pt x="1586121" y="338554"/>
                        </a:cubicBezTo>
                        <a:cubicBezTo>
                          <a:pt x="1506418" y="345755"/>
                          <a:pt x="1548499" y="332056"/>
                          <a:pt x="1504080" y="338554"/>
                        </a:cubicBezTo>
                        <a:cubicBezTo>
                          <a:pt x="1465957" y="345652"/>
                          <a:pt x="1464634" y="338869"/>
                          <a:pt x="1449386" y="338554"/>
                        </a:cubicBezTo>
                        <a:cubicBezTo>
                          <a:pt x="1439316" y="325977"/>
                          <a:pt x="1350562" y="328340"/>
                          <a:pt x="1285305" y="338554"/>
                        </a:cubicBezTo>
                        <a:cubicBezTo>
                          <a:pt x="1219693" y="357579"/>
                          <a:pt x="1251290" y="337977"/>
                          <a:pt x="1230611" y="338554"/>
                        </a:cubicBezTo>
                        <a:cubicBezTo>
                          <a:pt x="1233940" y="349023"/>
                          <a:pt x="1108946" y="324752"/>
                          <a:pt x="1039182" y="338554"/>
                        </a:cubicBezTo>
                        <a:cubicBezTo>
                          <a:pt x="963385" y="352324"/>
                          <a:pt x="939611" y="336012"/>
                          <a:pt x="902448" y="338554"/>
                        </a:cubicBezTo>
                        <a:cubicBezTo>
                          <a:pt x="860603" y="341193"/>
                          <a:pt x="874620" y="334634"/>
                          <a:pt x="847754" y="338554"/>
                        </a:cubicBezTo>
                        <a:cubicBezTo>
                          <a:pt x="822856" y="342678"/>
                          <a:pt x="809858" y="333040"/>
                          <a:pt x="793060" y="338554"/>
                        </a:cubicBezTo>
                        <a:cubicBezTo>
                          <a:pt x="776656" y="345343"/>
                          <a:pt x="767872" y="336311"/>
                          <a:pt x="738366" y="338554"/>
                        </a:cubicBezTo>
                        <a:cubicBezTo>
                          <a:pt x="705683" y="344686"/>
                          <a:pt x="685204" y="336012"/>
                          <a:pt x="628979" y="338554"/>
                        </a:cubicBezTo>
                        <a:cubicBezTo>
                          <a:pt x="589247" y="332253"/>
                          <a:pt x="528639" y="322689"/>
                          <a:pt x="492244" y="338554"/>
                        </a:cubicBezTo>
                        <a:cubicBezTo>
                          <a:pt x="442191" y="354583"/>
                          <a:pt x="412779" y="329949"/>
                          <a:pt x="355509" y="338554"/>
                        </a:cubicBezTo>
                        <a:cubicBezTo>
                          <a:pt x="291641" y="350386"/>
                          <a:pt x="220708" y="314567"/>
                          <a:pt x="164081" y="338554"/>
                        </a:cubicBezTo>
                        <a:cubicBezTo>
                          <a:pt x="110224" y="347638"/>
                          <a:pt x="75390" y="328830"/>
                          <a:pt x="0" y="338554"/>
                        </a:cubicBezTo>
                        <a:cubicBezTo>
                          <a:pt x="-13295" y="310923"/>
                          <a:pt x="21058" y="291281"/>
                          <a:pt x="0" y="232473"/>
                        </a:cubicBezTo>
                        <a:cubicBezTo>
                          <a:pt x="-9671" y="181876"/>
                          <a:pt x="8906" y="149115"/>
                          <a:pt x="0" y="119622"/>
                        </a:cubicBezTo>
                        <a:cubicBezTo>
                          <a:pt x="-3510" y="77943"/>
                          <a:pt x="2926" y="51975"/>
                          <a:pt x="0" y="0"/>
                        </a:cubicBezTo>
                        <a:close/>
                      </a:path>
                      <a:path w="2734692" h="338554" fill="none" stroke="0" extrusionOk="0">
                        <a:moveTo>
                          <a:pt x="0" y="0"/>
                        </a:moveTo>
                        <a:cubicBezTo>
                          <a:pt x="17663" y="-7679"/>
                          <a:pt x="50729" y="-1466"/>
                          <a:pt x="82040" y="0"/>
                        </a:cubicBezTo>
                        <a:cubicBezTo>
                          <a:pt x="111117" y="-4320"/>
                          <a:pt x="146790" y="4157"/>
                          <a:pt x="164081" y="0"/>
                        </a:cubicBezTo>
                        <a:cubicBezTo>
                          <a:pt x="184766" y="-5604"/>
                          <a:pt x="206262" y="4718"/>
                          <a:pt x="218775" y="0"/>
                        </a:cubicBezTo>
                        <a:cubicBezTo>
                          <a:pt x="224653" y="-7182"/>
                          <a:pt x="277222" y="-1391"/>
                          <a:pt x="328163" y="0"/>
                        </a:cubicBezTo>
                        <a:cubicBezTo>
                          <a:pt x="389536" y="-6837"/>
                          <a:pt x="406373" y="894"/>
                          <a:pt x="437550" y="0"/>
                        </a:cubicBezTo>
                        <a:cubicBezTo>
                          <a:pt x="468684" y="-6244"/>
                          <a:pt x="477656" y="5139"/>
                          <a:pt x="492244" y="0"/>
                        </a:cubicBezTo>
                        <a:cubicBezTo>
                          <a:pt x="501374" y="-4861"/>
                          <a:pt x="589692" y="3578"/>
                          <a:pt x="628979" y="0"/>
                        </a:cubicBezTo>
                        <a:cubicBezTo>
                          <a:pt x="671161" y="-6093"/>
                          <a:pt x="732524" y="6703"/>
                          <a:pt x="765713" y="0"/>
                        </a:cubicBezTo>
                        <a:cubicBezTo>
                          <a:pt x="807097" y="-12781"/>
                          <a:pt x="873888" y="14978"/>
                          <a:pt x="902448" y="0"/>
                        </a:cubicBezTo>
                        <a:cubicBezTo>
                          <a:pt x="931695" y="-11711"/>
                          <a:pt x="940110" y="-2311"/>
                          <a:pt x="957142" y="0"/>
                        </a:cubicBezTo>
                        <a:cubicBezTo>
                          <a:pt x="970753" y="-3129"/>
                          <a:pt x="1036795" y="3155"/>
                          <a:pt x="1066529" y="0"/>
                        </a:cubicBezTo>
                        <a:cubicBezTo>
                          <a:pt x="1097404" y="-2748"/>
                          <a:pt x="1167954" y="8579"/>
                          <a:pt x="1203264" y="0"/>
                        </a:cubicBezTo>
                        <a:cubicBezTo>
                          <a:pt x="1243486" y="2465"/>
                          <a:pt x="1347110" y="14254"/>
                          <a:pt x="1394692" y="0"/>
                        </a:cubicBezTo>
                        <a:cubicBezTo>
                          <a:pt x="1445410" y="-19699"/>
                          <a:pt x="1479083" y="-6873"/>
                          <a:pt x="1531427" y="0"/>
                        </a:cubicBezTo>
                        <a:cubicBezTo>
                          <a:pt x="1594045" y="1289"/>
                          <a:pt x="1617303" y="2026"/>
                          <a:pt x="1640815" y="0"/>
                        </a:cubicBezTo>
                        <a:cubicBezTo>
                          <a:pt x="1668458" y="4195"/>
                          <a:pt x="1707104" y="4866"/>
                          <a:pt x="1750202" y="0"/>
                        </a:cubicBezTo>
                        <a:cubicBezTo>
                          <a:pt x="1780125" y="-9587"/>
                          <a:pt x="1840780" y="21470"/>
                          <a:pt x="1914284" y="0"/>
                        </a:cubicBezTo>
                        <a:cubicBezTo>
                          <a:pt x="1983937" y="-11387"/>
                          <a:pt x="1998300" y="4314"/>
                          <a:pt x="2023672" y="0"/>
                        </a:cubicBezTo>
                        <a:cubicBezTo>
                          <a:pt x="2043630" y="-1959"/>
                          <a:pt x="2116411" y="6370"/>
                          <a:pt x="2160406" y="0"/>
                        </a:cubicBezTo>
                        <a:cubicBezTo>
                          <a:pt x="2193555" y="-15847"/>
                          <a:pt x="2281251" y="-2651"/>
                          <a:pt x="2324488" y="0"/>
                        </a:cubicBezTo>
                        <a:cubicBezTo>
                          <a:pt x="2373562" y="-3462"/>
                          <a:pt x="2384145" y="-731"/>
                          <a:pt x="2406528" y="0"/>
                        </a:cubicBezTo>
                        <a:cubicBezTo>
                          <a:pt x="2440082" y="4576"/>
                          <a:pt x="2504732" y="16898"/>
                          <a:pt x="2570610" y="0"/>
                        </a:cubicBezTo>
                        <a:cubicBezTo>
                          <a:pt x="2643115" y="383"/>
                          <a:pt x="2704899" y="13915"/>
                          <a:pt x="2734692" y="0"/>
                        </a:cubicBezTo>
                        <a:cubicBezTo>
                          <a:pt x="2737540" y="22812"/>
                          <a:pt x="2719557" y="73026"/>
                          <a:pt x="2734692" y="116236"/>
                        </a:cubicBezTo>
                        <a:cubicBezTo>
                          <a:pt x="2747863" y="157060"/>
                          <a:pt x="2725862" y="180950"/>
                          <a:pt x="2734692" y="218931"/>
                        </a:cubicBezTo>
                        <a:cubicBezTo>
                          <a:pt x="2750190" y="260737"/>
                          <a:pt x="2718705" y="304064"/>
                          <a:pt x="2734692" y="338554"/>
                        </a:cubicBezTo>
                        <a:cubicBezTo>
                          <a:pt x="2706709" y="343299"/>
                          <a:pt x="2680821" y="330369"/>
                          <a:pt x="2652651" y="338554"/>
                        </a:cubicBezTo>
                        <a:cubicBezTo>
                          <a:pt x="2626137" y="342841"/>
                          <a:pt x="2611391" y="337556"/>
                          <a:pt x="2597957" y="338554"/>
                        </a:cubicBezTo>
                        <a:cubicBezTo>
                          <a:pt x="2591262" y="341225"/>
                          <a:pt x="2533003" y="335147"/>
                          <a:pt x="2488569" y="338554"/>
                        </a:cubicBezTo>
                        <a:cubicBezTo>
                          <a:pt x="2442462" y="341274"/>
                          <a:pt x="2448503" y="333669"/>
                          <a:pt x="2433875" y="338554"/>
                        </a:cubicBezTo>
                        <a:cubicBezTo>
                          <a:pt x="2421033" y="339538"/>
                          <a:pt x="2401796" y="338713"/>
                          <a:pt x="2379182" y="338554"/>
                        </a:cubicBezTo>
                        <a:cubicBezTo>
                          <a:pt x="2354218" y="344863"/>
                          <a:pt x="2284220" y="338834"/>
                          <a:pt x="2242447" y="338554"/>
                        </a:cubicBezTo>
                        <a:cubicBezTo>
                          <a:pt x="2200373" y="342093"/>
                          <a:pt x="2109072" y="326666"/>
                          <a:pt x="2078365" y="338554"/>
                        </a:cubicBezTo>
                        <a:cubicBezTo>
                          <a:pt x="2040958" y="346973"/>
                          <a:pt x="2039414" y="335140"/>
                          <a:pt x="2023672" y="338554"/>
                        </a:cubicBezTo>
                        <a:cubicBezTo>
                          <a:pt x="2009665" y="335452"/>
                          <a:pt x="1903122" y="327685"/>
                          <a:pt x="1859590" y="338554"/>
                        </a:cubicBezTo>
                        <a:cubicBezTo>
                          <a:pt x="1815351" y="355680"/>
                          <a:pt x="1743582" y="333601"/>
                          <a:pt x="1668162" y="338554"/>
                        </a:cubicBezTo>
                        <a:cubicBezTo>
                          <a:pt x="1607407" y="344360"/>
                          <a:pt x="1630314" y="337499"/>
                          <a:pt x="1613468" y="338554"/>
                        </a:cubicBezTo>
                        <a:cubicBezTo>
                          <a:pt x="1596060" y="344002"/>
                          <a:pt x="1528508" y="323617"/>
                          <a:pt x="1449386" y="338554"/>
                        </a:cubicBezTo>
                        <a:cubicBezTo>
                          <a:pt x="1378710" y="338395"/>
                          <a:pt x="1298325" y="313785"/>
                          <a:pt x="1257958" y="338554"/>
                        </a:cubicBezTo>
                        <a:cubicBezTo>
                          <a:pt x="1217262" y="360072"/>
                          <a:pt x="1141204" y="328884"/>
                          <a:pt x="1093876" y="338554"/>
                        </a:cubicBezTo>
                        <a:cubicBezTo>
                          <a:pt x="1042194" y="344280"/>
                          <a:pt x="1023093" y="336130"/>
                          <a:pt x="957142" y="338554"/>
                        </a:cubicBezTo>
                        <a:cubicBezTo>
                          <a:pt x="892784" y="352160"/>
                          <a:pt x="854527" y="328964"/>
                          <a:pt x="793060" y="338554"/>
                        </a:cubicBezTo>
                        <a:cubicBezTo>
                          <a:pt x="731828" y="349518"/>
                          <a:pt x="765491" y="340339"/>
                          <a:pt x="738366" y="338554"/>
                        </a:cubicBezTo>
                        <a:cubicBezTo>
                          <a:pt x="713083" y="340216"/>
                          <a:pt x="699415" y="335122"/>
                          <a:pt x="683673" y="338554"/>
                        </a:cubicBezTo>
                        <a:cubicBezTo>
                          <a:pt x="648122" y="335269"/>
                          <a:pt x="562088" y="341137"/>
                          <a:pt x="492244" y="338554"/>
                        </a:cubicBezTo>
                        <a:cubicBezTo>
                          <a:pt x="421434" y="344444"/>
                          <a:pt x="436653" y="332183"/>
                          <a:pt x="410203" y="338554"/>
                        </a:cubicBezTo>
                        <a:cubicBezTo>
                          <a:pt x="380550" y="344220"/>
                          <a:pt x="297829" y="329678"/>
                          <a:pt x="246122" y="338554"/>
                        </a:cubicBezTo>
                        <a:cubicBezTo>
                          <a:pt x="186227" y="351246"/>
                          <a:pt x="52412" y="311805"/>
                          <a:pt x="0" y="338554"/>
                        </a:cubicBezTo>
                        <a:cubicBezTo>
                          <a:pt x="-17765" y="306380"/>
                          <a:pt x="14530" y="273798"/>
                          <a:pt x="0" y="222317"/>
                        </a:cubicBezTo>
                        <a:cubicBezTo>
                          <a:pt x="-16924" y="167461"/>
                          <a:pt x="9426" y="141899"/>
                          <a:pt x="0" y="102694"/>
                        </a:cubicBezTo>
                        <a:cubicBezTo>
                          <a:pt x="-3113" y="59935"/>
                          <a:pt x="-416" y="474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400">
                <a:effectLst/>
                <a:latin typeface="Century" panose="02040604050505020304" pitchFamily="18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4BCC8E-21EB-AC73-CCC4-6644CA44ABF1}"/>
              </a:ext>
            </a:extLst>
          </p:cNvPr>
          <p:cNvSpPr txBox="1"/>
          <p:nvPr/>
        </p:nvSpPr>
        <p:spPr>
          <a:xfrm rot="10800000" flipV="1">
            <a:off x="483256" y="2835195"/>
            <a:ext cx="2488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</a:t>
            </a:r>
            <a:b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 продажи гос.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имущества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оходы от платных услуг, оказываемых казенными учреждениями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штрафы и административные платежи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иные неналоговые доходы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D87524-5470-B0F8-EABA-6E1B8B004065}"/>
              </a:ext>
            </a:extLst>
          </p:cNvPr>
          <p:cNvSpPr txBox="1"/>
          <p:nvPr/>
        </p:nvSpPr>
        <p:spPr>
          <a:xfrm>
            <a:off x="6257043" y="2835195"/>
            <a:ext cx="229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Century" panose="02040604050505020304" pitchFamily="18" charset="0"/>
              </a:defRPr>
            </a:lvl1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убсидии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61932C-6033-0599-A4C1-9E7209A98DEA}"/>
              </a:ext>
            </a:extLst>
          </p:cNvPr>
          <p:cNvSpPr txBox="1"/>
          <p:nvPr/>
        </p:nvSpPr>
        <p:spPr>
          <a:xfrm rot="10800000" flipV="1">
            <a:off x="3443151" y="2835195"/>
            <a:ext cx="160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сборы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8104F2-954E-C72E-6714-A2BB6CD6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5288417" cy="682727"/>
          </a:xfrm>
        </p:spPr>
        <p:txBody>
          <a:bodyPr/>
          <a:lstStyle/>
          <a:p>
            <a:r>
              <a:rPr lang="ru-RU" dirty="0"/>
              <a:t>ДОХОДЫ БЮДЖЕТА</a:t>
            </a:r>
            <a:br>
              <a:rPr lang="ru-RU" dirty="0"/>
            </a:b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164DBBA-EE1A-EF05-A839-9C376F155AE0}"/>
              </a:ext>
            </a:extLst>
          </p:cNvPr>
          <p:cNvCxnSpPr>
            <a:cxnSpLocks/>
          </p:cNvCxnSpPr>
          <p:nvPr/>
        </p:nvCxnSpPr>
        <p:spPr>
          <a:xfrm>
            <a:off x="3325064" y="2431264"/>
            <a:ext cx="0" cy="1731193"/>
          </a:xfrm>
          <a:prstGeom prst="line">
            <a:avLst/>
          </a:prstGeom>
          <a:noFill/>
          <a:ln w="127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5FD6CC0-612A-7435-9111-F5A943CAEA1B}"/>
              </a:ext>
            </a:extLst>
          </p:cNvPr>
          <p:cNvCxnSpPr>
            <a:cxnSpLocks/>
          </p:cNvCxnSpPr>
          <p:nvPr/>
        </p:nvCxnSpPr>
        <p:spPr>
          <a:xfrm>
            <a:off x="5992064" y="2431264"/>
            <a:ext cx="0" cy="1731193"/>
          </a:xfrm>
          <a:prstGeom prst="line">
            <a:avLst/>
          </a:prstGeom>
          <a:noFill/>
          <a:ln w="127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9976AA-6E12-9CEB-5D6C-B64ED66ED8C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2616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1584</Words>
  <Application>Microsoft Office PowerPoint</Application>
  <PresentationFormat>Экран (16:9)</PresentationFormat>
  <Paragraphs>442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50" baseType="lpstr">
      <vt:lpstr>ＭＳ Ｐゴシック</vt:lpstr>
      <vt:lpstr>PMingLiU-ExtB</vt:lpstr>
      <vt:lpstr>Arial</vt:lpstr>
      <vt:lpstr>Arial Narrow</vt:lpstr>
      <vt:lpstr>Batang</vt:lpstr>
      <vt:lpstr>Calibri</vt:lpstr>
      <vt:lpstr>Century</vt:lpstr>
      <vt:lpstr>EuclidCircularA-Bold</vt:lpstr>
      <vt:lpstr>Helvetica Neue</vt:lpstr>
      <vt:lpstr>Helvetica Neue Light</vt:lpstr>
      <vt:lpstr>Helvetica Neue Medium</vt:lpstr>
      <vt:lpstr>Nirmala UI</vt:lpstr>
      <vt:lpstr>Noto Sans Symbols</vt:lpstr>
      <vt:lpstr>Proxima Nova</vt:lpstr>
      <vt:lpstr>Proxima Nova Medium</vt:lpstr>
      <vt:lpstr>Proxima Nova Rg</vt:lpstr>
      <vt:lpstr>Proxima Nova Semibold</vt:lpstr>
      <vt:lpstr>Times New Roman</vt:lpstr>
      <vt:lpstr>Wingdings</vt:lpstr>
      <vt:lpstr>White</vt:lpstr>
      <vt:lpstr>ОБЩЕСТВЕННЫЕ ФИНАНСЫ</vt:lpstr>
      <vt:lpstr>ВХОДНОЕ ИНТЕРАКТИВНОЕ ТЕСТИРОВАНИЕ ЗАНЯТИЯ ПО ТЕМЕ «ОБЩЕСТВЕННЫЕ ФИНАНСЫ» </vt:lpstr>
      <vt:lpstr>Презентация PowerPoint</vt:lpstr>
      <vt:lpstr>БЮДЖЕТНАЯ СИСТЕМА РОССИЙСКОЙ ФЕДЕРАЦИИ 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ДОХОДЫ БЮДЖЕТА </vt:lpstr>
      <vt:lpstr>НАЛОГИ: ОСНОВНЫЕ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Воротникова Татьяна Александровна</cp:lastModifiedBy>
  <cp:revision>126</cp:revision>
  <cp:lastPrinted>2023-10-27T11:29:56Z</cp:lastPrinted>
  <dcterms:modified xsi:type="dcterms:W3CDTF">2024-01-22T12:58:46Z</dcterms:modified>
</cp:coreProperties>
</file>