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450" r:id="rId2"/>
    <p:sldId id="463" r:id="rId3"/>
    <p:sldId id="262" r:id="rId4"/>
    <p:sldId id="374" r:id="rId5"/>
    <p:sldId id="388" r:id="rId6"/>
    <p:sldId id="389" r:id="rId7"/>
    <p:sldId id="390" r:id="rId8"/>
    <p:sldId id="391" r:id="rId9"/>
    <p:sldId id="452" r:id="rId10"/>
    <p:sldId id="464" r:id="rId11"/>
    <p:sldId id="393" r:id="rId12"/>
    <p:sldId id="394" r:id="rId13"/>
    <p:sldId id="395" r:id="rId14"/>
    <p:sldId id="396" r:id="rId15"/>
    <p:sldId id="397" r:id="rId16"/>
    <p:sldId id="465" r:id="rId17"/>
    <p:sldId id="404" r:id="rId18"/>
    <p:sldId id="405" r:id="rId19"/>
    <p:sldId id="406" r:id="rId20"/>
    <p:sldId id="407" r:id="rId21"/>
    <p:sldId id="408" r:id="rId22"/>
    <p:sldId id="467" r:id="rId23"/>
    <p:sldId id="468" r:id="rId24"/>
    <p:sldId id="410" r:id="rId25"/>
    <p:sldId id="411" r:id="rId26"/>
    <p:sldId id="412" r:id="rId27"/>
    <p:sldId id="413" r:id="rId28"/>
    <p:sldId id="414" r:id="rId29"/>
    <p:sldId id="466" r:id="rId30"/>
    <p:sldId id="421" r:id="rId31"/>
    <p:sldId id="422" r:id="rId32"/>
    <p:sldId id="423" r:id="rId33"/>
    <p:sldId id="424" r:id="rId34"/>
    <p:sldId id="425" r:id="rId35"/>
    <p:sldId id="469" r:id="rId36"/>
    <p:sldId id="470" r:id="rId37"/>
    <p:sldId id="427" r:id="rId38"/>
    <p:sldId id="428" r:id="rId39"/>
    <p:sldId id="429" r:id="rId40"/>
    <p:sldId id="430" r:id="rId41"/>
    <p:sldId id="431" r:id="rId42"/>
    <p:sldId id="471" r:id="rId43"/>
    <p:sldId id="438" r:id="rId44"/>
    <p:sldId id="439" r:id="rId45"/>
    <p:sldId id="440" r:id="rId46"/>
    <p:sldId id="441" r:id="rId47"/>
    <p:sldId id="443" r:id="rId48"/>
    <p:sldId id="472" r:id="rId49"/>
    <p:sldId id="473" r:id="rId50"/>
    <p:sldId id="445" r:id="rId51"/>
    <p:sldId id="446" r:id="rId52"/>
    <p:sldId id="447" r:id="rId53"/>
    <p:sldId id="448" r:id="rId54"/>
    <p:sldId id="449" r:id="rId55"/>
    <p:sldId id="278" r:id="rId56"/>
  </p:sldIdLst>
  <p:sldSz cx="24384000" cy="13716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1145" userDrawn="1">
          <p15:clr>
            <a:srgbClr val="A4A3A4"/>
          </p15:clr>
        </p15:guide>
        <p15:guide id="2" pos="513" userDrawn="1">
          <p15:clr>
            <a:srgbClr val="A4A3A4"/>
          </p15:clr>
        </p15:guide>
        <p15:guide id="3" orient="horz" pos="7903" userDrawn="1">
          <p15:clr>
            <a:srgbClr val="A4A3A4"/>
          </p15:clr>
        </p15:guide>
        <p15:guide id="4" pos="14824" userDrawn="1">
          <p15:clr>
            <a:srgbClr val="A4A3A4"/>
          </p15:clr>
        </p15:guide>
        <p15:guide id="5" orient="horz" pos="17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15A"/>
    <a:srgbClr val="EE7D00"/>
    <a:srgbClr val="009656"/>
    <a:srgbClr val="004F9E"/>
    <a:srgbClr val="B8BBBF"/>
    <a:srgbClr val="31B7BB"/>
    <a:srgbClr val="66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3" autoAdjust="0"/>
    <p:restoredTop sz="84820" autoAdjust="0"/>
  </p:normalViewPr>
  <p:slideViewPr>
    <p:cSldViewPr snapToGrid="0" snapToObjects="1" showGuides="1">
      <p:cViewPr>
        <p:scale>
          <a:sx n="55" d="100"/>
          <a:sy n="55" d="100"/>
        </p:scale>
        <p:origin x="264" y="208"/>
      </p:cViewPr>
      <p:guideLst>
        <p:guide orient="horz" pos="1145"/>
        <p:guide pos="513"/>
        <p:guide orient="horz" pos="7903"/>
        <p:guide pos="14824"/>
        <p:guide orient="horz" pos="17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2075" y="746125"/>
            <a:ext cx="6624638" cy="3727450"/>
          </a:xfrm>
          <a:prstGeom prst="rect">
            <a:avLst/>
          </a:prstGeom>
        </p:spPr>
        <p:txBody>
          <a:bodyPr/>
          <a:lstStyle/>
          <a:p>
            <a:endParaRPr/>
          </a:p>
        </p:txBody>
      </p:sp>
      <p:sp>
        <p:nvSpPr>
          <p:cNvPr id="117" name="Shape 117"/>
          <p:cNvSpPr>
            <a:spLocks noGrp="1"/>
          </p:cNvSpPr>
          <p:nvPr>
            <p:ph type="body" sz="quarter" idx="1"/>
          </p:nvPr>
        </p:nvSpPr>
        <p:spPr>
          <a:xfrm>
            <a:off x="907839" y="4721940"/>
            <a:ext cx="4993111" cy="4473416"/>
          </a:xfrm>
          <a:prstGeom prst="rect">
            <a:avLst/>
          </a:prstGeom>
        </p:spPr>
        <p:txBody>
          <a:bodyPr/>
          <a:lstStyle/>
          <a:p>
            <a:endParaRPr/>
          </a:p>
        </p:txBody>
      </p:sp>
    </p:spTree>
    <p:extLst>
      <p:ext uri="{BB962C8B-B14F-4D97-AF65-F5344CB8AC3E}">
        <p14:creationId xmlns:p14="http://schemas.microsoft.com/office/powerpoint/2010/main" val="28540723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37df5412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37df5412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40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ru-RU" sz="2400" dirty="0">
                <a:solidFill>
                  <a:schemeClr val="dk1"/>
                </a:solidFill>
                <a:latin typeface="Neue Machina Ultrabold" panose="00000900000000000000" pitchFamily="50" charset="-52"/>
                <a:ea typeface="Helvetica Neue"/>
                <a:cs typeface="Helvetica Neue"/>
                <a:sym typeface="Montserrat"/>
              </a:rPr>
              <a:t>Утверждают, что в этом слове увековечена память фламандских богачей, банкиров Ван дер Бурсе из города Брюгге (XIII век).</a:t>
            </a:r>
          </a:p>
        </p:txBody>
      </p:sp>
    </p:spTree>
    <p:extLst>
      <p:ext uri="{BB962C8B-B14F-4D97-AF65-F5344CB8AC3E}">
        <p14:creationId xmlns:p14="http://schemas.microsoft.com/office/powerpoint/2010/main" val="147540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Бальзак продвигал идею того, что деньги не должны лежать без дела, а должны работать – тогда они будут приносить пользу. </a:t>
            </a:r>
            <a:endParaRPr dirty="0"/>
          </a:p>
        </p:txBody>
      </p:sp>
    </p:spTree>
    <p:extLst>
      <p:ext uri="{BB962C8B-B14F-4D97-AF65-F5344CB8AC3E}">
        <p14:creationId xmlns:p14="http://schemas.microsoft.com/office/powerpoint/2010/main" val="1363904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ru-RU" sz="2400" dirty="0">
                <a:solidFill>
                  <a:schemeClr val="dk1"/>
                </a:solidFill>
                <a:latin typeface="Neue Machina Ultrabold" panose="00000900000000000000" pitchFamily="50" charset="-52"/>
                <a:ea typeface="Helvetica Neue"/>
                <a:cs typeface="Helvetica Neue"/>
                <a:sym typeface="Helvetica Neue"/>
              </a:rPr>
              <a:t>Шведское законодательство позволяло вычесть стоимость рабочей одежды из дохода компании и тем самым снизить налоги. Для этого требовалось доказать, что одежда непригодна для повседневной носки, что в случае с костюмами ABBA было очевидно.</a:t>
            </a:r>
            <a:endParaRPr lang="ru-RU" sz="2400" dirty="0">
              <a:solidFill>
                <a:schemeClr val="dk1"/>
              </a:solidFill>
              <a:latin typeface="Neue Machina Ultrabold" panose="00000900000000000000" pitchFamily="50" charset="-52"/>
              <a:ea typeface="Helvetica Neue"/>
              <a:cs typeface="Helvetica Neue"/>
              <a:sym typeface="Montserrat"/>
            </a:endParaRPr>
          </a:p>
          <a:p>
            <a:pPr marL="0" lvl="0" indent="0" algn="l" rtl="0">
              <a:spcBef>
                <a:spcPts val="0"/>
              </a:spcBef>
              <a:spcAft>
                <a:spcPts val="0"/>
              </a:spcAft>
              <a:buNone/>
            </a:pPr>
            <a:r>
              <a:rPr lang="ru-RU" sz="2400" b="0" dirty="0">
                <a:solidFill>
                  <a:schemeClr val="dk1"/>
                </a:solidFill>
                <a:latin typeface="Neue Machina Ultrabold" panose="00000900000000000000" pitchFamily="50" charset="-52"/>
                <a:sym typeface="Helvetica Neue Medium"/>
              </a:rPr>
              <a:t>В России налоговые вычеты бывают не только социальными (перечислены в вопросе), но ещё и имущественными (расходы на покупку недвижимости) и инвестиционными (за операции с ценными бумагами).</a:t>
            </a:r>
            <a:endParaRPr dirty="0"/>
          </a:p>
        </p:txBody>
      </p:sp>
    </p:spTree>
    <p:extLst>
      <p:ext uri="{BB962C8B-B14F-4D97-AF65-F5344CB8AC3E}">
        <p14:creationId xmlns:p14="http://schemas.microsoft.com/office/powerpoint/2010/main" val="250632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ru-RU" sz="2200" dirty="0" err="1">
                <a:effectLst/>
                <a:latin typeface="Helvetica Neue"/>
                <a:ea typeface="Helvetica Neue"/>
                <a:cs typeface="Helvetica Neue"/>
                <a:sym typeface="Helvetica Neue"/>
              </a:rPr>
              <a:t>Кешбэк</a:t>
            </a:r>
            <a:r>
              <a:rPr lang="ru-RU" sz="2200" dirty="0">
                <a:effectLst/>
                <a:latin typeface="Helvetica Neue"/>
                <a:ea typeface="Helvetica Neue"/>
                <a:cs typeface="Helvetica Neue"/>
                <a:sym typeface="Helvetica Neue"/>
              </a:rPr>
              <a:t> — это возврат некоторой части расходов на оплату товаров и услуг. Некоторое время это слово в русском языке писали в разных вариациях, но в 2020 году в орфографическом словаре РАН закрепили написание «</a:t>
            </a:r>
            <a:r>
              <a:rPr lang="ru-RU" sz="2200" dirty="0" err="1">
                <a:effectLst/>
                <a:latin typeface="Helvetica Neue"/>
                <a:ea typeface="Helvetica Neue"/>
                <a:cs typeface="Helvetica Neue"/>
                <a:sym typeface="Helvetica Neue"/>
              </a:rPr>
              <a:t>кешбэк</a:t>
            </a:r>
            <a:r>
              <a:rPr lang="ru-RU" sz="2200" dirty="0">
                <a:effectLst/>
                <a:latin typeface="Helvetica Neue"/>
                <a:ea typeface="Helvetica Neue"/>
                <a:cs typeface="Helvetica Neue"/>
                <a:sym typeface="Helvetica Neue"/>
              </a:rPr>
              <a:t>». Мы вам предложили вернуть часть бланков после игры, намекая на правильный ответ. </a:t>
            </a:r>
            <a:r>
              <a:rPr lang="ru-RU" sz="2200" dirty="0">
                <a:effectLst/>
                <a:latin typeface="Helvetica Neue"/>
                <a:ea typeface="Helvetica Neue"/>
                <a:cs typeface="Helvetica Neue"/>
                <a:sym typeface="Wingdings" panose="05000000000000000000" pitchFamily="2" charset="2"/>
              </a:rPr>
              <a:t></a:t>
            </a:r>
            <a:r>
              <a:rPr lang="ru-RU"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76364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ru-RU" sz="2400" dirty="0">
                <a:solidFill>
                  <a:schemeClr val="dk1"/>
                </a:solidFill>
                <a:latin typeface="Neue Machina Ultrabold" panose="00000900000000000000" pitchFamily="50" charset="-52"/>
                <a:ea typeface="Helvetica Neue"/>
                <a:cs typeface="Helvetica Neue"/>
                <a:sym typeface="Helvetica Neue"/>
              </a:rPr>
              <a:t>Медальон с птицей феникс — своеобразный страховой полис. Дома в старом городе строили настолько близко друг к другу, что пожары уничтожали целые кварталы. Пожарные команды в первую очередь тушили дома с отличительным знаком на фасаде. А дома бедных людей спасали уже по остаточному принципу.</a:t>
            </a:r>
            <a:endParaRPr lang="ru-RU" sz="2400" dirty="0">
              <a:solidFill>
                <a:schemeClr val="dk1"/>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99471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53947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5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204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06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26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92354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735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37df5412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37df5412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040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93388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Слово «копейка» появилось при Иване IV Грозном. В то время чеканились серебряные монеты с изображением князя с копьем в руке. Оттуда и пошло «копейные деньги». </a:t>
            </a:r>
            <a:br>
              <a:rPr lang="ru-RU" sz="2400" dirty="0">
                <a:solidFill>
                  <a:schemeClr val="dk1"/>
                </a:solidFill>
                <a:latin typeface="Neue Machina Ultrabold" panose="00000900000000000000" pitchFamily="50" charset="-52"/>
                <a:ea typeface="Helvetica Neue"/>
                <a:cs typeface="Helvetica Neue"/>
                <a:sym typeface="Montserrat"/>
              </a:rPr>
            </a:br>
            <a:r>
              <a:rPr lang="ru-RU" sz="2400" dirty="0">
                <a:solidFill>
                  <a:schemeClr val="dk1"/>
                </a:solidFill>
                <a:latin typeface="Neue Machina Ultrabold" panose="00000900000000000000" pitchFamily="50" charset="-52"/>
                <a:ea typeface="Helvetica Neue"/>
                <a:cs typeface="Helvetica Neue"/>
                <a:sym typeface="Montserrat"/>
              </a:rPr>
              <a:t>Метание копья является дисциплиной в программе лёгкой атлетики Олимпийских игр.</a:t>
            </a:r>
            <a:endParaRPr dirty="0"/>
          </a:p>
        </p:txBody>
      </p:sp>
    </p:spTree>
    <p:extLst>
      <p:ext uri="{BB962C8B-B14F-4D97-AF65-F5344CB8AC3E}">
        <p14:creationId xmlns:p14="http://schemas.microsoft.com/office/powerpoint/2010/main" val="2286332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Иранский риал остается самой слабой валютой в мире в 2022 году со стоимостью более 42 тысяч IRR за 1 доллар США. Риал остался самой слабой валютой в результате санкций, которые не позволяют Ирану экспортировать нефть на мировой рынок, частично из-за политической нестабильности в регионе. До 1935 года страна была известна всему мира как Персия, хотя сами местные жители с древности называли свою страну Ираном. А.С. Грибоедов дважды отправлялся в Персию в составе русского дипломатического корпуса.</a:t>
            </a:r>
            <a:endParaRPr dirty="0"/>
          </a:p>
        </p:txBody>
      </p:sp>
    </p:spTree>
    <p:extLst>
      <p:ext uri="{BB962C8B-B14F-4D97-AF65-F5344CB8AC3E}">
        <p14:creationId xmlns:p14="http://schemas.microsoft.com/office/powerpoint/2010/main" val="613249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Юлий Цезарь дал название месяцу «июль» и всему юлианскому календарю. Юлий Цезарь был убит в 44 году до н.э., но успел попасть на отчеканенные монеты при жизни. И именно он известен тем, что мог делать несколько дел одновременно, на что мы вам намекали первым предложением.</a:t>
            </a:r>
            <a:endParaRPr dirty="0"/>
          </a:p>
        </p:txBody>
      </p:sp>
    </p:spTree>
    <p:extLst>
      <p:ext uri="{BB962C8B-B14F-4D97-AF65-F5344CB8AC3E}">
        <p14:creationId xmlns:p14="http://schemas.microsoft.com/office/powerpoint/2010/main" val="4110200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Лев – это валюта Болгарии, а вот другого льва можно увидеть и во многих фильмах, и в зодиакальном созвездии. </a:t>
            </a:r>
            <a:endParaRPr dirty="0"/>
          </a:p>
        </p:txBody>
      </p:sp>
    </p:spTree>
    <p:extLst>
      <p:ext uri="{BB962C8B-B14F-4D97-AF65-F5344CB8AC3E}">
        <p14:creationId xmlns:p14="http://schemas.microsoft.com/office/powerpoint/2010/main" val="1893448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Это азербайджанские </a:t>
            </a:r>
            <a:r>
              <a:rPr lang="ru-RU" sz="2400" dirty="0" err="1">
                <a:solidFill>
                  <a:schemeClr val="dk1"/>
                </a:solidFill>
                <a:latin typeface="Neue Machina Ultrabold" panose="00000900000000000000" pitchFamily="50" charset="-52"/>
                <a:ea typeface="Helvetica Neue"/>
                <a:cs typeface="Helvetica Neue"/>
                <a:sym typeface="Montserrat"/>
              </a:rPr>
              <a:t>манаты</a:t>
            </a:r>
            <a:r>
              <a:rPr lang="ru-RU" sz="2400" dirty="0">
                <a:solidFill>
                  <a:schemeClr val="dk1"/>
                </a:solidFill>
                <a:latin typeface="Neue Machina Ultrabold" panose="00000900000000000000" pitchFamily="50" charset="-52"/>
                <a:ea typeface="Helvetica Neue"/>
                <a:cs typeface="Helvetica Neue"/>
                <a:sym typeface="Montserrat"/>
              </a:rPr>
              <a:t>, выпущенные позже 2005 года. А все потому, что дизайнером и </a:t>
            </a:r>
            <a:r>
              <a:rPr lang="ru-RU" sz="2400" dirty="0" err="1">
                <a:solidFill>
                  <a:schemeClr val="dk1"/>
                </a:solidFill>
                <a:latin typeface="Neue Machina Ultrabold" panose="00000900000000000000" pitchFamily="50" charset="-52"/>
                <a:ea typeface="Helvetica Neue"/>
                <a:cs typeface="Helvetica Neue"/>
                <a:sym typeface="Montserrat"/>
              </a:rPr>
              <a:t>этех</a:t>
            </a:r>
            <a:r>
              <a:rPr lang="ru-RU" sz="2400" dirty="0">
                <a:solidFill>
                  <a:schemeClr val="dk1"/>
                </a:solidFill>
                <a:latin typeface="Neue Machina Ultrabold" panose="00000900000000000000" pitchFamily="50" charset="-52"/>
                <a:ea typeface="Helvetica Neue"/>
                <a:cs typeface="Helvetica Neue"/>
                <a:sym typeface="Montserrat"/>
              </a:rPr>
              <a:t>, и других (евро) купюр является один и тот же человек — Роберт Калина. Он стал знаменитым после того, как выиграл конкурс на дизайн банкноты евро, после чего власти Азербайджана пригласили его для разработки дизайна национальной валюты.</a:t>
            </a:r>
            <a:endParaRPr dirty="0"/>
          </a:p>
        </p:txBody>
      </p:sp>
    </p:spTree>
    <p:extLst>
      <p:ext uri="{BB962C8B-B14F-4D97-AF65-F5344CB8AC3E}">
        <p14:creationId xmlns:p14="http://schemas.microsoft.com/office/powerpoint/2010/main" val="3220176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29767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992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14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939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276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804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37df5412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37df5412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18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191489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Копилки редко находят целыми, потому что древние люди тоже их разбивали. Банковские счета, помогающие сберечь деньги, называют по аналогии с копилкой. </a:t>
            </a:r>
            <a:endParaRPr dirty="0"/>
          </a:p>
        </p:txBody>
      </p:sp>
    </p:spTree>
    <p:extLst>
      <p:ext uri="{BB962C8B-B14F-4D97-AF65-F5344CB8AC3E}">
        <p14:creationId xmlns:p14="http://schemas.microsoft.com/office/powerpoint/2010/main" val="1691543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Однажды Джон Шепард-</a:t>
            </a:r>
            <a:r>
              <a:rPr lang="ru-RU" sz="2400" dirty="0" err="1">
                <a:solidFill>
                  <a:schemeClr val="dk1"/>
                </a:solidFill>
                <a:latin typeface="Neue Machina Ultrabold" panose="00000900000000000000" pitchFamily="50" charset="-52"/>
                <a:ea typeface="Helvetica Neue"/>
                <a:cs typeface="Helvetica Neue"/>
                <a:sym typeface="Montserrat"/>
              </a:rPr>
              <a:t>Баррон</a:t>
            </a:r>
            <a:r>
              <a:rPr lang="ru-RU" sz="2400" dirty="0">
                <a:solidFill>
                  <a:schemeClr val="dk1"/>
                </a:solidFill>
                <a:latin typeface="Neue Machina Ultrabold" panose="00000900000000000000" pitchFamily="50" charset="-52"/>
                <a:ea typeface="Helvetica Neue"/>
                <a:cs typeface="Helvetica Neue"/>
                <a:sym typeface="Montserrat"/>
              </a:rPr>
              <a:t> на несколько минут опоздал в банк — тот закрывался на выходные. Шотландцу срочно нужны были наличные, и он умолял менеджера открыть отделение, но тот отказался. В этот момент инженер Джон Шепард-</a:t>
            </a:r>
            <a:r>
              <a:rPr lang="ru-RU" sz="2400" dirty="0" err="1">
                <a:solidFill>
                  <a:schemeClr val="dk1"/>
                </a:solidFill>
                <a:latin typeface="Neue Machina Ultrabold" panose="00000900000000000000" pitchFamily="50" charset="-52"/>
                <a:ea typeface="Helvetica Neue"/>
                <a:cs typeface="Helvetica Neue"/>
                <a:sym typeface="Montserrat"/>
              </a:rPr>
              <a:t>Баррон</a:t>
            </a:r>
            <a:r>
              <a:rPr lang="ru-RU" sz="2400" dirty="0">
                <a:solidFill>
                  <a:schemeClr val="dk1"/>
                </a:solidFill>
                <a:latin typeface="Neue Machina Ultrabold" panose="00000900000000000000" pitchFamily="50" charset="-52"/>
                <a:ea typeface="Helvetica Neue"/>
                <a:cs typeface="Helvetica Neue"/>
                <a:sym typeface="Montserrat"/>
              </a:rPr>
              <a:t> подумал о торговом автомате, который вместо шоколадок выдавал бы деньги в любой момент времени.</a:t>
            </a:r>
            <a:endParaRPr dirty="0"/>
          </a:p>
        </p:txBody>
      </p:sp>
    </p:spTree>
    <p:extLst>
      <p:ext uri="{BB962C8B-B14F-4D97-AF65-F5344CB8AC3E}">
        <p14:creationId xmlns:p14="http://schemas.microsoft.com/office/powerpoint/2010/main" val="2564229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В стандартной "Монополии" — 15 тысяч 140 долларов, соответственно, все они исчезли вместе с украденными на выставке в Москве экземплярами игры. Автор «Монополии» считала, что взрослых исправить сложно, то пусть хотя бы дети через игру поймут, что пользование земельными ресурсами должно быть конкурентным.</a:t>
            </a:r>
            <a:endParaRPr dirty="0"/>
          </a:p>
        </p:txBody>
      </p:sp>
    </p:spTree>
    <p:extLst>
      <p:ext uri="{BB962C8B-B14F-4D97-AF65-F5344CB8AC3E}">
        <p14:creationId xmlns:p14="http://schemas.microsoft.com/office/powerpoint/2010/main" val="1248600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Сначала банкомат был настроен на ввод десятизначного ПИН-кода для авторизации в системе. Однако жена изобретателя постоянно забывала их последовательность и могла запомнить только четыре цифры. В таком виде ПИН-код дошел и до наших дней. Мультфильм «</a:t>
            </a:r>
            <a:r>
              <a:rPr lang="ru-RU" sz="2400" dirty="0" err="1">
                <a:solidFill>
                  <a:schemeClr val="dk1"/>
                </a:solidFill>
                <a:latin typeface="Neue Machina Ultrabold" panose="00000900000000000000" pitchFamily="50" charset="-52"/>
                <a:ea typeface="Helvetica Neue"/>
                <a:cs typeface="Helvetica Neue"/>
                <a:sym typeface="Montserrat"/>
              </a:rPr>
              <a:t>Смешарики</a:t>
            </a:r>
            <a:r>
              <a:rPr lang="ru-RU" sz="2400" dirty="0">
                <a:solidFill>
                  <a:schemeClr val="dk1"/>
                </a:solidFill>
                <a:latin typeface="Neue Machina Ultrabold" panose="00000900000000000000" pitchFamily="50" charset="-52"/>
                <a:ea typeface="Helvetica Neue"/>
                <a:cs typeface="Helvetica Neue"/>
                <a:sym typeface="Montserrat"/>
              </a:rPr>
              <a:t>. </a:t>
            </a:r>
            <a:r>
              <a:rPr lang="ru-RU" sz="2400" dirty="0" err="1">
                <a:solidFill>
                  <a:schemeClr val="dk1"/>
                </a:solidFill>
                <a:latin typeface="Neue Machina Ultrabold" panose="00000900000000000000" pitchFamily="50" charset="-52"/>
                <a:ea typeface="Helvetica Neue"/>
                <a:cs typeface="Helvetica Neue"/>
                <a:sym typeface="Montserrat"/>
              </a:rPr>
              <a:t>Пин</a:t>
            </a:r>
            <a:r>
              <a:rPr lang="ru-RU" sz="2400" dirty="0">
                <a:solidFill>
                  <a:schemeClr val="dk1"/>
                </a:solidFill>
                <a:latin typeface="Neue Machina Ultrabold" panose="00000900000000000000" pitchFamily="50" charset="-52"/>
                <a:ea typeface="Helvetica Neue"/>
                <a:cs typeface="Helvetica Neue"/>
                <a:sym typeface="Montserrat"/>
              </a:rPr>
              <a:t>-Код» рассказывает о научных достижениях, чтобы приобщить молодое поколение к научному взгляду на мир.</a:t>
            </a:r>
            <a:endParaRPr dirty="0"/>
          </a:p>
        </p:txBody>
      </p:sp>
    </p:spTree>
    <p:extLst>
      <p:ext uri="{BB962C8B-B14F-4D97-AF65-F5344CB8AC3E}">
        <p14:creationId xmlns:p14="http://schemas.microsoft.com/office/powerpoint/2010/main" val="253870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59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Роберт </a:t>
            </a:r>
            <a:r>
              <a:rPr lang="ru-RU" sz="2400" dirty="0" err="1">
                <a:solidFill>
                  <a:schemeClr val="dk1"/>
                </a:solidFill>
                <a:latin typeface="Neue Machina Ultrabold" panose="00000900000000000000" pitchFamily="50" charset="-52"/>
                <a:ea typeface="Helvetica Neue"/>
                <a:cs typeface="Helvetica Neue"/>
                <a:sym typeface="Montserrat"/>
              </a:rPr>
              <a:t>Лэнг</a:t>
            </a:r>
            <a:r>
              <a:rPr lang="ru-RU" sz="2400" dirty="0">
                <a:solidFill>
                  <a:schemeClr val="dk1"/>
                </a:solidFill>
                <a:latin typeface="Neue Machina Ultrabold" panose="00000900000000000000" pitchFamily="50" charset="-52"/>
                <a:ea typeface="Helvetica Neue"/>
                <a:cs typeface="Helvetica Neue"/>
                <a:sym typeface="Montserrat"/>
              </a:rPr>
              <a:t> использовал свои знания складывания и развёртывания оригами, чтобы создать более компактную, но столь же эффективную автомобильную подушку безопасности. Финансовая подушка безопасности формируется на случай непредвиденных трат, поэтому может помочь в критической ситуации. </a:t>
            </a:r>
            <a:endParaRPr dirty="0"/>
          </a:p>
        </p:txBody>
      </p:sp>
    </p:spTree>
    <p:extLst>
      <p:ext uri="{BB962C8B-B14F-4D97-AF65-F5344CB8AC3E}">
        <p14:creationId xmlns:p14="http://schemas.microsoft.com/office/powerpoint/2010/main" val="894090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21928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517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598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623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50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4250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37df5412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37df5412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240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318688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Королева Елизавета II смогла обойти свою прапрабабку Викторию и войти в Книгу рекордов Гиннесса как человек, чей портрет разместило на своих деньгах больше всего стран: в том числе Великобритания, Канада, Австралия, Новая Зеландия и многие другие.</a:t>
            </a:r>
            <a:endParaRPr dirty="0"/>
          </a:p>
        </p:txBody>
      </p:sp>
    </p:spTree>
    <p:extLst>
      <p:ext uri="{BB962C8B-B14F-4D97-AF65-F5344CB8AC3E}">
        <p14:creationId xmlns:p14="http://schemas.microsoft.com/office/powerpoint/2010/main" val="125469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954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Работодатель не имеет права заставлять юного сотрудника работать в выходные и праздничные дни. Исключения составляют творческие направления: СМИ, театры, кино и др. Знаменитую фразу «Театр начинается с вешалки» режиссёр К.С. Станиславский не говорил, лишь писал в обращении к цеху гардеробщиков: «Спектакль начинается с момента входа в здание театра».</a:t>
            </a:r>
            <a:endParaRPr dirty="0"/>
          </a:p>
        </p:txBody>
      </p:sp>
    </p:spTree>
    <p:extLst>
      <p:ext uri="{BB962C8B-B14F-4D97-AF65-F5344CB8AC3E}">
        <p14:creationId xmlns:p14="http://schemas.microsoft.com/office/powerpoint/2010/main" val="3562923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Сомалийских пиратов судили по законодательству XVII века "О морском разбое", так как более поздней кодификации норм права, связанных с этим правонарушением, в Европе просто не было. Современное пиратство предполагает незаконное использование чужой интеллектуальной собственности в разных форматах, поэтому важно знать о способах защиты.</a:t>
            </a:r>
            <a:endParaRPr dirty="0"/>
          </a:p>
        </p:txBody>
      </p:sp>
    </p:spTree>
    <p:extLst>
      <p:ext uri="{BB962C8B-B14F-4D97-AF65-F5344CB8AC3E}">
        <p14:creationId xmlns:p14="http://schemas.microsoft.com/office/powerpoint/2010/main" val="20775368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После перехода на бумажные деньги подделка находящихся в обороте монет перестала быть рентабельной, поэтому сейчас фальшивомонетчики делают упор на редкие монеты прошлого. Математические задачи на взвешивание просят определить фальшивую монетку минимальным количеством действий.</a:t>
            </a:r>
            <a:endParaRPr dirty="0"/>
          </a:p>
        </p:txBody>
      </p:sp>
    </p:spTree>
    <p:extLst>
      <p:ext uri="{BB962C8B-B14F-4D97-AF65-F5344CB8AC3E}">
        <p14:creationId xmlns:p14="http://schemas.microsoft.com/office/powerpoint/2010/main" val="2310375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400" dirty="0">
                <a:solidFill>
                  <a:schemeClr val="dk1"/>
                </a:solidFill>
                <a:latin typeface="Neue Machina Ultrabold" panose="00000900000000000000" pitchFamily="50" charset="-52"/>
                <a:ea typeface="Helvetica Neue"/>
                <a:cs typeface="Helvetica Neue"/>
                <a:sym typeface="Montserrat"/>
              </a:rPr>
              <a:t>Не будь упразднен налог, строительство Хрустального дворца было бы невозможным из-за огромных затрат. Бедняки не могли позволить себе окна и стекла, потому жили в полумраке.</a:t>
            </a:r>
            <a:endParaRPr dirty="0"/>
          </a:p>
        </p:txBody>
      </p:sp>
    </p:spTree>
    <p:extLst>
      <p:ext uri="{BB962C8B-B14F-4D97-AF65-F5344CB8AC3E}">
        <p14:creationId xmlns:p14="http://schemas.microsoft.com/office/powerpoint/2010/main" val="1279939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8161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38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7df5412e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7df5412e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42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37df5412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137df5412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28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0683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Фото">
    <p:spTree>
      <p:nvGrpSpPr>
        <p:cNvPr id="1" name=""/>
        <p:cNvGrpSpPr/>
        <p:nvPr/>
      </p:nvGrpSpPr>
      <p:grpSpPr>
        <a:xfrm>
          <a:off x="0" y="0"/>
          <a:ext cx="0" cy="0"/>
          <a:chOff x="0" y="0"/>
          <a:chExt cx="0" cy="0"/>
        </a:xfrm>
      </p:grpSpPr>
      <p:pic>
        <p:nvPicPr>
          <p:cNvPr id="4" name="3.jpg" descr="3.jpg">
            <a:extLst>
              <a:ext uri="{FF2B5EF4-FFF2-40B4-BE49-F238E27FC236}">
                <a16:creationId xmlns:a16="http://schemas.microsoft.com/office/drawing/2014/main" id="{74669416-B2B0-464C-84F1-59DB683ABDC8}"/>
              </a:ext>
            </a:extLst>
          </p:cNvPr>
          <p:cNvPicPr>
            <a:picLocks noChangeAspect="1"/>
          </p:cNvPicPr>
          <p:nvPr userDrawn="1"/>
        </p:nvPicPr>
        <p:blipFill>
          <a:blip r:embed="rId2"/>
          <a:stretch>
            <a:fillRect/>
          </a:stretch>
        </p:blipFill>
        <p:spPr>
          <a:xfrm>
            <a:off x="-90755" y="-29632"/>
            <a:ext cx="24476148" cy="13775264"/>
          </a:xfrm>
          <a:prstGeom prst="rect">
            <a:avLst/>
          </a:prstGeom>
          <a:ln w="12700">
            <a:miter lim="400000"/>
          </a:ln>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660869" y="365442"/>
            <a:ext cx="1144408" cy="1249998"/>
          </a:xfrm>
          <a:prstGeom prst="rect">
            <a:avLst/>
          </a:prstGeom>
        </p:spPr>
      </p:pic>
    </p:spTree>
  </p:cSld>
  <p:clrMapOvr>
    <a:masterClrMapping/>
  </p:clrMapOvr>
  <p:transition spd="med"/>
  <p:extLst>
    <p:ext uri="{DCECCB84-F9BA-43D5-87BE-67443E8EF086}">
      <p15:sldGuideLst xmlns:p15="http://schemas.microsoft.com/office/powerpoint/2012/main">
        <p15:guide id="1" orient="horz" pos="1031"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pic>
        <p:nvPicPr>
          <p:cNvPr id="5" name="1.jpg" descr="1.jpg">
            <a:extLst>
              <a:ext uri="{FF2B5EF4-FFF2-40B4-BE49-F238E27FC236}">
                <a16:creationId xmlns:a16="http://schemas.microsoft.com/office/drawing/2014/main" id="{24E6B4C3-3941-DE4E-9E1D-67D9C54EEA1F}"/>
              </a:ext>
            </a:extLst>
          </p:cNvPr>
          <p:cNvPicPr>
            <a:picLocks noChangeAspect="1"/>
          </p:cNvPicPr>
          <p:nvPr userDrawn="1"/>
        </p:nvPicPr>
        <p:blipFill>
          <a:blip r:embed="rId2"/>
          <a:srcRect b="77788"/>
          <a:stretch>
            <a:fillRect/>
          </a:stretch>
        </p:blipFill>
        <p:spPr>
          <a:xfrm>
            <a:off x="960120" y="536657"/>
            <a:ext cx="24384000" cy="3061129"/>
          </a:xfrm>
          <a:prstGeom prst="rect">
            <a:avLst/>
          </a:prstGeom>
          <a:ln w="12700">
            <a:miter lim="400000"/>
          </a:ln>
        </p:spPr>
      </p:pic>
      <p:pic>
        <p:nvPicPr>
          <p:cNvPr id="6" name="Дизайн без названия (8).png" descr="Дизайн без названия (8).png">
            <a:extLst>
              <a:ext uri="{FF2B5EF4-FFF2-40B4-BE49-F238E27FC236}">
                <a16:creationId xmlns:a16="http://schemas.microsoft.com/office/drawing/2014/main" id="{571C1111-C6E1-AD43-A968-D34E2DDB8C8E}"/>
              </a:ext>
            </a:extLst>
          </p:cNvPr>
          <p:cNvPicPr>
            <a:picLocks noChangeAspect="1"/>
          </p:cNvPicPr>
          <p:nvPr userDrawn="1"/>
        </p:nvPicPr>
        <p:blipFill>
          <a:blip r:embed="rId3"/>
          <a:srcRect t="33263" b="20473"/>
          <a:stretch>
            <a:fillRect/>
          </a:stretch>
        </p:blipFill>
        <p:spPr>
          <a:xfrm>
            <a:off x="-1" y="8435121"/>
            <a:ext cx="24384001" cy="6345505"/>
          </a:xfrm>
          <a:prstGeom prst="rect">
            <a:avLst/>
          </a:prstGeom>
          <a:ln w="12700">
            <a:miter lim="400000"/>
          </a:ln>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506525" y="747487"/>
            <a:ext cx="1844776" cy="2014988"/>
          </a:xfrm>
          <a:prstGeom prst="rect">
            <a:avLst/>
          </a:prstGeom>
        </p:spPr>
      </p:pic>
    </p:spTree>
  </p:cSld>
  <p:clrMapOvr>
    <a:masterClrMapping/>
  </p:clrMapOvr>
  <p:transition spd="med"/>
  <p:extLst>
    <p:ext uri="{DCECCB84-F9BA-43D5-87BE-67443E8EF086}">
      <p15:sldGuideLst xmlns:p15="http://schemas.microsoft.com/office/powerpoint/2012/main">
        <p15:guide id="1" orient="horz" pos="1712"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Фото — горизонтально">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977F01-5340-4B41-8F8C-9DFD51AC6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24384000" cy="13716000"/>
          </a:xfrm>
          <a:prstGeom prst="rect">
            <a:avLst/>
          </a:prstGeom>
        </p:spPr>
      </p:pic>
      <p:sp>
        <p:nvSpPr>
          <p:cNvPr id="23" name="Номер слайда"/>
          <p:cNvSpPr txBox="1">
            <a:spLocks noGrp="1"/>
          </p:cNvSpPr>
          <p:nvPr>
            <p:ph type="sldNum" sz="quarter" idx="2"/>
          </p:nvPr>
        </p:nvSpPr>
        <p:spPr>
          <a:xfrm>
            <a:off x="11968443" y="13081000"/>
            <a:ext cx="434413" cy="471924"/>
          </a:xfrm>
          <a:prstGeom prst="rect">
            <a:avLst/>
          </a:prstGeom>
        </p:spPr>
        <p:txBody>
          <a:bodyPr/>
          <a:lstStyle/>
          <a:p>
            <a:fld id="{86CB4B4D-7CA3-9044-876B-883B54F8677D}" type="slidenum">
              <a:t>‹#›</a:t>
            </a:fld>
            <a:endParaRPr/>
          </a:p>
        </p:txBody>
      </p:sp>
      <p:sp>
        <p:nvSpPr>
          <p:cNvPr id="6" name="Текст заголовка">
            <a:extLst>
              <a:ext uri="{FF2B5EF4-FFF2-40B4-BE49-F238E27FC236}">
                <a16:creationId xmlns:a16="http://schemas.microsoft.com/office/drawing/2014/main" id="{48D99A02-40A8-6541-9E75-3E1561C26EC9}"/>
              </a:ext>
            </a:extLst>
          </p:cNvPr>
          <p:cNvSpPr txBox="1">
            <a:spLocks noGrp="1"/>
          </p:cNvSpPr>
          <p:nvPr>
            <p:ph type="title" hasCustomPrompt="1"/>
          </p:nvPr>
        </p:nvSpPr>
        <p:spPr>
          <a:xfrm>
            <a:off x="1689100" y="1021735"/>
            <a:ext cx="18368707" cy="1820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p>
            <a:r>
              <a:rPr lang="ru-RU" dirty="0"/>
              <a:t>ТЕКСТ ЗАГОЛОВКА</a:t>
            </a:r>
          </a:p>
        </p:txBody>
      </p:sp>
      <p:sp>
        <p:nvSpPr>
          <p:cNvPr id="7" name="Уровень текста 1…">
            <a:extLst>
              <a:ext uri="{FF2B5EF4-FFF2-40B4-BE49-F238E27FC236}">
                <a16:creationId xmlns:a16="http://schemas.microsoft.com/office/drawing/2014/main" id="{7F145048-5936-7641-BC7E-8D9EE13F57B0}"/>
              </a:ext>
            </a:extLst>
          </p:cNvPr>
          <p:cNvSpPr txBox="1">
            <a:spLocks noGrp="1"/>
          </p:cNvSpPr>
          <p:nvPr>
            <p:ph idx="1" hasCustomPrompt="1"/>
          </p:nvPr>
        </p:nvSpPr>
        <p:spPr>
          <a:xfrm>
            <a:off x="1689105"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Tree>
    <p:extLst>
      <p:ext uri="{BB962C8B-B14F-4D97-AF65-F5344CB8AC3E}">
        <p14:creationId xmlns:p14="http://schemas.microsoft.com/office/powerpoint/2010/main" val="194768517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 Иван Арсентьев"/>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 Иван Арсентьев</a:t>
            </a:r>
          </a:p>
        </p:txBody>
      </p:sp>
      <p:sp>
        <p:nvSpPr>
          <p:cNvPr id="94" name="«Место ввода цитаты»."/>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«Место ввода цитаты».</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jpeg"/><Relationship Id="rId5" Type="http://schemas.openxmlformats.org/officeDocument/2006/relationships/image" Target="../media/image10.png"/><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10" name="Google Shape;57;p16"/>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4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14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14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5" name="Рисунок 4">
            <a:extLst>
              <a:ext uri="{FF2B5EF4-FFF2-40B4-BE49-F238E27FC236}">
                <a16:creationId xmlns:a16="http://schemas.microsoft.com/office/drawing/2014/main" id="{4D923E54-36FC-4DA0-76C3-7F4D14AEA444}"/>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6" name="Рисунок 5">
            <a:extLst>
              <a:ext uri="{FF2B5EF4-FFF2-40B4-BE49-F238E27FC236}">
                <a16:creationId xmlns:a16="http://schemas.microsoft.com/office/drawing/2014/main" id="{8A919D33-C6D7-C4E2-7CA1-4F9792049F1C}"/>
              </a:ext>
            </a:extLst>
          </p:cNvPr>
          <p:cNvPicPr>
            <a:picLocks noChangeAspect="1"/>
          </p:cNvPicPr>
          <p:nvPr/>
        </p:nvPicPr>
        <p:blipFill>
          <a:blip r:embed="rId4"/>
          <a:stretch>
            <a:fillRect/>
          </a:stretch>
        </p:blipFill>
        <p:spPr>
          <a:xfrm rot="950093">
            <a:off x="10307389" y="3572885"/>
            <a:ext cx="2968737" cy="1814228"/>
          </a:xfrm>
          <a:prstGeom prst="rect">
            <a:avLst/>
          </a:prstGeom>
        </p:spPr>
      </p:pic>
    </p:spTree>
    <p:extLst>
      <p:ext uri="{BB962C8B-B14F-4D97-AF65-F5344CB8AC3E}">
        <p14:creationId xmlns:p14="http://schemas.microsoft.com/office/powerpoint/2010/main" val="37482622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buNone/>
            </a:pPr>
            <a:r>
              <a:rPr lang="ru-RU" sz="16000" b="1" dirty="0">
                <a:solidFill>
                  <a:srgbClr val="004F9E"/>
                </a:solidFill>
                <a:latin typeface="Arial Black" panose="020B0604020202020204" pitchFamily="34" charset="0"/>
                <a:ea typeface="Montserrat ExtraBold"/>
                <a:cs typeface="Arial Black" panose="020B0604020202020204" pitchFamily="34" charset="0"/>
                <a:sym typeface="Montserrat ExtraBold"/>
              </a:rPr>
              <a:t>ОТВЕТЫ</a:t>
            </a:r>
          </a:p>
          <a:p>
            <a:pPr marL="0" indent="0" hangingPunct="1">
              <a:buNone/>
            </a:pPr>
            <a:r>
              <a:rPr lang="ru-RU" sz="10000" dirty="0">
                <a:solidFill>
                  <a:schemeClr val="tx2"/>
                </a:solidFill>
                <a:latin typeface="Arial" panose="020B0604020202020204" pitchFamily="34" charset="0"/>
                <a:ea typeface="Montserrat ExtraBold"/>
                <a:cs typeface="Arial" panose="020B0604020202020204" pitchFamily="34" charset="0"/>
                <a:sym typeface="Montserrat ExtraBold"/>
              </a:rPr>
              <a:t>Финансовые термины</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EF99961A-1CFC-ADFF-46EF-1B986DB0C0AB}"/>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4203131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331" y="3564298"/>
            <a:ext cx="22092012" cy="548640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По одной из версий, ЕЁ название произошло от фамилии бельгийца, который старался сделать максимально удобной свою гостиницу для проведения торговых сделок: там имелись сейфы, отдельный зал для клерков, а также специальные кабинеты для проведения переговоров. По другой версии, термин «ОНА» получился из слова «</a:t>
            </a:r>
            <a:r>
              <a:rPr lang="ru-RU" sz="4800" dirty="0" err="1">
                <a:solidFill>
                  <a:schemeClr val="dk1"/>
                </a:solidFill>
                <a:latin typeface="Neue Machina Ultrabold" panose="00000900000000000000" pitchFamily="50" charset="-52"/>
                <a:ea typeface="Helvetica Neue"/>
                <a:cs typeface="Helvetica Neue"/>
                <a:sym typeface="Helvetica Neue"/>
              </a:rPr>
              <a:t>bursa</a:t>
            </a:r>
            <a:r>
              <a:rPr lang="ru-RU" sz="4800" dirty="0">
                <a:solidFill>
                  <a:schemeClr val="dk1"/>
                </a:solidFill>
                <a:latin typeface="Neue Machina Ultrabold" panose="00000900000000000000" pitchFamily="50" charset="-52"/>
                <a:ea typeface="Helvetica Neue"/>
                <a:cs typeface="Helvetica Neue"/>
                <a:sym typeface="Helvetica Neue"/>
              </a:rPr>
              <a:t>», означающий кожаный кошелек в виде мешочка для денег. Назовите ЕЁ.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биржа</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12288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ОН может быть как семейным, так и государственным. ЕГО можно принять, исполнить и урезать. А Бальзак говорил, что "ЕГО нельзя представлять в виде несгораемого шкафа, он скорее подобен лейке: чем больше он зачерпывает и выливает воды, тем больше земля процветает". Назовите ЕГО.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бюджет</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2088142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Группа ABBA заказывала эксцентричные и дорогие костюмы, которые можно было носить только во время шоу. Это позволяло оформить не только музыкальные номера, но и ЕГО. В России ЕГО можно получить за расходы, например, на образование, медицинские услуги и благотворительность.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Назовите ЕГО двумя словами.</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налоговый вычет</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2713186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Этот инструмент для стимулирования людей оплачивать покупки банковскими картами, а не наличными, появился в России в 2017 году, а правильное написание закрепили только в 2020. Назовите ЕГО, а мы, по аналогии, вернём вам бланки с правильным ответом после игры.</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a:t>
            </a:r>
            <a:r>
              <a:rPr lang="ru-RU" sz="4800" b="1" dirty="0" err="1">
                <a:solidFill>
                  <a:srgbClr val="E6215A"/>
                </a:solidFill>
                <a:latin typeface="Neue Machina Ultrabold" panose="00000900000000000000" pitchFamily="50" charset="-52"/>
                <a:ea typeface="Helvetica Neue"/>
                <a:cs typeface="Helvetica Neue"/>
                <a:sym typeface="Montserrat"/>
              </a:rPr>
              <a:t>кешбэк</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33467136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9069403" y="3564870"/>
            <a:ext cx="14463710"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Перед вами медальон с изображением птицы феникса, который размещали на своих домах богатые жители плотно застроенной столицы Швеции. Если использовать современную терминологию, то можно сказать, что это была ОНА. Назовите ЕЁ.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6" name="Рисунок 5"/>
          <p:cNvPicPr/>
          <p:nvPr/>
        </p:nvPicPr>
        <p:blipFill>
          <a:blip r:embed="rId3"/>
          <a:stretch>
            <a:fillRect/>
          </a:stretch>
        </p:blipFill>
        <p:spPr>
          <a:xfrm>
            <a:off x="1441096" y="3563784"/>
            <a:ext cx="6816238" cy="68486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Google Shape;77;p18"/>
          <p:cNvSpPr txBox="1">
            <a:spLocks/>
          </p:cNvSpPr>
          <p:nvPr/>
        </p:nvSpPr>
        <p:spPr>
          <a:xfrm rot="516">
            <a:off x="9068789" y="9331177"/>
            <a:ext cx="14463892"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страховка</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4912526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spcBef>
                <a:spcPts val="0"/>
              </a:spcBef>
              <a:buNone/>
            </a:pPr>
            <a:r>
              <a:rPr lang="ru-RU" sz="16000" b="1" dirty="0">
                <a:solidFill>
                  <a:srgbClr val="E6215A"/>
                </a:solidFill>
                <a:latin typeface="Arial Black" panose="020B0604020202020204" pitchFamily="34" charset="0"/>
                <a:ea typeface="Montserrat ExtraBold"/>
                <a:cs typeface="Arial Black" panose="020B0604020202020204" pitchFamily="34" charset="0"/>
                <a:sym typeface="Montserrat ExtraBold"/>
              </a:rPr>
              <a:t>Деньги</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FA3E8B08-BD18-2EC2-F4DC-44F0967D7C53}"/>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17242456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От этого слова произошло название монеты «копейка». Оно же входит в название одной из олимпийских дисциплин. Что это за слово?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2824352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Отличная новость для тех, кто хочет стать миллионером прямо сейчас. На 50 долларов США можно приобрести (по курсу на март 2023 года) 2 112 500 риалов. Это самая дешевая валюта в мире на сегодняшний день. </a:t>
            </a:r>
            <a:br>
              <a:rPr lang="ru-RU" sz="4800" dirty="0">
                <a:solidFill>
                  <a:schemeClr val="dk1"/>
                </a:solidFill>
                <a:latin typeface="Neue Machina Ultrabold" panose="00000900000000000000" pitchFamily="50" charset="-52"/>
                <a:ea typeface="Helvetica Neue"/>
                <a:cs typeface="Helvetica Neue"/>
                <a:sym typeface="Montserrat"/>
              </a:rPr>
            </a:br>
            <a:r>
              <a:rPr lang="ru-RU" sz="4800" dirty="0">
                <a:solidFill>
                  <a:schemeClr val="dk1"/>
                </a:solidFill>
                <a:latin typeface="Neue Machina Ultrabold" panose="00000900000000000000" pitchFamily="50" charset="-52"/>
                <a:ea typeface="Helvetica Neue"/>
                <a:cs typeface="Helvetica Neue"/>
                <a:sym typeface="Montserrat"/>
              </a:rPr>
              <a:t>Именно в ЭТОЙ СТРАНЕ около 200 лет назад на дипломатической службе состоял знаменитый русский писатель. Назовите ЭТУ СТРАНУ, нынешнее название которой существует с 1935 года, хотя история страны насчитывает около 5 тысячелетий.</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2424591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Вы можете одновременно и услышать вопрос от ведущего, и прочитать его на экране, и обсудить с </a:t>
            </a:r>
            <a:r>
              <a:rPr lang="ru-RU" sz="4800" dirty="0" err="1">
                <a:solidFill>
                  <a:schemeClr val="dk1"/>
                </a:solidFill>
                <a:latin typeface="Neue Machina Ultrabold" panose="00000900000000000000" pitchFamily="50" charset="-52"/>
                <a:ea typeface="Helvetica Neue"/>
                <a:cs typeface="Helvetica Neue"/>
                <a:sym typeface="Montserrat"/>
              </a:rPr>
              <a:t>однокомандниками</a:t>
            </a:r>
            <a:r>
              <a:rPr lang="ru-RU" sz="4800" dirty="0">
                <a:solidFill>
                  <a:schemeClr val="dk1"/>
                </a:solidFill>
                <a:latin typeface="Neue Machina Ultrabold" panose="00000900000000000000" pitchFamily="50" charset="-52"/>
                <a:ea typeface="Helvetica Neue"/>
                <a:cs typeface="Helvetica Neue"/>
                <a:sym typeface="Montserrat"/>
              </a:rPr>
              <a:t>. Внимание, сам вопрос! </a:t>
            </a:r>
            <a:br>
              <a:rPr lang="ru-RU" sz="4800" dirty="0">
                <a:solidFill>
                  <a:schemeClr val="dk1"/>
                </a:solidFill>
                <a:latin typeface="Neue Machina Ultrabold" panose="00000900000000000000" pitchFamily="50" charset="-52"/>
                <a:ea typeface="Helvetica Neue"/>
                <a:cs typeface="Helvetica Neue"/>
                <a:sym typeface="Montserrat"/>
              </a:rPr>
            </a:br>
            <a:r>
              <a:rPr lang="ru-RU" sz="4800" dirty="0">
                <a:solidFill>
                  <a:schemeClr val="dk1"/>
                </a:solidFill>
                <a:latin typeface="Neue Machina Ultrabold" panose="00000900000000000000" pitchFamily="50" charset="-52"/>
                <a:ea typeface="Helvetica Neue"/>
                <a:cs typeface="Helvetica Neue"/>
                <a:sym typeface="Montserrat"/>
              </a:rPr>
              <a:t>Монеты с изображением человека начали чеканить во время правления Александра Македонского (с 336 по </a:t>
            </a:r>
            <a:br>
              <a:rPr lang="ru-RU" sz="4800" dirty="0">
                <a:solidFill>
                  <a:schemeClr val="dk1"/>
                </a:solidFill>
                <a:latin typeface="Neue Machina Ultrabold" panose="00000900000000000000" pitchFamily="50" charset="-52"/>
                <a:ea typeface="Helvetica Neue"/>
                <a:cs typeface="Helvetica Neue"/>
                <a:sym typeface="Montserrat"/>
              </a:rPr>
            </a:br>
            <a:r>
              <a:rPr lang="ru-RU" sz="4800" dirty="0">
                <a:solidFill>
                  <a:schemeClr val="dk1"/>
                </a:solidFill>
                <a:latin typeface="Neue Machina Ultrabold" panose="00000900000000000000" pitchFamily="50" charset="-52"/>
                <a:ea typeface="Helvetica Neue"/>
                <a:cs typeface="Helvetica Neue"/>
                <a:sym typeface="Montserrat"/>
              </a:rPr>
              <a:t>323 года до н. э.). До 45 года до н. э. на монеты наносили изображения только уже умерших царей. ОН стал первым правителем, чей портрет появился на монете при его жизни. ЕГО имя также увековечено в нашем календаре. Назовите ЕГО.</a:t>
            </a:r>
            <a:br>
              <a:rPr lang="ru-RU" sz="4800" dirty="0">
                <a:solidFill>
                  <a:schemeClr val="dk1"/>
                </a:solidFill>
                <a:latin typeface="Neue Machina Ultrabold" panose="00000900000000000000" pitchFamily="50" charset="-52"/>
                <a:ea typeface="Helvetica Neue"/>
                <a:cs typeface="Helvetica Neue"/>
                <a:sym typeface="Montserrat"/>
              </a:rPr>
            </a:b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39516333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471" y="4191359"/>
            <a:ext cx="6779032" cy="2215991"/>
          </a:xfrm>
          <a:prstGeom prst="rect">
            <a:avLst/>
          </a:prstGeom>
          <a:noFill/>
        </p:spPr>
        <p:txBody>
          <a:bodyPr wrap="square" lIns="0" tIns="0" rIns="0" bIns="0" rtlCol="0">
            <a:spAutoFit/>
          </a:bodyPr>
          <a:lstStyle/>
          <a:p>
            <a:pPr algn="r" defTabSz="1828708" hangingPunct="1"/>
            <a:r>
              <a:rPr lang="ru-RU" sz="4800" b="0" dirty="0">
                <a:solidFill>
                  <a:schemeClr val="dk1"/>
                </a:solidFill>
                <a:latin typeface="Neue Machina Ultrabold" panose="00000900000000000000" pitchFamily="50" charset="-52"/>
                <a:sym typeface="Helvetica Neue Medium"/>
              </a:rPr>
              <a:t>Вопросы на логику, чувство юмора и эрудицию</a:t>
            </a:r>
            <a:r>
              <a:rPr lang="ru-RU" sz="4000" b="0" kern="1200" dirty="0">
                <a:solidFill>
                  <a:srgbClr val="44546A"/>
                </a:solidFill>
                <a:latin typeface="Calibri" panose="020F0502020204030204" pitchFamily="34" charset="0"/>
                <a:ea typeface="+mn-ea"/>
                <a:cs typeface="+mn-cs"/>
              </a:rPr>
              <a:t>! </a:t>
            </a:r>
          </a:p>
        </p:txBody>
      </p:sp>
      <p:sp>
        <p:nvSpPr>
          <p:cNvPr id="3" name="Oval 10"/>
          <p:cNvSpPr/>
          <p:nvPr/>
        </p:nvSpPr>
        <p:spPr>
          <a:xfrm>
            <a:off x="7643715" y="4154815"/>
            <a:ext cx="1290942" cy="1290942"/>
          </a:xfrm>
          <a:prstGeom prst="ellipse">
            <a:avLst/>
          </a:prstGeom>
          <a:solidFill>
            <a:srgbClr val="E6215A"/>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8" hangingPunct="1"/>
            <a:endParaRPr lang="en-US" sz="3600" b="0" kern="1200">
              <a:solidFill>
                <a:srgbClr val="FBFBFB"/>
              </a:solidFill>
              <a:latin typeface="Calibri"/>
            </a:endParaRPr>
          </a:p>
        </p:txBody>
      </p:sp>
      <p:sp>
        <p:nvSpPr>
          <p:cNvPr id="4" name="Shape 5269"/>
          <p:cNvSpPr/>
          <p:nvPr/>
        </p:nvSpPr>
        <p:spPr>
          <a:xfrm>
            <a:off x="7983110" y="4545528"/>
            <a:ext cx="612152" cy="509516"/>
          </a:xfrm>
          <a:custGeom>
            <a:avLst/>
            <a:gdLst/>
            <a:ahLst/>
            <a:cxnLst>
              <a:cxn ang="0">
                <a:pos x="wd2" y="hd2"/>
              </a:cxn>
              <a:cxn ang="5400000">
                <a:pos x="wd2" y="hd2"/>
              </a:cxn>
              <a:cxn ang="10800000">
                <a:pos x="wd2" y="hd2"/>
              </a:cxn>
              <a:cxn ang="16200000">
                <a:pos x="wd2" y="hd2"/>
              </a:cxn>
            </a:cxnLst>
            <a:rect l="0" t="0" r="r" b="b"/>
            <a:pathLst>
              <a:path w="21600" h="21600" extrusionOk="0">
                <a:moveTo>
                  <a:pt x="21600" y="17212"/>
                </a:moveTo>
                <a:cubicBezTo>
                  <a:pt x="21600" y="17887"/>
                  <a:pt x="21319" y="18562"/>
                  <a:pt x="21039" y="18562"/>
                </a:cubicBezTo>
                <a:cubicBezTo>
                  <a:pt x="16551" y="21262"/>
                  <a:pt x="16551" y="21262"/>
                  <a:pt x="16551" y="21262"/>
                </a:cubicBezTo>
                <a:cubicBezTo>
                  <a:pt x="16270" y="21600"/>
                  <a:pt x="16270" y="21600"/>
                  <a:pt x="15990" y="21600"/>
                </a:cubicBezTo>
                <a:cubicBezTo>
                  <a:pt x="15709" y="21600"/>
                  <a:pt x="15429" y="21600"/>
                  <a:pt x="15429" y="21262"/>
                </a:cubicBezTo>
                <a:cubicBezTo>
                  <a:pt x="10940" y="18562"/>
                  <a:pt x="10940" y="18562"/>
                  <a:pt x="10940" y="18562"/>
                </a:cubicBezTo>
                <a:cubicBezTo>
                  <a:pt x="10940" y="18562"/>
                  <a:pt x="10940" y="18562"/>
                  <a:pt x="10940" y="18562"/>
                </a:cubicBezTo>
                <a:cubicBezTo>
                  <a:pt x="10940" y="18562"/>
                  <a:pt x="10660" y="18562"/>
                  <a:pt x="10660" y="18562"/>
                </a:cubicBezTo>
                <a:cubicBezTo>
                  <a:pt x="6171" y="21262"/>
                  <a:pt x="6171" y="21262"/>
                  <a:pt x="6171" y="21262"/>
                </a:cubicBezTo>
                <a:cubicBezTo>
                  <a:pt x="6171" y="21600"/>
                  <a:pt x="5891" y="21600"/>
                  <a:pt x="5610" y="21600"/>
                </a:cubicBezTo>
                <a:cubicBezTo>
                  <a:pt x="5610" y="21600"/>
                  <a:pt x="5330" y="21600"/>
                  <a:pt x="5049" y="21262"/>
                </a:cubicBezTo>
                <a:cubicBezTo>
                  <a:pt x="561" y="18562"/>
                  <a:pt x="561" y="18562"/>
                  <a:pt x="561" y="18562"/>
                </a:cubicBezTo>
                <a:cubicBezTo>
                  <a:pt x="281" y="18562"/>
                  <a:pt x="0" y="17887"/>
                  <a:pt x="0" y="17212"/>
                </a:cubicBezTo>
                <a:cubicBezTo>
                  <a:pt x="0" y="12487"/>
                  <a:pt x="0" y="12487"/>
                  <a:pt x="0" y="12487"/>
                </a:cubicBezTo>
                <a:cubicBezTo>
                  <a:pt x="0" y="11812"/>
                  <a:pt x="281" y="11137"/>
                  <a:pt x="842" y="10800"/>
                </a:cubicBezTo>
                <a:cubicBezTo>
                  <a:pt x="5049" y="8775"/>
                  <a:pt x="5049" y="8775"/>
                  <a:pt x="5049" y="8775"/>
                </a:cubicBezTo>
                <a:cubicBezTo>
                  <a:pt x="5049" y="3713"/>
                  <a:pt x="5049" y="3713"/>
                  <a:pt x="5049" y="3713"/>
                </a:cubicBezTo>
                <a:cubicBezTo>
                  <a:pt x="5049" y="3375"/>
                  <a:pt x="5330" y="2700"/>
                  <a:pt x="5891" y="2363"/>
                </a:cubicBezTo>
                <a:cubicBezTo>
                  <a:pt x="10379" y="0"/>
                  <a:pt x="10379" y="0"/>
                  <a:pt x="10379" y="0"/>
                </a:cubicBezTo>
                <a:cubicBezTo>
                  <a:pt x="10379" y="0"/>
                  <a:pt x="10660" y="0"/>
                  <a:pt x="10940" y="0"/>
                </a:cubicBezTo>
                <a:cubicBezTo>
                  <a:pt x="10940" y="0"/>
                  <a:pt x="11221" y="0"/>
                  <a:pt x="11221" y="0"/>
                </a:cubicBezTo>
                <a:cubicBezTo>
                  <a:pt x="15709" y="2363"/>
                  <a:pt x="15709" y="2363"/>
                  <a:pt x="15709" y="2363"/>
                </a:cubicBezTo>
                <a:cubicBezTo>
                  <a:pt x="16270" y="2700"/>
                  <a:pt x="16551" y="3375"/>
                  <a:pt x="16551" y="3713"/>
                </a:cubicBezTo>
                <a:cubicBezTo>
                  <a:pt x="16551" y="8775"/>
                  <a:pt x="16551" y="8775"/>
                  <a:pt x="16551" y="8775"/>
                </a:cubicBezTo>
                <a:cubicBezTo>
                  <a:pt x="21039" y="10800"/>
                  <a:pt x="21039" y="10800"/>
                  <a:pt x="21039" y="10800"/>
                </a:cubicBezTo>
                <a:cubicBezTo>
                  <a:pt x="21319" y="11137"/>
                  <a:pt x="21600" y="11812"/>
                  <a:pt x="21600" y="12487"/>
                </a:cubicBezTo>
                <a:lnTo>
                  <a:pt x="21600" y="17212"/>
                </a:lnTo>
                <a:close/>
                <a:moveTo>
                  <a:pt x="9818" y="12150"/>
                </a:moveTo>
                <a:cubicBezTo>
                  <a:pt x="5610" y="10125"/>
                  <a:pt x="5610" y="10125"/>
                  <a:pt x="5610" y="10125"/>
                </a:cubicBezTo>
                <a:cubicBezTo>
                  <a:pt x="1683" y="12150"/>
                  <a:pt x="1683" y="12150"/>
                  <a:pt x="1683" y="12150"/>
                </a:cubicBezTo>
                <a:cubicBezTo>
                  <a:pt x="5610" y="14175"/>
                  <a:pt x="5610" y="14175"/>
                  <a:pt x="5610" y="14175"/>
                </a:cubicBezTo>
                <a:lnTo>
                  <a:pt x="9818" y="12150"/>
                </a:lnTo>
                <a:close/>
                <a:moveTo>
                  <a:pt x="10099" y="17212"/>
                </a:moveTo>
                <a:cubicBezTo>
                  <a:pt x="10099" y="13500"/>
                  <a:pt x="10099" y="13500"/>
                  <a:pt x="10099" y="13500"/>
                </a:cubicBezTo>
                <a:cubicBezTo>
                  <a:pt x="6452" y="15525"/>
                  <a:pt x="6452" y="15525"/>
                  <a:pt x="6452" y="15525"/>
                </a:cubicBezTo>
                <a:cubicBezTo>
                  <a:pt x="6452" y="19575"/>
                  <a:pt x="6452" y="19575"/>
                  <a:pt x="6452" y="19575"/>
                </a:cubicBezTo>
                <a:lnTo>
                  <a:pt x="10099" y="17212"/>
                </a:lnTo>
                <a:close/>
                <a:moveTo>
                  <a:pt x="15148" y="3713"/>
                </a:moveTo>
                <a:cubicBezTo>
                  <a:pt x="10940" y="1688"/>
                  <a:pt x="10940" y="1688"/>
                  <a:pt x="10940" y="1688"/>
                </a:cubicBezTo>
                <a:cubicBezTo>
                  <a:pt x="6452" y="3713"/>
                  <a:pt x="6452" y="3713"/>
                  <a:pt x="6452" y="3713"/>
                </a:cubicBezTo>
                <a:cubicBezTo>
                  <a:pt x="10940" y="6075"/>
                  <a:pt x="10940" y="6075"/>
                  <a:pt x="10940" y="6075"/>
                </a:cubicBezTo>
                <a:lnTo>
                  <a:pt x="15148" y="3713"/>
                </a:lnTo>
                <a:close/>
                <a:moveTo>
                  <a:pt x="15429" y="8775"/>
                </a:moveTo>
                <a:cubicBezTo>
                  <a:pt x="15429" y="5400"/>
                  <a:pt x="15429" y="5400"/>
                  <a:pt x="15429" y="5400"/>
                </a:cubicBezTo>
                <a:cubicBezTo>
                  <a:pt x="11501" y="7425"/>
                  <a:pt x="11501" y="7425"/>
                  <a:pt x="11501" y="7425"/>
                </a:cubicBezTo>
                <a:cubicBezTo>
                  <a:pt x="11501" y="10800"/>
                  <a:pt x="11501" y="10800"/>
                  <a:pt x="11501" y="10800"/>
                </a:cubicBezTo>
                <a:lnTo>
                  <a:pt x="15429" y="8775"/>
                </a:lnTo>
                <a:close/>
                <a:moveTo>
                  <a:pt x="19917" y="12150"/>
                </a:moveTo>
                <a:cubicBezTo>
                  <a:pt x="15990" y="10125"/>
                  <a:pt x="15990" y="10125"/>
                  <a:pt x="15990" y="10125"/>
                </a:cubicBezTo>
                <a:cubicBezTo>
                  <a:pt x="11782" y="12150"/>
                  <a:pt x="11782" y="12150"/>
                  <a:pt x="11782" y="12150"/>
                </a:cubicBezTo>
                <a:cubicBezTo>
                  <a:pt x="15990" y="14175"/>
                  <a:pt x="15990" y="14175"/>
                  <a:pt x="15990" y="14175"/>
                </a:cubicBezTo>
                <a:lnTo>
                  <a:pt x="19917" y="12150"/>
                </a:lnTo>
                <a:close/>
                <a:moveTo>
                  <a:pt x="20478" y="17212"/>
                </a:moveTo>
                <a:cubicBezTo>
                  <a:pt x="20478" y="13500"/>
                  <a:pt x="20478" y="13500"/>
                  <a:pt x="20478" y="13500"/>
                </a:cubicBezTo>
                <a:cubicBezTo>
                  <a:pt x="16551" y="15525"/>
                  <a:pt x="16551" y="15525"/>
                  <a:pt x="16551" y="15525"/>
                </a:cubicBezTo>
                <a:cubicBezTo>
                  <a:pt x="16551" y="19575"/>
                  <a:pt x="16551" y="19575"/>
                  <a:pt x="16551" y="19575"/>
                </a:cubicBezTo>
                <a:lnTo>
                  <a:pt x="20478" y="17212"/>
                </a:lnTo>
                <a:close/>
              </a:path>
            </a:pathLst>
          </a:custGeom>
          <a:solidFill>
            <a:schemeClr val="bg1"/>
          </a:solidFill>
          <a:ln w="12700" cap="flat">
            <a:noFill/>
            <a:miter lim="400000"/>
          </a:ln>
          <a:effectLst/>
        </p:spPr>
        <p:txBody>
          <a:bodyPr wrap="square" lIns="91426" tIns="91426" rIns="91426" bIns="91426"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309">
              <a:defRPr sz="2400">
                <a:solidFill>
                  <a:srgbClr val="000000"/>
                </a:solidFill>
                <a:latin typeface="Calibri"/>
                <a:ea typeface="Calibri"/>
                <a:cs typeface="Calibri"/>
                <a:sym typeface="Calibri"/>
              </a:defRPr>
            </a:pPr>
            <a:endParaRPr sz="4800" b="0">
              <a:solidFill>
                <a:srgbClr val="000000"/>
              </a:solidFill>
              <a:latin typeface="Calibri"/>
              <a:ea typeface="Calibri"/>
              <a:cs typeface="Calibri"/>
              <a:sym typeface="Calibri"/>
            </a:endParaRPr>
          </a:p>
        </p:txBody>
      </p:sp>
      <p:sp>
        <p:nvSpPr>
          <p:cNvPr id="5" name="TextBox 4"/>
          <p:cNvSpPr txBox="1"/>
          <p:nvPr/>
        </p:nvSpPr>
        <p:spPr>
          <a:xfrm>
            <a:off x="17142461" y="5327483"/>
            <a:ext cx="6460584" cy="1477328"/>
          </a:xfrm>
          <a:prstGeom prst="rect">
            <a:avLst/>
          </a:prstGeom>
          <a:noFill/>
        </p:spPr>
        <p:txBody>
          <a:bodyPr wrap="square" lIns="0" tIns="0" rIns="0" bIns="0" rtlCol="0">
            <a:spAutoFit/>
          </a:bodyPr>
          <a:lstStyle/>
          <a:p>
            <a:pPr algn="l" defTabSz="1828708" hangingPunct="1"/>
            <a:r>
              <a:rPr lang="ru-RU" sz="4800" b="0" dirty="0">
                <a:solidFill>
                  <a:schemeClr val="dk1"/>
                </a:solidFill>
                <a:latin typeface="Neue Machina Ultrabold" panose="00000900000000000000" pitchFamily="50" charset="-52"/>
              </a:rPr>
              <a:t>Ответы сдаются в конце раунда</a:t>
            </a:r>
          </a:p>
        </p:txBody>
      </p:sp>
      <p:sp>
        <p:nvSpPr>
          <p:cNvPr id="6" name="Oval 14"/>
          <p:cNvSpPr/>
          <p:nvPr/>
        </p:nvSpPr>
        <p:spPr>
          <a:xfrm>
            <a:off x="15430329" y="5312904"/>
            <a:ext cx="1290942" cy="1290942"/>
          </a:xfrm>
          <a:prstGeom prst="ellipse">
            <a:avLst/>
          </a:prstGeom>
          <a:solidFill>
            <a:srgbClr val="66C8FF"/>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8" hangingPunct="1"/>
            <a:endParaRPr lang="en-US" sz="3600" b="0" kern="1200">
              <a:solidFill>
                <a:srgbClr val="FBFBFB"/>
              </a:solidFill>
              <a:latin typeface="Calibri"/>
            </a:endParaRPr>
          </a:p>
        </p:txBody>
      </p:sp>
      <p:sp>
        <p:nvSpPr>
          <p:cNvPr id="7" name="TextBox 6"/>
          <p:cNvSpPr txBox="1"/>
          <p:nvPr/>
        </p:nvSpPr>
        <p:spPr>
          <a:xfrm>
            <a:off x="1220630" y="7700488"/>
            <a:ext cx="5896707" cy="1477328"/>
          </a:xfrm>
          <a:prstGeom prst="rect">
            <a:avLst/>
          </a:prstGeom>
          <a:noFill/>
        </p:spPr>
        <p:txBody>
          <a:bodyPr wrap="square" lIns="0" tIns="0" rIns="0" bIns="0" rtlCol="0">
            <a:spAutoFit/>
          </a:bodyPr>
          <a:lstStyle/>
          <a:p>
            <a:pPr algn="r" defTabSz="1828708" hangingPunct="1"/>
            <a:r>
              <a:rPr lang="ru-RU" sz="4800" b="0" dirty="0">
                <a:solidFill>
                  <a:schemeClr val="dk1"/>
                </a:solidFill>
                <a:latin typeface="Neue Machina Ultrabold" panose="00000900000000000000" pitchFamily="50" charset="-52"/>
              </a:rPr>
              <a:t>4 раунда </a:t>
            </a:r>
            <a:endParaRPr lang="en-US" sz="4800" b="0" dirty="0">
              <a:solidFill>
                <a:schemeClr val="dk1"/>
              </a:solidFill>
              <a:latin typeface="Neue Machina Ultrabold" panose="00000900000000000000" pitchFamily="50" charset="-52"/>
            </a:endParaRPr>
          </a:p>
          <a:p>
            <a:pPr algn="r" defTabSz="1828708" hangingPunct="1"/>
            <a:r>
              <a:rPr lang="ru-RU" sz="4800" b="0" dirty="0">
                <a:solidFill>
                  <a:schemeClr val="dk1"/>
                </a:solidFill>
                <a:latin typeface="Neue Machina Ultrabold" panose="00000900000000000000" pitchFamily="50" charset="-52"/>
              </a:rPr>
              <a:t>по 5 вопросов</a:t>
            </a:r>
          </a:p>
        </p:txBody>
      </p:sp>
      <p:sp>
        <p:nvSpPr>
          <p:cNvPr id="8" name="Oval 18"/>
          <p:cNvSpPr/>
          <p:nvPr/>
        </p:nvSpPr>
        <p:spPr>
          <a:xfrm>
            <a:off x="7643715" y="7358510"/>
            <a:ext cx="1290942" cy="1290942"/>
          </a:xfrm>
          <a:prstGeom prst="ellipse">
            <a:avLst/>
          </a:prstGeom>
          <a:solidFill>
            <a:srgbClr val="EE7D00"/>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8" hangingPunct="1"/>
            <a:endParaRPr lang="en-US" sz="3600" b="0" kern="1200">
              <a:solidFill>
                <a:srgbClr val="FBFBFB"/>
              </a:solidFill>
              <a:latin typeface="Calibri"/>
            </a:endParaRPr>
          </a:p>
        </p:txBody>
      </p:sp>
      <p:sp>
        <p:nvSpPr>
          <p:cNvPr id="9" name="TextBox 8"/>
          <p:cNvSpPr txBox="1"/>
          <p:nvPr/>
        </p:nvSpPr>
        <p:spPr>
          <a:xfrm>
            <a:off x="1459161" y="10599554"/>
            <a:ext cx="5653342" cy="1477328"/>
          </a:xfrm>
          <a:prstGeom prst="rect">
            <a:avLst/>
          </a:prstGeom>
          <a:noFill/>
        </p:spPr>
        <p:txBody>
          <a:bodyPr wrap="square" lIns="0" tIns="0" rIns="0" bIns="0" rtlCol="0">
            <a:spAutoFit/>
          </a:bodyPr>
          <a:lstStyle/>
          <a:p>
            <a:pPr algn="r" defTabSz="1828708" hangingPunct="1"/>
            <a:r>
              <a:rPr lang="ru-RU" sz="4800" b="0" dirty="0">
                <a:solidFill>
                  <a:schemeClr val="dk1"/>
                </a:solidFill>
                <a:latin typeface="Neue Machina Ultrabold" panose="00000900000000000000" pitchFamily="50" charset="-52"/>
              </a:rPr>
              <a:t>60 секунд </a:t>
            </a:r>
            <a:endParaRPr lang="en-US" sz="4800" b="0" dirty="0">
              <a:solidFill>
                <a:schemeClr val="dk1"/>
              </a:solidFill>
              <a:latin typeface="Neue Machina Ultrabold" panose="00000900000000000000" pitchFamily="50" charset="-52"/>
            </a:endParaRPr>
          </a:p>
          <a:p>
            <a:pPr algn="r" defTabSz="1828708" hangingPunct="1"/>
            <a:r>
              <a:rPr lang="ru-RU" sz="4800" b="0" dirty="0">
                <a:solidFill>
                  <a:schemeClr val="dk1"/>
                </a:solidFill>
                <a:latin typeface="Neue Machina Ultrabold" panose="00000900000000000000" pitchFamily="50" charset="-52"/>
              </a:rPr>
              <a:t>на 1 вопрос</a:t>
            </a:r>
          </a:p>
        </p:txBody>
      </p:sp>
      <p:sp>
        <p:nvSpPr>
          <p:cNvPr id="10" name="Oval 22"/>
          <p:cNvSpPr/>
          <p:nvPr/>
        </p:nvSpPr>
        <p:spPr>
          <a:xfrm>
            <a:off x="7643715" y="10277753"/>
            <a:ext cx="1290942" cy="1290942"/>
          </a:xfrm>
          <a:prstGeom prst="ellipse">
            <a:avLst/>
          </a:prstGeom>
          <a:solidFill>
            <a:srgbClr val="009656"/>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8" hangingPunct="1"/>
            <a:endParaRPr lang="en-US" sz="3600" b="0" kern="1200">
              <a:solidFill>
                <a:srgbClr val="FBFBFB"/>
              </a:solidFill>
              <a:latin typeface="Calibri"/>
            </a:endParaRPr>
          </a:p>
        </p:txBody>
      </p:sp>
      <p:sp>
        <p:nvSpPr>
          <p:cNvPr id="11" name="TextBox 10"/>
          <p:cNvSpPr txBox="1"/>
          <p:nvPr/>
        </p:nvSpPr>
        <p:spPr>
          <a:xfrm>
            <a:off x="17190079" y="8733666"/>
            <a:ext cx="6412966" cy="2215991"/>
          </a:xfrm>
          <a:prstGeom prst="rect">
            <a:avLst/>
          </a:prstGeom>
          <a:noFill/>
        </p:spPr>
        <p:txBody>
          <a:bodyPr wrap="square" lIns="0" tIns="0" rIns="0" bIns="0" rtlCol="0">
            <a:spAutoFit/>
          </a:bodyPr>
          <a:lstStyle/>
          <a:p>
            <a:pPr algn="l" defTabSz="1828708" hangingPunct="1"/>
            <a:r>
              <a:rPr lang="ru-RU" sz="4800" b="0" dirty="0">
                <a:solidFill>
                  <a:schemeClr val="dk1"/>
                </a:solidFill>
                <a:latin typeface="Neue Machina Ultrabold" panose="00000900000000000000" pitchFamily="50" charset="-52"/>
              </a:rPr>
              <a:t>Пользоваться любыми гаджетами запрещено!</a:t>
            </a:r>
          </a:p>
        </p:txBody>
      </p:sp>
      <p:sp>
        <p:nvSpPr>
          <p:cNvPr id="12" name="Oval 30"/>
          <p:cNvSpPr/>
          <p:nvPr/>
        </p:nvSpPr>
        <p:spPr>
          <a:xfrm>
            <a:off x="15477947" y="8541252"/>
            <a:ext cx="1290942" cy="1290942"/>
          </a:xfrm>
          <a:prstGeom prst="ellipse">
            <a:avLst/>
          </a:prstGeom>
          <a:solidFill>
            <a:srgbClr val="31B7BB"/>
          </a:solidFill>
          <a:ln>
            <a:noFill/>
          </a:ln>
          <a:effectLst>
            <a:outerShdw blurRad="203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8" hangingPunct="1"/>
            <a:endParaRPr lang="en-US" sz="3600" b="0" kern="1200">
              <a:solidFill>
                <a:srgbClr val="FBFBFB"/>
              </a:solidFill>
              <a:latin typeface="Calibri"/>
            </a:endParaRPr>
          </a:p>
        </p:txBody>
      </p:sp>
      <p:sp>
        <p:nvSpPr>
          <p:cNvPr id="13" name="TextBox 12"/>
          <p:cNvSpPr txBox="1"/>
          <p:nvPr/>
        </p:nvSpPr>
        <p:spPr>
          <a:xfrm>
            <a:off x="9579606" y="1791515"/>
            <a:ext cx="5257851" cy="1313116"/>
          </a:xfrm>
          <a:prstGeom prst="rect">
            <a:avLst/>
          </a:prstGeom>
          <a:noFill/>
        </p:spPr>
        <p:txBody>
          <a:bodyPr wrap="none" lIns="0" tIns="0" rIns="0" bIns="0" rtlCol="0">
            <a:spAutoFit/>
          </a:bodyPr>
          <a:lstStyle/>
          <a:p>
            <a:pPr defTabSz="1828708" hangingPunct="1"/>
            <a:r>
              <a:rPr lang="ru-RU" sz="8533" dirty="0">
                <a:solidFill>
                  <a:srgbClr val="7359A2"/>
                </a:solidFill>
                <a:latin typeface="Neue Machina Ultrabold" panose="00000900000000000000" pitchFamily="50" charset="-52"/>
                <a:ea typeface="Montserrat"/>
                <a:cs typeface="Montserrat"/>
                <a:sym typeface="Helvetica Neue Medium"/>
              </a:rPr>
              <a:t>Ход игры</a:t>
            </a:r>
            <a:endParaRPr lang="en-US" sz="8533" dirty="0">
              <a:solidFill>
                <a:srgbClr val="7359A2"/>
              </a:solidFill>
              <a:latin typeface="Neue Machina Ultrabold" panose="00000900000000000000" pitchFamily="50" charset="-52"/>
              <a:ea typeface="Montserrat"/>
              <a:cs typeface="Montserrat"/>
              <a:sym typeface="Helvetica Neue Medium"/>
            </a:endParaRPr>
          </a:p>
        </p:txBody>
      </p:sp>
      <p:sp>
        <p:nvSpPr>
          <p:cNvPr id="24" name="Shape 5751"/>
          <p:cNvSpPr/>
          <p:nvPr/>
        </p:nvSpPr>
        <p:spPr>
          <a:xfrm>
            <a:off x="8091904" y="7735528"/>
            <a:ext cx="539930" cy="500335"/>
          </a:xfrm>
          <a:custGeom>
            <a:avLst/>
            <a:gdLst/>
            <a:ahLst/>
            <a:cxnLst>
              <a:cxn ang="0">
                <a:pos x="wd2" y="hd2"/>
              </a:cxn>
              <a:cxn ang="5400000">
                <a:pos x="wd2" y="hd2"/>
              </a:cxn>
              <a:cxn ang="10800000">
                <a:pos x="wd2" y="hd2"/>
              </a:cxn>
              <a:cxn ang="16200000">
                <a:pos x="wd2" y="hd2"/>
              </a:cxn>
            </a:cxnLst>
            <a:rect l="0" t="0" r="r" b="b"/>
            <a:pathLst>
              <a:path w="21600" h="21600" extrusionOk="0">
                <a:moveTo>
                  <a:pt x="19343" y="17829"/>
                </a:moveTo>
                <a:cubicBezTo>
                  <a:pt x="17731" y="17829"/>
                  <a:pt x="17409" y="16457"/>
                  <a:pt x="15797" y="16457"/>
                </a:cubicBezTo>
                <a:cubicBezTo>
                  <a:pt x="14830" y="16457"/>
                  <a:pt x="14507" y="17143"/>
                  <a:pt x="14507" y="18171"/>
                </a:cubicBezTo>
                <a:cubicBezTo>
                  <a:pt x="14507" y="19200"/>
                  <a:pt x="14830" y="20229"/>
                  <a:pt x="14830" y="21257"/>
                </a:cubicBezTo>
                <a:cubicBezTo>
                  <a:pt x="14830" y="21257"/>
                  <a:pt x="14830" y="21257"/>
                  <a:pt x="14830" y="21257"/>
                </a:cubicBezTo>
                <a:cubicBezTo>
                  <a:pt x="14830" y="21257"/>
                  <a:pt x="14507" y="21257"/>
                  <a:pt x="14507" y="21257"/>
                </a:cubicBezTo>
                <a:cubicBezTo>
                  <a:pt x="13218" y="21257"/>
                  <a:pt x="11606" y="21600"/>
                  <a:pt x="10316" y="21600"/>
                </a:cubicBezTo>
                <a:cubicBezTo>
                  <a:pt x="9349" y="21600"/>
                  <a:pt x="8382" y="21257"/>
                  <a:pt x="8382" y="20229"/>
                </a:cubicBezTo>
                <a:cubicBezTo>
                  <a:pt x="8382" y="18514"/>
                  <a:pt x="9994" y="18171"/>
                  <a:pt x="9994" y="16457"/>
                </a:cubicBezTo>
                <a:cubicBezTo>
                  <a:pt x="9994" y="15086"/>
                  <a:pt x="8704" y="14057"/>
                  <a:pt x="7415" y="14057"/>
                </a:cubicBezTo>
                <a:cubicBezTo>
                  <a:pt x="6125" y="14057"/>
                  <a:pt x="4836" y="15086"/>
                  <a:pt x="4836" y="16457"/>
                </a:cubicBezTo>
                <a:cubicBezTo>
                  <a:pt x="4836" y="18171"/>
                  <a:pt x="6125" y="19200"/>
                  <a:pt x="6125" y="19886"/>
                </a:cubicBezTo>
                <a:cubicBezTo>
                  <a:pt x="6125" y="20571"/>
                  <a:pt x="5803" y="20914"/>
                  <a:pt x="5481" y="21257"/>
                </a:cubicBezTo>
                <a:cubicBezTo>
                  <a:pt x="5158" y="21600"/>
                  <a:pt x="4513" y="21600"/>
                  <a:pt x="4191" y="21600"/>
                </a:cubicBezTo>
                <a:cubicBezTo>
                  <a:pt x="2901" y="21600"/>
                  <a:pt x="1934" y="21600"/>
                  <a:pt x="967" y="21257"/>
                </a:cubicBezTo>
                <a:cubicBezTo>
                  <a:pt x="645" y="21257"/>
                  <a:pt x="322" y="21257"/>
                  <a:pt x="0" y="21257"/>
                </a:cubicBezTo>
                <a:cubicBezTo>
                  <a:pt x="0" y="21257"/>
                  <a:pt x="0" y="21257"/>
                  <a:pt x="0" y="21257"/>
                </a:cubicBezTo>
                <a:cubicBezTo>
                  <a:pt x="0" y="21257"/>
                  <a:pt x="0" y="21257"/>
                  <a:pt x="0" y="21257"/>
                </a:cubicBezTo>
                <a:cubicBezTo>
                  <a:pt x="0" y="7200"/>
                  <a:pt x="0" y="7200"/>
                  <a:pt x="0" y="7200"/>
                </a:cubicBezTo>
                <a:cubicBezTo>
                  <a:pt x="0" y="7200"/>
                  <a:pt x="645" y="7200"/>
                  <a:pt x="967" y="7200"/>
                </a:cubicBezTo>
                <a:cubicBezTo>
                  <a:pt x="1934" y="7543"/>
                  <a:pt x="2901" y="7543"/>
                  <a:pt x="4191" y="7543"/>
                </a:cubicBezTo>
                <a:cubicBezTo>
                  <a:pt x="4513" y="7543"/>
                  <a:pt x="5158" y="7543"/>
                  <a:pt x="5481" y="7200"/>
                </a:cubicBezTo>
                <a:cubicBezTo>
                  <a:pt x="5803" y="6857"/>
                  <a:pt x="6125" y="6514"/>
                  <a:pt x="6125" y="5829"/>
                </a:cubicBezTo>
                <a:cubicBezTo>
                  <a:pt x="6125" y="5143"/>
                  <a:pt x="4836" y="4114"/>
                  <a:pt x="4836" y="2400"/>
                </a:cubicBezTo>
                <a:cubicBezTo>
                  <a:pt x="4836" y="1029"/>
                  <a:pt x="6125" y="0"/>
                  <a:pt x="7415" y="0"/>
                </a:cubicBezTo>
                <a:cubicBezTo>
                  <a:pt x="8704" y="0"/>
                  <a:pt x="9994" y="1029"/>
                  <a:pt x="9994" y="2400"/>
                </a:cubicBezTo>
                <a:cubicBezTo>
                  <a:pt x="9994" y="4114"/>
                  <a:pt x="8382" y="4457"/>
                  <a:pt x="8382" y="6171"/>
                </a:cubicBezTo>
                <a:cubicBezTo>
                  <a:pt x="8382" y="7200"/>
                  <a:pt x="9349" y="7543"/>
                  <a:pt x="10316" y="7543"/>
                </a:cubicBezTo>
                <a:cubicBezTo>
                  <a:pt x="11928" y="7543"/>
                  <a:pt x="13218" y="7200"/>
                  <a:pt x="14830" y="7200"/>
                </a:cubicBezTo>
                <a:cubicBezTo>
                  <a:pt x="14830" y="7200"/>
                  <a:pt x="14830" y="7200"/>
                  <a:pt x="14830" y="7200"/>
                </a:cubicBezTo>
                <a:cubicBezTo>
                  <a:pt x="14830" y="7200"/>
                  <a:pt x="14830" y="7886"/>
                  <a:pt x="14830" y="8229"/>
                </a:cubicBezTo>
                <a:cubicBezTo>
                  <a:pt x="14507" y="9257"/>
                  <a:pt x="14507" y="10286"/>
                  <a:pt x="14507" y="11657"/>
                </a:cubicBezTo>
                <a:cubicBezTo>
                  <a:pt x="14507" y="12000"/>
                  <a:pt x="14507" y="12686"/>
                  <a:pt x="14830" y="13029"/>
                </a:cubicBezTo>
                <a:cubicBezTo>
                  <a:pt x="15152" y="13371"/>
                  <a:pt x="15475" y="13714"/>
                  <a:pt x="16119" y="13714"/>
                </a:cubicBezTo>
                <a:cubicBezTo>
                  <a:pt x="16764" y="13714"/>
                  <a:pt x="17731" y="12343"/>
                  <a:pt x="19343" y="12343"/>
                </a:cubicBezTo>
                <a:cubicBezTo>
                  <a:pt x="20633" y="12343"/>
                  <a:pt x="21600" y="13714"/>
                  <a:pt x="21600" y="15086"/>
                </a:cubicBezTo>
                <a:cubicBezTo>
                  <a:pt x="21600" y="16800"/>
                  <a:pt x="20633" y="17829"/>
                  <a:pt x="19343" y="17829"/>
                </a:cubicBezTo>
                <a:close/>
              </a:path>
            </a:pathLst>
          </a:custGeom>
          <a:solidFill>
            <a:schemeClr val="bg1"/>
          </a:solidFill>
          <a:ln w="12700" cap="flat">
            <a:noFill/>
            <a:miter lim="400000"/>
          </a:ln>
          <a:effectLst/>
        </p:spPr>
        <p:txBody>
          <a:bodyPr wrap="square" lIns="182852" tIns="182852" rIns="182852" bIns="182852"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1828617">
              <a:defRPr sz="2400">
                <a:solidFill>
                  <a:srgbClr val="000000"/>
                </a:solidFill>
                <a:latin typeface="Calibri"/>
                <a:ea typeface="Calibri"/>
                <a:cs typeface="Calibri"/>
                <a:sym typeface="Calibri"/>
              </a:defRPr>
            </a:pPr>
            <a:endParaRPr sz="9599" b="0" dirty="0">
              <a:solidFill>
                <a:srgbClr val="000000"/>
              </a:solidFill>
              <a:latin typeface="Calibri"/>
              <a:ea typeface="Calibri"/>
              <a:cs typeface="Calibri"/>
              <a:sym typeface="Calibri"/>
            </a:endParaRPr>
          </a:p>
        </p:txBody>
      </p:sp>
      <p:sp>
        <p:nvSpPr>
          <p:cNvPr id="25" name="Shape 5229"/>
          <p:cNvSpPr/>
          <p:nvPr/>
        </p:nvSpPr>
        <p:spPr>
          <a:xfrm>
            <a:off x="8019221" y="10673057"/>
            <a:ext cx="539930" cy="500335"/>
          </a:xfrm>
          <a:custGeom>
            <a:avLst/>
            <a:gdLst/>
            <a:ahLst/>
            <a:cxnLst>
              <a:cxn ang="0">
                <a:pos x="wd2" y="hd2"/>
              </a:cxn>
              <a:cxn ang="5400000">
                <a:pos x="wd2" y="hd2"/>
              </a:cxn>
              <a:cxn ang="10800000">
                <a:pos x="wd2" y="hd2"/>
              </a:cxn>
              <a:cxn ang="16200000">
                <a:pos x="wd2" y="hd2"/>
              </a:cxn>
            </a:cxnLst>
            <a:rect l="0" t="0" r="r" b="b"/>
            <a:pathLst>
              <a:path w="21600" h="21600" extrusionOk="0">
                <a:moveTo>
                  <a:pt x="20136" y="18562"/>
                </a:moveTo>
                <a:cubicBezTo>
                  <a:pt x="14278" y="18562"/>
                  <a:pt x="14278" y="18562"/>
                  <a:pt x="14278" y="18562"/>
                </a:cubicBezTo>
                <a:cubicBezTo>
                  <a:pt x="14278" y="20250"/>
                  <a:pt x="12814" y="21600"/>
                  <a:pt x="10983" y="21600"/>
                </a:cubicBezTo>
                <a:cubicBezTo>
                  <a:pt x="9153" y="21600"/>
                  <a:pt x="7688" y="20250"/>
                  <a:pt x="7688" y="18562"/>
                </a:cubicBezTo>
                <a:cubicBezTo>
                  <a:pt x="1831" y="18562"/>
                  <a:pt x="1831" y="18562"/>
                  <a:pt x="1831" y="18562"/>
                </a:cubicBezTo>
                <a:cubicBezTo>
                  <a:pt x="732" y="18562"/>
                  <a:pt x="0" y="17887"/>
                  <a:pt x="0" y="16875"/>
                </a:cubicBezTo>
                <a:cubicBezTo>
                  <a:pt x="1831" y="15525"/>
                  <a:pt x="4027" y="12825"/>
                  <a:pt x="4027" y="6750"/>
                </a:cubicBezTo>
                <a:cubicBezTo>
                  <a:pt x="4027" y="4388"/>
                  <a:pt x="6224" y="2025"/>
                  <a:pt x="9885" y="1688"/>
                </a:cubicBezTo>
                <a:cubicBezTo>
                  <a:pt x="9519" y="1350"/>
                  <a:pt x="9519" y="1350"/>
                  <a:pt x="9519" y="1013"/>
                </a:cubicBezTo>
                <a:cubicBezTo>
                  <a:pt x="9519" y="338"/>
                  <a:pt x="10251" y="0"/>
                  <a:pt x="10983" y="0"/>
                </a:cubicBezTo>
                <a:cubicBezTo>
                  <a:pt x="11715" y="0"/>
                  <a:pt x="12081" y="338"/>
                  <a:pt x="12081" y="1013"/>
                </a:cubicBezTo>
                <a:cubicBezTo>
                  <a:pt x="12081" y="1350"/>
                  <a:pt x="12081" y="1350"/>
                  <a:pt x="12081" y="1688"/>
                </a:cubicBezTo>
                <a:cubicBezTo>
                  <a:pt x="15376" y="2025"/>
                  <a:pt x="17573" y="4388"/>
                  <a:pt x="17573" y="6750"/>
                </a:cubicBezTo>
                <a:cubicBezTo>
                  <a:pt x="17573" y="12825"/>
                  <a:pt x="19769" y="15525"/>
                  <a:pt x="21600" y="16875"/>
                </a:cubicBezTo>
                <a:cubicBezTo>
                  <a:pt x="21600" y="17887"/>
                  <a:pt x="20868" y="18562"/>
                  <a:pt x="20136" y="18562"/>
                </a:cubicBezTo>
                <a:close/>
                <a:moveTo>
                  <a:pt x="10983" y="20250"/>
                </a:moveTo>
                <a:cubicBezTo>
                  <a:pt x="9885" y="20250"/>
                  <a:pt x="9153" y="19237"/>
                  <a:pt x="9153" y="18562"/>
                </a:cubicBezTo>
                <a:cubicBezTo>
                  <a:pt x="9153" y="18225"/>
                  <a:pt x="8786" y="18225"/>
                  <a:pt x="8786" y="18225"/>
                </a:cubicBezTo>
                <a:cubicBezTo>
                  <a:pt x="8786" y="18225"/>
                  <a:pt x="8420" y="18225"/>
                  <a:pt x="8420" y="18562"/>
                </a:cubicBezTo>
                <a:cubicBezTo>
                  <a:pt x="8420" y="19575"/>
                  <a:pt x="9519" y="20587"/>
                  <a:pt x="10983" y="20587"/>
                </a:cubicBezTo>
                <a:cubicBezTo>
                  <a:pt x="10983" y="20587"/>
                  <a:pt x="10983" y="20587"/>
                  <a:pt x="10983" y="20250"/>
                </a:cubicBezTo>
                <a:cubicBezTo>
                  <a:pt x="10983" y="20250"/>
                  <a:pt x="10983" y="20250"/>
                  <a:pt x="10983" y="20250"/>
                </a:cubicBezTo>
                <a:close/>
              </a:path>
            </a:pathLst>
          </a:custGeom>
          <a:solidFill>
            <a:schemeClr val="bg1"/>
          </a:solidFill>
          <a:ln w="12700" cap="flat">
            <a:noFill/>
            <a:miter lim="400000"/>
          </a:ln>
          <a:effectLst/>
        </p:spPr>
        <p:txBody>
          <a:bodyPr wrap="square" lIns="182852" tIns="182852" rIns="182852" bIns="182852"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1828617">
              <a:defRPr sz="2400">
                <a:solidFill>
                  <a:srgbClr val="000000"/>
                </a:solidFill>
                <a:latin typeface="Calibri"/>
                <a:ea typeface="Calibri"/>
                <a:cs typeface="Calibri"/>
                <a:sym typeface="Calibri"/>
              </a:defRPr>
            </a:pPr>
            <a:endParaRPr sz="9599" b="0">
              <a:solidFill>
                <a:srgbClr val="000000"/>
              </a:solidFill>
              <a:latin typeface="Calibri"/>
              <a:ea typeface="Calibri"/>
              <a:cs typeface="Calibri"/>
              <a:sym typeface="Calibri"/>
            </a:endParaRPr>
          </a:p>
        </p:txBody>
      </p:sp>
      <p:sp>
        <p:nvSpPr>
          <p:cNvPr id="26" name="Shape 5277"/>
          <p:cNvSpPr/>
          <p:nvPr/>
        </p:nvSpPr>
        <p:spPr>
          <a:xfrm>
            <a:off x="15852481" y="5758745"/>
            <a:ext cx="505534" cy="399260"/>
          </a:xfrm>
          <a:custGeom>
            <a:avLst/>
            <a:gdLst/>
            <a:ahLst/>
            <a:cxnLst>
              <a:cxn ang="0">
                <a:pos x="wd2" y="hd2"/>
              </a:cxn>
              <a:cxn ang="5400000">
                <a:pos x="wd2" y="hd2"/>
              </a:cxn>
              <a:cxn ang="10800000">
                <a:pos x="wd2" y="hd2"/>
              </a:cxn>
              <a:cxn ang="16200000">
                <a:pos x="wd2" y="hd2"/>
              </a:cxn>
            </a:cxnLst>
            <a:rect l="0" t="0" r="r" b="b"/>
            <a:pathLst>
              <a:path w="21431" h="21388" extrusionOk="0">
                <a:moveTo>
                  <a:pt x="16875" y="17153"/>
                </a:moveTo>
                <a:cubicBezTo>
                  <a:pt x="16875" y="19270"/>
                  <a:pt x="15187" y="21388"/>
                  <a:pt x="13500" y="21388"/>
                </a:cubicBezTo>
                <a:cubicBezTo>
                  <a:pt x="3375" y="21388"/>
                  <a:pt x="3375" y="21388"/>
                  <a:pt x="3375" y="21388"/>
                </a:cubicBezTo>
                <a:cubicBezTo>
                  <a:pt x="1350" y="21388"/>
                  <a:pt x="0" y="19270"/>
                  <a:pt x="0" y="17153"/>
                </a:cubicBezTo>
                <a:cubicBezTo>
                  <a:pt x="0" y="4447"/>
                  <a:pt x="0" y="4447"/>
                  <a:pt x="0" y="4447"/>
                </a:cubicBezTo>
                <a:cubicBezTo>
                  <a:pt x="0" y="1906"/>
                  <a:pt x="1350" y="212"/>
                  <a:pt x="3375" y="212"/>
                </a:cubicBezTo>
                <a:cubicBezTo>
                  <a:pt x="13500" y="212"/>
                  <a:pt x="13500" y="212"/>
                  <a:pt x="13500" y="212"/>
                </a:cubicBezTo>
                <a:cubicBezTo>
                  <a:pt x="13837" y="212"/>
                  <a:pt x="14512" y="212"/>
                  <a:pt x="14850" y="212"/>
                </a:cubicBezTo>
                <a:cubicBezTo>
                  <a:pt x="14850" y="635"/>
                  <a:pt x="14850" y="635"/>
                  <a:pt x="15187" y="635"/>
                </a:cubicBezTo>
                <a:cubicBezTo>
                  <a:pt x="15187" y="1059"/>
                  <a:pt x="15187" y="1059"/>
                  <a:pt x="14850" y="1059"/>
                </a:cubicBezTo>
                <a:cubicBezTo>
                  <a:pt x="14512" y="1906"/>
                  <a:pt x="14512" y="1906"/>
                  <a:pt x="14512" y="1906"/>
                </a:cubicBezTo>
                <a:cubicBezTo>
                  <a:pt x="14175" y="1906"/>
                  <a:pt x="14175" y="1906"/>
                  <a:pt x="13837" y="1906"/>
                </a:cubicBezTo>
                <a:cubicBezTo>
                  <a:pt x="13837" y="1906"/>
                  <a:pt x="13500" y="1906"/>
                  <a:pt x="13500" y="1906"/>
                </a:cubicBezTo>
                <a:cubicBezTo>
                  <a:pt x="3375" y="1906"/>
                  <a:pt x="3375" y="1906"/>
                  <a:pt x="3375" y="1906"/>
                </a:cubicBezTo>
                <a:cubicBezTo>
                  <a:pt x="2363" y="1906"/>
                  <a:pt x="1350" y="3176"/>
                  <a:pt x="1350" y="4447"/>
                </a:cubicBezTo>
                <a:cubicBezTo>
                  <a:pt x="1350" y="17153"/>
                  <a:pt x="1350" y="17153"/>
                  <a:pt x="1350" y="17153"/>
                </a:cubicBezTo>
                <a:cubicBezTo>
                  <a:pt x="1350" y="18423"/>
                  <a:pt x="2363" y="19270"/>
                  <a:pt x="3375" y="19270"/>
                </a:cubicBezTo>
                <a:cubicBezTo>
                  <a:pt x="13500" y="19270"/>
                  <a:pt x="13500" y="19270"/>
                  <a:pt x="13500" y="19270"/>
                </a:cubicBezTo>
                <a:cubicBezTo>
                  <a:pt x="14512" y="19270"/>
                  <a:pt x="15187" y="18423"/>
                  <a:pt x="15187" y="17153"/>
                </a:cubicBezTo>
                <a:cubicBezTo>
                  <a:pt x="15187" y="15035"/>
                  <a:pt x="15187" y="15035"/>
                  <a:pt x="15187" y="15035"/>
                </a:cubicBezTo>
                <a:cubicBezTo>
                  <a:pt x="15187" y="15035"/>
                  <a:pt x="15525" y="14612"/>
                  <a:pt x="15525" y="14612"/>
                </a:cubicBezTo>
                <a:cubicBezTo>
                  <a:pt x="16200" y="13764"/>
                  <a:pt x="16200" y="13764"/>
                  <a:pt x="16200" y="13764"/>
                </a:cubicBezTo>
                <a:cubicBezTo>
                  <a:pt x="16200" y="13764"/>
                  <a:pt x="16537" y="13764"/>
                  <a:pt x="16537" y="13764"/>
                </a:cubicBezTo>
                <a:cubicBezTo>
                  <a:pt x="16875" y="13764"/>
                  <a:pt x="16875" y="13764"/>
                  <a:pt x="16875" y="14188"/>
                </a:cubicBezTo>
                <a:lnTo>
                  <a:pt x="16875" y="17153"/>
                </a:lnTo>
                <a:close/>
                <a:moveTo>
                  <a:pt x="19237" y="7412"/>
                </a:moveTo>
                <a:cubicBezTo>
                  <a:pt x="11137" y="17576"/>
                  <a:pt x="11137" y="17576"/>
                  <a:pt x="11137" y="17576"/>
                </a:cubicBezTo>
                <a:cubicBezTo>
                  <a:pt x="7763" y="17576"/>
                  <a:pt x="7763" y="17576"/>
                  <a:pt x="7763" y="17576"/>
                </a:cubicBezTo>
                <a:cubicBezTo>
                  <a:pt x="7763" y="12917"/>
                  <a:pt x="7763" y="12917"/>
                  <a:pt x="7763" y="12917"/>
                </a:cubicBezTo>
                <a:cubicBezTo>
                  <a:pt x="15862" y="2753"/>
                  <a:pt x="15862" y="2753"/>
                  <a:pt x="15862" y="2753"/>
                </a:cubicBezTo>
                <a:lnTo>
                  <a:pt x="19237" y="7412"/>
                </a:lnTo>
                <a:close/>
                <a:moveTo>
                  <a:pt x="12150" y="14188"/>
                </a:moveTo>
                <a:cubicBezTo>
                  <a:pt x="10125" y="12070"/>
                  <a:pt x="10125" y="12070"/>
                  <a:pt x="10125" y="12070"/>
                </a:cubicBezTo>
                <a:cubicBezTo>
                  <a:pt x="8775" y="13764"/>
                  <a:pt x="8775" y="13764"/>
                  <a:pt x="8775" y="13764"/>
                </a:cubicBezTo>
                <a:cubicBezTo>
                  <a:pt x="8775" y="14612"/>
                  <a:pt x="8775" y="14612"/>
                  <a:pt x="8775" y="14612"/>
                </a:cubicBezTo>
                <a:cubicBezTo>
                  <a:pt x="9788" y="14612"/>
                  <a:pt x="9788" y="14612"/>
                  <a:pt x="9788" y="14612"/>
                </a:cubicBezTo>
                <a:cubicBezTo>
                  <a:pt x="9788" y="15882"/>
                  <a:pt x="9788" y="15882"/>
                  <a:pt x="9788" y="15882"/>
                </a:cubicBezTo>
                <a:cubicBezTo>
                  <a:pt x="10463" y="15882"/>
                  <a:pt x="10463" y="15882"/>
                  <a:pt x="10463" y="15882"/>
                </a:cubicBezTo>
                <a:lnTo>
                  <a:pt x="12150" y="14188"/>
                </a:lnTo>
                <a:close/>
                <a:moveTo>
                  <a:pt x="15525" y="5294"/>
                </a:moveTo>
                <a:cubicBezTo>
                  <a:pt x="11475" y="10376"/>
                  <a:pt x="11475" y="10376"/>
                  <a:pt x="11475" y="10376"/>
                </a:cubicBezTo>
                <a:cubicBezTo>
                  <a:pt x="11137" y="10376"/>
                  <a:pt x="11137" y="10800"/>
                  <a:pt x="11137" y="10800"/>
                </a:cubicBezTo>
                <a:cubicBezTo>
                  <a:pt x="11475" y="11223"/>
                  <a:pt x="11475" y="11223"/>
                  <a:pt x="11812" y="10800"/>
                </a:cubicBezTo>
                <a:cubicBezTo>
                  <a:pt x="15862" y="5717"/>
                  <a:pt x="15862" y="5717"/>
                  <a:pt x="15862" y="5717"/>
                </a:cubicBezTo>
                <a:cubicBezTo>
                  <a:pt x="15862" y="5294"/>
                  <a:pt x="15862" y="5294"/>
                  <a:pt x="15862" y="5294"/>
                </a:cubicBezTo>
                <a:cubicBezTo>
                  <a:pt x="15862" y="4870"/>
                  <a:pt x="15525" y="4870"/>
                  <a:pt x="15525" y="5294"/>
                </a:cubicBezTo>
                <a:close/>
                <a:moveTo>
                  <a:pt x="19912" y="6141"/>
                </a:moveTo>
                <a:cubicBezTo>
                  <a:pt x="16537" y="1906"/>
                  <a:pt x="16537" y="1906"/>
                  <a:pt x="16537" y="1906"/>
                </a:cubicBezTo>
                <a:cubicBezTo>
                  <a:pt x="17550" y="635"/>
                  <a:pt x="17550" y="635"/>
                  <a:pt x="17550" y="635"/>
                </a:cubicBezTo>
                <a:cubicBezTo>
                  <a:pt x="17887" y="-212"/>
                  <a:pt x="18900" y="-212"/>
                  <a:pt x="19237" y="635"/>
                </a:cubicBezTo>
                <a:cubicBezTo>
                  <a:pt x="20925" y="2753"/>
                  <a:pt x="20925" y="2753"/>
                  <a:pt x="20925" y="2753"/>
                </a:cubicBezTo>
                <a:cubicBezTo>
                  <a:pt x="21600" y="3600"/>
                  <a:pt x="21600" y="4447"/>
                  <a:pt x="20925" y="4870"/>
                </a:cubicBezTo>
                <a:lnTo>
                  <a:pt x="19912" y="6141"/>
                </a:lnTo>
                <a:close/>
              </a:path>
            </a:pathLst>
          </a:custGeom>
          <a:solidFill>
            <a:schemeClr val="bg1"/>
          </a:solidFill>
          <a:ln w="12700" cap="flat">
            <a:noFill/>
            <a:miter lim="400000"/>
          </a:ln>
          <a:effectLst/>
        </p:spPr>
        <p:txBody>
          <a:bodyPr wrap="square" lIns="91426" tIns="91426" rIns="91426" bIns="91426"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309">
              <a:defRPr sz="2400">
                <a:solidFill>
                  <a:srgbClr val="000000"/>
                </a:solidFill>
                <a:latin typeface="Calibri"/>
                <a:ea typeface="Calibri"/>
                <a:cs typeface="Calibri"/>
                <a:sym typeface="Calibri"/>
              </a:defRPr>
            </a:pPr>
            <a:endParaRPr sz="4800" b="0">
              <a:solidFill>
                <a:srgbClr val="000000"/>
              </a:solidFill>
              <a:latin typeface="Calibri"/>
              <a:ea typeface="Calibri"/>
              <a:cs typeface="Calibri"/>
              <a:sym typeface="Calibri"/>
            </a:endParaRPr>
          </a:p>
        </p:txBody>
      </p:sp>
      <p:sp>
        <p:nvSpPr>
          <p:cNvPr id="27" name="Shape 5482"/>
          <p:cNvSpPr/>
          <p:nvPr/>
        </p:nvSpPr>
        <p:spPr>
          <a:xfrm>
            <a:off x="15906190" y="8988847"/>
            <a:ext cx="451825" cy="456482"/>
          </a:xfrm>
          <a:custGeom>
            <a:avLst/>
            <a:gdLst/>
            <a:ahLst/>
            <a:cxnLst>
              <a:cxn ang="0">
                <a:pos x="wd2" y="hd2"/>
              </a:cxn>
              <a:cxn ang="5400000">
                <a:pos x="wd2" y="hd2"/>
              </a:cxn>
              <a:cxn ang="10800000">
                <a:pos x="wd2" y="hd2"/>
              </a:cxn>
              <a:cxn ang="16200000">
                <a:pos x="wd2" y="hd2"/>
              </a:cxn>
            </a:cxnLst>
            <a:rect l="0" t="0" r="r" b="b"/>
            <a:pathLst>
              <a:path w="21600" h="21600" extrusionOk="0">
                <a:moveTo>
                  <a:pt x="21120" y="18240"/>
                </a:moveTo>
                <a:cubicBezTo>
                  <a:pt x="18720" y="21120"/>
                  <a:pt x="18720" y="21120"/>
                  <a:pt x="18720" y="21120"/>
                </a:cubicBezTo>
                <a:cubicBezTo>
                  <a:pt x="18240" y="21120"/>
                  <a:pt x="17760" y="21600"/>
                  <a:pt x="17280" y="21600"/>
                </a:cubicBezTo>
                <a:cubicBezTo>
                  <a:pt x="16800" y="21600"/>
                  <a:pt x="16320" y="21120"/>
                  <a:pt x="16320" y="21120"/>
                </a:cubicBezTo>
                <a:cubicBezTo>
                  <a:pt x="10560" y="15360"/>
                  <a:pt x="10560" y="15360"/>
                  <a:pt x="10560" y="15360"/>
                </a:cubicBezTo>
                <a:cubicBezTo>
                  <a:pt x="5280" y="21120"/>
                  <a:pt x="5280" y="21120"/>
                  <a:pt x="5280" y="21120"/>
                </a:cubicBezTo>
                <a:cubicBezTo>
                  <a:pt x="5280" y="21120"/>
                  <a:pt x="4800" y="21600"/>
                  <a:pt x="4320" y="21600"/>
                </a:cubicBezTo>
                <a:cubicBezTo>
                  <a:pt x="3840" y="21600"/>
                  <a:pt x="3360" y="21120"/>
                  <a:pt x="2880" y="21120"/>
                </a:cubicBezTo>
                <a:cubicBezTo>
                  <a:pt x="480" y="18240"/>
                  <a:pt x="480" y="18240"/>
                  <a:pt x="480" y="18240"/>
                </a:cubicBezTo>
                <a:cubicBezTo>
                  <a:pt x="0" y="18240"/>
                  <a:pt x="0" y="17760"/>
                  <a:pt x="0" y="17280"/>
                </a:cubicBezTo>
                <a:cubicBezTo>
                  <a:pt x="0" y="16800"/>
                  <a:pt x="0" y="16320"/>
                  <a:pt x="480" y="15840"/>
                </a:cubicBezTo>
                <a:cubicBezTo>
                  <a:pt x="5760" y="10560"/>
                  <a:pt x="5760" y="10560"/>
                  <a:pt x="5760" y="10560"/>
                </a:cubicBezTo>
                <a:cubicBezTo>
                  <a:pt x="480" y="5280"/>
                  <a:pt x="480" y="5280"/>
                  <a:pt x="480" y="5280"/>
                </a:cubicBezTo>
                <a:cubicBezTo>
                  <a:pt x="0" y="4800"/>
                  <a:pt x="0" y="4320"/>
                  <a:pt x="0" y="3840"/>
                </a:cubicBezTo>
                <a:cubicBezTo>
                  <a:pt x="0" y="3360"/>
                  <a:pt x="0" y="2880"/>
                  <a:pt x="480" y="2880"/>
                </a:cubicBezTo>
                <a:cubicBezTo>
                  <a:pt x="2880" y="480"/>
                  <a:pt x="2880" y="480"/>
                  <a:pt x="2880" y="480"/>
                </a:cubicBezTo>
                <a:cubicBezTo>
                  <a:pt x="3360" y="0"/>
                  <a:pt x="3840" y="0"/>
                  <a:pt x="4320" y="0"/>
                </a:cubicBezTo>
                <a:cubicBezTo>
                  <a:pt x="4800" y="0"/>
                  <a:pt x="5280" y="0"/>
                  <a:pt x="5280" y="480"/>
                </a:cubicBezTo>
                <a:cubicBezTo>
                  <a:pt x="10560" y="5760"/>
                  <a:pt x="10560" y="5760"/>
                  <a:pt x="10560" y="5760"/>
                </a:cubicBezTo>
                <a:cubicBezTo>
                  <a:pt x="16320" y="480"/>
                  <a:pt x="16320" y="480"/>
                  <a:pt x="16320" y="480"/>
                </a:cubicBezTo>
                <a:cubicBezTo>
                  <a:pt x="16320" y="0"/>
                  <a:pt x="16800" y="0"/>
                  <a:pt x="17280" y="0"/>
                </a:cubicBezTo>
                <a:cubicBezTo>
                  <a:pt x="17760" y="0"/>
                  <a:pt x="18240" y="0"/>
                  <a:pt x="18720" y="480"/>
                </a:cubicBezTo>
                <a:cubicBezTo>
                  <a:pt x="21120" y="2880"/>
                  <a:pt x="21120" y="2880"/>
                  <a:pt x="21120" y="2880"/>
                </a:cubicBezTo>
                <a:cubicBezTo>
                  <a:pt x="21600" y="2880"/>
                  <a:pt x="21600" y="3360"/>
                  <a:pt x="21600" y="3840"/>
                </a:cubicBezTo>
                <a:cubicBezTo>
                  <a:pt x="21600" y="4320"/>
                  <a:pt x="21600" y="4800"/>
                  <a:pt x="21120" y="5280"/>
                </a:cubicBezTo>
                <a:cubicBezTo>
                  <a:pt x="15840" y="10560"/>
                  <a:pt x="15840" y="10560"/>
                  <a:pt x="15840" y="10560"/>
                </a:cubicBezTo>
                <a:cubicBezTo>
                  <a:pt x="21120" y="15840"/>
                  <a:pt x="21120" y="15840"/>
                  <a:pt x="21120" y="15840"/>
                </a:cubicBezTo>
                <a:cubicBezTo>
                  <a:pt x="21600" y="16320"/>
                  <a:pt x="21600" y="16800"/>
                  <a:pt x="21600" y="17280"/>
                </a:cubicBezTo>
                <a:cubicBezTo>
                  <a:pt x="21600" y="17760"/>
                  <a:pt x="21600" y="18240"/>
                  <a:pt x="21120" y="18240"/>
                </a:cubicBezTo>
                <a:close/>
              </a:path>
            </a:pathLst>
          </a:custGeom>
          <a:solidFill>
            <a:schemeClr val="bg1"/>
          </a:solidFill>
          <a:ln w="12700" cap="flat">
            <a:noFill/>
            <a:miter lim="400000"/>
          </a:ln>
          <a:effectLst/>
        </p:spPr>
        <p:txBody>
          <a:bodyPr wrap="square" lIns="91426" tIns="91426" rIns="91426" bIns="91426" numCol="1" anchor="t">
            <a:noAutofit/>
          </a:bodyPr>
          <a:ls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defTabSz="914309">
              <a:defRPr sz="2400">
                <a:solidFill>
                  <a:srgbClr val="000000"/>
                </a:solidFill>
                <a:latin typeface="Calibri"/>
                <a:ea typeface="Calibri"/>
                <a:cs typeface="Calibri"/>
                <a:sym typeface="Calibri"/>
              </a:defRPr>
            </a:pPr>
            <a:endParaRPr sz="4800" b="0">
              <a:solidFill>
                <a:srgbClr val="000000"/>
              </a:solidFill>
              <a:latin typeface="Calibri"/>
              <a:ea typeface="Calibri"/>
              <a:cs typeface="Calibri"/>
              <a:sym typeface="Calibri"/>
            </a:endParaRPr>
          </a:p>
        </p:txBody>
      </p:sp>
      <p:grpSp>
        <p:nvGrpSpPr>
          <p:cNvPr id="28" name="Group 20"/>
          <p:cNvGrpSpPr/>
          <p:nvPr/>
        </p:nvGrpSpPr>
        <p:grpSpPr>
          <a:xfrm>
            <a:off x="9683810" y="5003091"/>
            <a:ext cx="4984105" cy="5604929"/>
            <a:chOff x="10523591" y="4979988"/>
            <a:chExt cx="3339992" cy="3756024"/>
          </a:xfrm>
        </p:grpSpPr>
        <p:sp>
          <p:nvSpPr>
            <p:cNvPr id="29" name="Freeform 21"/>
            <p:cNvSpPr>
              <a:spLocks/>
            </p:cNvSpPr>
            <p:nvPr/>
          </p:nvSpPr>
          <p:spPr bwMode="auto">
            <a:xfrm rot="5400000">
              <a:off x="11156452" y="4787840"/>
              <a:ext cx="1499589" cy="1883886"/>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E6215A"/>
            </a:solidFill>
            <a:ln>
              <a:noFill/>
            </a:ln>
          </p:spPr>
          <p:txBody>
            <a:bodyPr vert="horz" wrap="square" lIns="91428" tIns="45714" rIns="91428"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endParaRPr lang="en-US" sz="1600" b="0">
                <a:solidFill>
                  <a:srgbClr val="171717"/>
                </a:solidFill>
                <a:latin typeface="Raleway" panose="020B0503030101060003" pitchFamily="34" charset="0"/>
              </a:endParaRPr>
            </a:p>
          </p:txBody>
        </p:sp>
        <p:sp>
          <p:nvSpPr>
            <p:cNvPr id="30" name="Freeform 22"/>
            <p:cNvSpPr>
              <a:spLocks/>
            </p:cNvSpPr>
            <p:nvPr/>
          </p:nvSpPr>
          <p:spPr bwMode="auto">
            <a:xfrm rot="5400000">
              <a:off x="12222380" y="5595219"/>
              <a:ext cx="2053120" cy="122928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66C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endParaRPr lang="en-US" sz="1600" b="0" dirty="0">
                <a:solidFill>
                  <a:srgbClr val="171717"/>
                </a:solidFill>
                <a:latin typeface="Raleway" panose="020B0503030101060003" pitchFamily="34" charset="0"/>
              </a:endParaRPr>
            </a:p>
          </p:txBody>
        </p:sp>
        <p:sp>
          <p:nvSpPr>
            <p:cNvPr id="31" name="Freeform 23"/>
            <p:cNvSpPr>
              <a:spLocks/>
            </p:cNvSpPr>
            <p:nvPr/>
          </p:nvSpPr>
          <p:spPr bwMode="auto">
            <a:xfrm rot="5400000">
              <a:off x="10112263" y="6890907"/>
              <a:ext cx="2053120" cy="1230460"/>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tx2">
                <a:lumMod val="60000"/>
                <a:lumOff val="40000"/>
              </a:schemeClr>
            </a:solidFill>
            <a:ln>
              <a:noFill/>
            </a:ln>
          </p:spPr>
          <p:txBody>
            <a:bodyPr vert="horz" wrap="square" lIns="91428" tIns="45714" rIns="91428"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endParaRPr lang="en-US" sz="1600" b="0">
                <a:solidFill>
                  <a:srgbClr val="171717"/>
                </a:solidFill>
                <a:latin typeface="Raleway" panose="020B0503030101060003" pitchFamily="34" charset="0"/>
              </a:endParaRPr>
            </a:p>
          </p:txBody>
        </p:sp>
        <p:sp>
          <p:nvSpPr>
            <p:cNvPr id="32" name="Freeform 26"/>
            <p:cNvSpPr>
              <a:spLocks/>
            </p:cNvSpPr>
            <p:nvPr/>
          </p:nvSpPr>
          <p:spPr bwMode="auto">
            <a:xfrm rot="5400000">
              <a:off x="10482457" y="5602860"/>
              <a:ext cx="1752264" cy="1669996"/>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EE7D00"/>
            </a:solidFill>
            <a:ln>
              <a:noFill/>
            </a:ln>
          </p:spPr>
          <p:txBody>
            <a:bodyPr vert="horz" wrap="square" lIns="91428" tIns="45714" rIns="91428"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endParaRPr lang="en-US" sz="1600" b="0" dirty="0">
                <a:solidFill>
                  <a:srgbClr val="171717"/>
                </a:solidFill>
                <a:latin typeface="Raleway" panose="020B0503030101060003" pitchFamily="34" charset="0"/>
              </a:endParaRPr>
            </a:p>
          </p:txBody>
        </p:sp>
        <p:sp>
          <p:nvSpPr>
            <p:cNvPr id="33" name="Freeform 27"/>
            <p:cNvSpPr>
              <a:spLocks/>
            </p:cNvSpPr>
            <p:nvPr/>
          </p:nvSpPr>
          <p:spPr bwMode="auto">
            <a:xfrm rot="5400000">
              <a:off x="12153628" y="6441971"/>
              <a:ext cx="1749913" cy="166999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31B7BB"/>
            </a:solidFill>
            <a:ln>
              <a:noFill/>
            </a:ln>
          </p:spPr>
          <p:txBody>
            <a:bodyPr vert="horz" wrap="square" lIns="91428" tIns="45714" rIns="91428"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endParaRPr lang="en-US" sz="1600" b="0">
                <a:solidFill>
                  <a:srgbClr val="171717"/>
                </a:solidFill>
                <a:latin typeface="Raleway" panose="020B0503030101060003" pitchFamily="34" charset="0"/>
              </a:endParaRPr>
            </a:p>
          </p:txBody>
        </p:sp>
        <p:sp>
          <p:nvSpPr>
            <p:cNvPr id="34" name="Freeform 28"/>
            <p:cNvSpPr>
              <a:spLocks/>
            </p:cNvSpPr>
            <p:nvPr/>
          </p:nvSpPr>
          <p:spPr bwMode="auto">
            <a:xfrm rot="5400000">
              <a:off x="11730549" y="7042512"/>
              <a:ext cx="1499589" cy="1887412"/>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009656"/>
            </a:solidFill>
            <a:ln>
              <a:noFill/>
            </a:ln>
          </p:spPr>
          <p:txBody>
            <a:bodyPr vert="horz" wrap="square" lIns="91428" tIns="45714" rIns="91428" bIns="4571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endParaRPr lang="en-US" sz="1600" b="0">
                <a:solidFill>
                  <a:srgbClr val="171717"/>
                </a:solidFill>
                <a:latin typeface="Raleway" panose="020B0503030101060003" pitchFamily="34" charset="0"/>
              </a:endParaRPr>
            </a:p>
          </p:txBody>
        </p:sp>
      </p:grpSp>
    </p:spTree>
    <p:extLst>
      <p:ext uri="{BB962C8B-B14F-4D97-AF65-F5344CB8AC3E}">
        <p14:creationId xmlns:p14="http://schemas.microsoft.com/office/powerpoint/2010/main" val="13478551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ЕГО можно увидеть в «Невероятных приключениях итальянцев в России» и «Полосатом рейсе», в небе над северным полушарием, в кошельках части жителей Балканского полуострова. Кого ЕГО? </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257957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0879339" y="3565006"/>
            <a:ext cx="12653773"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Евро — узнаваемая валюта для тех, кто хоть раз путешествовал по Европе. Оказывается, есть и другие купюры, которые очень похожи на евро. Перед вами изображение национальной валюты ЭТОЙ СТРАНЫ. Назовите СТРАНУ, если известно, что в ней была построена первая промышленная нефтяная скважина. </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084" y="3211854"/>
            <a:ext cx="8602515" cy="9253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261565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9" name="таймер_20 секунд.mp4">
            <a:hlinkClick r:id="" action="ppaction://media"/>
            <a:extLst>
              <a:ext uri="{FF2B5EF4-FFF2-40B4-BE49-F238E27FC236}">
                <a16:creationId xmlns:a16="http://schemas.microsoft.com/office/drawing/2014/main" id="{053E9E36-1778-A74B-8237-D1A6F77C038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727" t="36217" r="1614" b="33837"/>
          <a:stretch/>
        </p:blipFill>
        <p:spPr>
          <a:xfrm>
            <a:off x="5543580" y="9069355"/>
            <a:ext cx="9542822" cy="1698172"/>
          </a:xfrm>
          <a:prstGeom prst="rect">
            <a:avLst/>
          </a:prstGeom>
        </p:spPr>
      </p:pic>
      <p:sp>
        <p:nvSpPr>
          <p:cNvPr id="13" name="Google Shape;60;p16"/>
          <p:cNvSpPr txBox="1">
            <a:spLocks/>
          </p:cNvSpPr>
          <p:nvPr/>
        </p:nvSpPr>
        <p:spPr>
          <a:xfrm>
            <a:off x="5543580" y="6909199"/>
            <a:ext cx="10601178" cy="1863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7200" dirty="0">
                <a:solidFill>
                  <a:srgbClr val="004F9E"/>
                </a:solidFill>
                <a:latin typeface="Neue Machina Ultrabold" panose="00000900000000000000" pitchFamily="50" charset="-52"/>
                <a:ea typeface="Montserrat ExtraBold"/>
                <a:cs typeface="Montserrat ExtraBold"/>
                <a:sym typeface="Montserrat ExtraBold"/>
              </a:rPr>
              <a:t>Время сдавать ответы</a:t>
            </a:r>
          </a:p>
        </p:txBody>
      </p:sp>
    </p:spTree>
    <p:extLst>
      <p:ext uri="{BB962C8B-B14F-4D97-AF65-F5344CB8AC3E}">
        <p14:creationId xmlns:p14="http://schemas.microsoft.com/office/powerpoint/2010/main" val="3260516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buNone/>
            </a:pPr>
            <a:r>
              <a:rPr lang="ru-RU" sz="16000" b="1" dirty="0">
                <a:solidFill>
                  <a:srgbClr val="E6215A"/>
                </a:solidFill>
                <a:latin typeface="Arial Black" panose="020B0604020202020204" pitchFamily="34" charset="0"/>
                <a:ea typeface="Montserrat ExtraBold"/>
                <a:cs typeface="Arial Black" panose="020B0604020202020204" pitchFamily="34" charset="0"/>
                <a:sym typeface="Montserrat ExtraBold"/>
              </a:rPr>
              <a:t>ОТВЕТЫ</a:t>
            </a:r>
          </a:p>
          <a:p>
            <a:pPr marL="0" indent="0" hangingPunct="1">
              <a:buNone/>
            </a:pPr>
            <a:r>
              <a:rPr lang="ru-RU" sz="10000" dirty="0">
                <a:solidFill>
                  <a:schemeClr val="tx2"/>
                </a:solidFill>
                <a:latin typeface="Arial" panose="020B0604020202020204" pitchFamily="34" charset="0"/>
                <a:ea typeface="Montserrat ExtraBold"/>
                <a:cs typeface="Arial" panose="020B0604020202020204" pitchFamily="34" charset="0"/>
                <a:sym typeface="Montserrat ExtraBold"/>
              </a:rPr>
              <a:t>Деньги</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0782E049-CAD4-C63B-1275-AAC20EDC935E}"/>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241977827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352" y="3564298"/>
            <a:ext cx="22092012" cy="520393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От этого слова произошло название монеты «копейка». Оно же входит в название одной из олимпийских дисциплин. Что это за слово?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копьё</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030735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Отличная новость для тех, кто хочет стать миллионером прямо сейчас. На 50 долларов США можно приобрести (по курсу на март 2023 года) 2 112 500 риалов. Это самая дешевая валюта в мире на сегодняшний день. </a:t>
            </a:r>
            <a:br>
              <a:rPr lang="ru-RU" sz="4800" dirty="0">
                <a:solidFill>
                  <a:schemeClr val="dk1"/>
                </a:solidFill>
                <a:latin typeface="Neue Machina Ultrabold" panose="00000900000000000000" pitchFamily="50" charset="-52"/>
                <a:ea typeface="Helvetica Neue"/>
                <a:cs typeface="Helvetica Neue"/>
                <a:sym typeface="Montserrat"/>
              </a:rPr>
            </a:br>
            <a:r>
              <a:rPr lang="ru-RU" sz="4800" dirty="0">
                <a:solidFill>
                  <a:schemeClr val="dk1"/>
                </a:solidFill>
                <a:latin typeface="Neue Machina Ultrabold" panose="00000900000000000000" pitchFamily="50" charset="-52"/>
                <a:ea typeface="Helvetica Neue"/>
                <a:cs typeface="Helvetica Neue"/>
                <a:sym typeface="Montserrat"/>
              </a:rPr>
              <a:t>Именно в ЭТОЙ СТРАНЕ около 200 лет назад на дипломатической службе состоял знаменитый русский писатель. Назовите ЭТУ СТРАНУ, нынешнее название которой существует с 1935 года, хотя история страны насчитывает около 5 тысячелетий.</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570" y="10224657"/>
            <a:ext cx="22092044" cy="1886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Иран</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982952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Вы можете одновременно и услышать вопрос от ведущего, и прочитать его на экране, и обсудить с </a:t>
            </a:r>
            <a:r>
              <a:rPr lang="ru-RU" sz="4800" dirty="0" err="1">
                <a:solidFill>
                  <a:schemeClr val="dk1"/>
                </a:solidFill>
                <a:latin typeface="Neue Machina Ultrabold" panose="00000900000000000000" pitchFamily="50" charset="-52"/>
                <a:ea typeface="Helvetica Neue"/>
                <a:cs typeface="Helvetica Neue"/>
                <a:sym typeface="Montserrat"/>
              </a:rPr>
              <a:t>однокомандниками</a:t>
            </a:r>
            <a:r>
              <a:rPr lang="ru-RU" sz="4800" dirty="0">
                <a:solidFill>
                  <a:schemeClr val="dk1"/>
                </a:solidFill>
                <a:latin typeface="Neue Machina Ultrabold" panose="00000900000000000000" pitchFamily="50" charset="-52"/>
                <a:ea typeface="Helvetica Neue"/>
                <a:cs typeface="Helvetica Neue"/>
                <a:sym typeface="Montserrat"/>
              </a:rPr>
              <a:t>. Внимание, сам вопрос! </a:t>
            </a:r>
            <a:br>
              <a:rPr lang="ru-RU" sz="4800" dirty="0">
                <a:solidFill>
                  <a:schemeClr val="dk1"/>
                </a:solidFill>
                <a:latin typeface="Neue Machina Ultrabold" panose="00000900000000000000" pitchFamily="50" charset="-52"/>
                <a:ea typeface="Helvetica Neue"/>
                <a:cs typeface="Helvetica Neue"/>
                <a:sym typeface="Montserrat"/>
              </a:rPr>
            </a:br>
            <a:r>
              <a:rPr lang="ru-RU" sz="4800" dirty="0">
                <a:solidFill>
                  <a:schemeClr val="dk1"/>
                </a:solidFill>
                <a:latin typeface="Neue Machina Ultrabold" panose="00000900000000000000" pitchFamily="50" charset="-52"/>
                <a:ea typeface="Helvetica Neue"/>
                <a:cs typeface="Helvetica Neue"/>
                <a:sym typeface="Montserrat"/>
              </a:rPr>
              <a:t>Монеты с изображением человека начали чеканить во время правления Александра Македонского (с 336 по </a:t>
            </a:r>
            <a:br>
              <a:rPr lang="ru-RU" sz="4800" dirty="0">
                <a:solidFill>
                  <a:schemeClr val="dk1"/>
                </a:solidFill>
                <a:latin typeface="Neue Machina Ultrabold" panose="00000900000000000000" pitchFamily="50" charset="-52"/>
                <a:ea typeface="Helvetica Neue"/>
                <a:cs typeface="Helvetica Neue"/>
                <a:sym typeface="Montserrat"/>
              </a:rPr>
            </a:br>
            <a:r>
              <a:rPr lang="ru-RU" sz="4800" dirty="0">
                <a:solidFill>
                  <a:schemeClr val="dk1"/>
                </a:solidFill>
                <a:latin typeface="Neue Machina Ultrabold" panose="00000900000000000000" pitchFamily="50" charset="-52"/>
                <a:ea typeface="Helvetica Neue"/>
                <a:cs typeface="Helvetica Neue"/>
                <a:sym typeface="Montserrat"/>
              </a:rPr>
              <a:t>323 года до н. э.). До 45 года до н. э. на монеты наносили изображения только уже умерших царей. ОН стал первым правителем, чей портрет появился на монете при его жизни. ЕГО имя также увековечено в нашем календаре. Назовите ЕГО.</a:t>
            </a:r>
            <a:br>
              <a:rPr lang="ru-RU" sz="4800" dirty="0">
                <a:solidFill>
                  <a:schemeClr val="dk1"/>
                </a:solidFill>
                <a:latin typeface="Neue Machina Ultrabold" panose="00000900000000000000" pitchFamily="50" charset="-52"/>
                <a:ea typeface="Helvetica Neue"/>
                <a:cs typeface="Helvetica Neue"/>
                <a:sym typeface="Montserrat"/>
              </a:rPr>
            </a:b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547" y="10536427"/>
            <a:ext cx="22092044" cy="1574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Юлий Цезарь</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0795732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ЕГО можно увидеть в «Невероятных приключениях итальянцев в России» и «Полосатом рейсе», в небе над северным полушарием, в кошельках части жителей Балканского полуострова. Кого ЕГО? </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лев</a:t>
            </a:r>
            <a:r>
              <a:rPr lang="en-US" sz="4800" b="1" dirty="0">
                <a:solidFill>
                  <a:srgbClr val="E6215A"/>
                </a:solidFill>
                <a:latin typeface="Neue Machina Ultrabold" panose="00000900000000000000" pitchFamily="50" charset="-52"/>
                <a:ea typeface="Helvetica Neue"/>
                <a:cs typeface="Helvetica Neue"/>
                <a:sym typeface="Montserrat"/>
              </a:rPr>
              <a:t>/</a:t>
            </a:r>
            <a:r>
              <a:rPr lang="ru-RU" sz="4800" b="1" dirty="0">
                <a:solidFill>
                  <a:srgbClr val="E6215A"/>
                </a:solidFill>
                <a:latin typeface="Neue Machina Ultrabold" panose="00000900000000000000" pitchFamily="50" charset="-52"/>
                <a:ea typeface="Helvetica Neue"/>
                <a:cs typeface="Helvetica Neue"/>
                <a:sym typeface="Montserrat"/>
              </a:rPr>
              <a:t>льва</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8552127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0879339" y="3565006"/>
            <a:ext cx="12653773"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Евро — узнаваемая валюта для тех, кто хоть раз путешествовал по Европе. Оказывается, есть и другие купюры, которые очень похожи на евро. Перед вами изображение национальной валюты ЭТОЙ СТРАНЫ. Назовите СТРАНУ, если известно, что в ней была построена первая промышленная нефтяная скважина. </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84" y="3211854"/>
            <a:ext cx="8602515" cy="9253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Google Shape;77;p18"/>
          <p:cNvSpPr txBox="1">
            <a:spLocks/>
          </p:cNvSpPr>
          <p:nvPr/>
        </p:nvSpPr>
        <p:spPr>
          <a:xfrm rot="516">
            <a:off x="10878478" y="11409212"/>
            <a:ext cx="12653977" cy="1620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Азербайджан</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2444731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spcBef>
                <a:spcPts val="0"/>
              </a:spcBef>
              <a:buNone/>
            </a:pPr>
            <a:r>
              <a:rPr lang="ru-RU" sz="16000" b="1" dirty="0">
                <a:solidFill>
                  <a:srgbClr val="009656"/>
                </a:solidFill>
                <a:latin typeface="Arial Black" panose="020B0604020202020204" pitchFamily="34" charset="0"/>
                <a:ea typeface="Montserrat ExtraBold"/>
                <a:cs typeface="Arial Black" panose="020B0604020202020204" pitchFamily="34" charset="0"/>
                <a:sym typeface="Montserrat ExtraBold"/>
              </a:rPr>
              <a:t>Изобретения в финансах</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1046DA1F-D821-6E02-A58E-3631FF54FF32}"/>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4414573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spcBef>
                <a:spcPts val="0"/>
              </a:spcBef>
              <a:buNone/>
            </a:pPr>
            <a:r>
              <a:rPr lang="ru-RU" sz="16000" b="1" dirty="0">
                <a:solidFill>
                  <a:srgbClr val="004F9E"/>
                </a:solidFill>
                <a:latin typeface="Arial Black" panose="020B0604020202020204" pitchFamily="34" charset="0"/>
                <a:ea typeface="Montserrat ExtraBold"/>
                <a:cs typeface="Arial Black" panose="020B0604020202020204" pitchFamily="34" charset="0"/>
                <a:sym typeface="Montserrat ExtraBold"/>
              </a:rPr>
              <a:t>Финансовые термины</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16" name="Рисунок 15">
            <a:extLst>
              <a:ext uri="{FF2B5EF4-FFF2-40B4-BE49-F238E27FC236}">
                <a16:creationId xmlns:a16="http://schemas.microsoft.com/office/drawing/2014/main" id="{CC2076CB-E84B-6082-4B14-D51984A8E884}"/>
              </a:ext>
            </a:extLst>
          </p:cNvPr>
          <p:cNvPicPr>
            <a:picLocks noChangeAspect="1"/>
          </p:cNvPicPr>
          <p:nvPr/>
        </p:nvPicPr>
        <p:blipFill>
          <a:blip r:embed="rId5"/>
          <a:stretch>
            <a:fillRect/>
          </a:stretch>
        </p:blipFill>
        <p:spPr>
          <a:xfrm>
            <a:off x="17064853" y="844620"/>
            <a:ext cx="2260600" cy="965200"/>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Обычно археологи находят осколки древних предметов, хотя целые экземпляры тоже встречаются. А вот ЭТИ ПРЕДМЕТЫ не находят целыми почти никогда. Современные банки именуют свои предложения в честь ЭТИХ ПРЕДМЕТОВ. Что это за ПРЕДМЕТЫ?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145017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По одной из версий, причиной создания этого устройства считается опоздание шотландца Джона Шепарда-</a:t>
            </a:r>
            <a:r>
              <a:rPr lang="ru-RU" sz="4800" dirty="0" err="1">
                <a:solidFill>
                  <a:schemeClr val="dk1"/>
                </a:solidFill>
                <a:latin typeface="Neue Machina Ultrabold" panose="00000900000000000000" pitchFamily="50" charset="-52"/>
                <a:ea typeface="Helvetica Neue"/>
                <a:cs typeface="Helvetica Neue"/>
                <a:sym typeface="Helvetica Neue"/>
              </a:rPr>
              <a:t>Баррона</a:t>
            </a:r>
            <a:r>
              <a:rPr lang="ru-RU" sz="4800" dirty="0">
                <a:solidFill>
                  <a:schemeClr val="dk1"/>
                </a:solidFill>
                <a:latin typeface="Neue Machina Ultrabold" panose="00000900000000000000" pitchFamily="50" charset="-52"/>
                <a:ea typeface="Helvetica Neue"/>
                <a:cs typeface="Helvetica Neue"/>
                <a:sym typeface="Helvetica Neue"/>
              </a:rPr>
              <a:t>. А принцип работы механизма был вдохновлён </a:t>
            </a:r>
            <a:r>
              <a:rPr lang="ru-RU" sz="4800" dirty="0" err="1">
                <a:solidFill>
                  <a:schemeClr val="dk1"/>
                </a:solidFill>
                <a:latin typeface="Neue Machina Ultrabold" panose="00000900000000000000" pitchFamily="50" charset="-52"/>
                <a:ea typeface="Helvetica Neue"/>
                <a:cs typeface="Helvetica Neue"/>
                <a:sym typeface="Helvetica Neue"/>
              </a:rPr>
              <a:t>вендинговой</a:t>
            </a:r>
            <a:r>
              <a:rPr lang="ru-RU" sz="4800" dirty="0">
                <a:solidFill>
                  <a:schemeClr val="dk1"/>
                </a:solidFill>
                <a:latin typeface="Neue Machina Ultrabold" panose="00000900000000000000" pitchFamily="50" charset="-52"/>
                <a:ea typeface="Helvetica Neue"/>
                <a:cs typeface="Helvetica Neue"/>
                <a:sym typeface="Helvetica Neue"/>
              </a:rPr>
              <a:t> машиной с шоколадками - так в Великобритании в 1967 году появился ОН. Назовите ЕГО.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38931025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На Американской Национальной выставке в Москве в 1959 году все шесть экземпляров ЕЕ бесследно исчезли вместе с суммой в 90 тысяч 840 долларов. ЕЁ автор считала, что представления взрослых уже не исправить, поэтому надо действовать через детей, показав им все несовершенства взимания земельной ренты. В наше время число ЕЕ пользователей в мире превышает полмиллиарда человек. Назовите ЕЕ.</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949819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В 2006 году инженер Джеймс Гудфеллоу получил Орден Британской Империи за свое изобретение, запатентованное ещё в 1966 году. В усовершенствовании этого изобретения ему помогла забывчивость жены.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Это изобретение фигурирует в названии отечественного мультсериала, цель которого – развить интерес к изобретательству, программированию и науке у детей. Назовите это изобретение словом, которое пишется через дефис.</a:t>
            </a:r>
            <a:br>
              <a:rPr lang="ru-RU" sz="4800" dirty="0">
                <a:solidFill>
                  <a:schemeClr val="dk1"/>
                </a:solidFill>
                <a:latin typeface="Neue Machina Ultrabold" panose="00000900000000000000" pitchFamily="50" charset="-52"/>
                <a:ea typeface="Helvetica Neue"/>
                <a:cs typeface="Helvetica Neue"/>
                <a:sym typeface="Helvetica Neue"/>
              </a:rPr>
            </a:b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8405340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Физик Роберт </a:t>
            </a:r>
            <a:r>
              <a:rPr lang="ru-RU" sz="4800" dirty="0" err="1">
                <a:solidFill>
                  <a:schemeClr val="dk1"/>
                </a:solidFill>
                <a:latin typeface="Neue Machina Ultrabold" panose="00000900000000000000" pitchFamily="50" charset="-52"/>
                <a:ea typeface="Helvetica Neue"/>
                <a:cs typeface="Helvetica Neue"/>
                <a:sym typeface="Helvetica Neue"/>
              </a:rPr>
              <a:t>Лэнг</a:t>
            </a:r>
            <a:r>
              <a:rPr lang="ru-RU" sz="4800" dirty="0">
                <a:solidFill>
                  <a:schemeClr val="dk1"/>
                </a:solidFill>
                <a:latin typeface="Neue Machina Ultrabold" panose="00000900000000000000" pitchFamily="50" charset="-52"/>
                <a:ea typeface="Helvetica Neue"/>
                <a:cs typeface="Helvetica Neue"/>
                <a:sym typeface="Helvetica Neue"/>
              </a:rPr>
              <a:t> считается мастером оригами, но рассматривает складывание фигурок не только как хобби, но и как способ решения инженерных проблем. Одна автомобильная компания наняла </a:t>
            </a:r>
            <a:r>
              <a:rPr lang="ru-RU" sz="4800" dirty="0" err="1">
                <a:solidFill>
                  <a:schemeClr val="dk1"/>
                </a:solidFill>
                <a:latin typeface="Neue Machina Ultrabold" panose="00000900000000000000" pitchFamily="50" charset="-52"/>
                <a:ea typeface="Helvetica Neue"/>
                <a:cs typeface="Helvetica Neue"/>
                <a:sym typeface="Helvetica Neue"/>
              </a:rPr>
              <a:t>Лэнга</a:t>
            </a:r>
            <a:r>
              <a:rPr lang="ru-RU" sz="4800" dirty="0">
                <a:solidFill>
                  <a:schemeClr val="dk1"/>
                </a:solidFill>
                <a:latin typeface="Neue Machina Ultrabold" panose="00000900000000000000" pitchFamily="50" charset="-52"/>
                <a:ea typeface="Helvetica Neue"/>
                <a:cs typeface="Helvetica Neue"/>
                <a:sym typeface="Helvetica Neue"/>
              </a:rPr>
              <a:t>, чтобы разработать компактный способ складывания ЕЁ. Финансовые эксперты тоже считают, что ОНА спасёт вас в критической ситуации. Назовите ЕЁ двумя словами. </a:t>
            </a:r>
            <a:br>
              <a:rPr lang="ru-RU" sz="4800" dirty="0">
                <a:solidFill>
                  <a:schemeClr val="dk1"/>
                </a:solidFill>
                <a:latin typeface="Neue Machina Ultrabold" panose="00000900000000000000" pitchFamily="50" charset="-52"/>
                <a:ea typeface="Helvetica Neue"/>
                <a:cs typeface="Helvetica Neue"/>
                <a:sym typeface="Helvetica Neue"/>
              </a:rPr>
            </a:b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461335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9" name="таймер_20 секунд.mp4">
            <a:hlinkClick r:id="" action="ppaction://media"/>
            <a:extLst>
              <a:ext uri="{FF2B5EF4-FFF2-40B4-BE49-F238E27FC236}">
                <a16:creationId xmlns:a16="http://schemas.microsoft.com/office/drawing/2014/main" id="{053E9E36-1778-A74B-8237-D1A6F77C038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727" t="36217" r="1614" b="33837"/>
          <a:stretch/>
        </p:blipFill>
        <p:spPr>
          <a:xfrm>
            <a:off x="5543580" y="9069355"/>
            <a:ext cx="9542822" cy="1698172"/>
          </a:xfrm>
          <a:prstGeom prst="rect">
            <a:avLst/>
          </a:prstGeom>
        </p:spPr>
      </p:pic>
      <p:sp>
        <p:nvSpPr>
          <p:cNvPr id="13" name="Google Shape;60;p16"/>
          <p:cNvSpPr txBox="1">
            <a:spLocks/>
          </p:cNvSpPr>
          <p:nvPr/>
        </p:nvSpPr>
        <p:spPr>
          <a:xfrm>
            <a:off x="5543580" y="6909199"/>
            <a:ext cx="10601178" cy="1863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7200" dirty="0">
                <a:solidFill>
                  <a:srgbClr val="004F9E"/>
                </a:solidFill>
                <a:latin typeface="Neue Machina Ultrabold" panose="00000900000000000000" pitchFamily="50" charset="-52"/>
                <a:ea typeface="Montserrat ExtraBold"/>
                <a:cs typeface="Montserrat ExtraBold"/>
                <a:sym typeface="Montserrat ExtraBold"/>
              </a:rPr>
              <a:t>Время сдавать ответы</a:t>
            </a:r>
          </a:p>
        </p:txBody>
      </p:sp>
    </p:spTree>
    <p:extLst>
      <p:ext uri="{BB962C8B-B14F-4D97-AF65-F5344CB8AC3E}">
        <p14:creationId xmlns:p14="http://schemas.microsoft.com/office/powerpoint/2010/main" val="2912088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9"/>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buNone/>
            </a:pPr>
            <a:r>
              <a:rPr lang="ru-RU" sz="16000" b="1" dirty="0">
                <a:solidFill>
                  <a:srgbClr val="E6215A"/>
                </a:solidFill>
                <a:latin typeface="Arial Black" panose="020B0604020202020204" pitchFamily="34" charset="0"/>
                <a:ea typeface="Montserrat ExtraBold"/>
                <a:cs typeface="Arial Black" panose="020B0604020202020204" pitchFamily="34" charset="0"/>
                <a:sym typeface="Montserrat ExtraBold"/>
              </a:rPr>
              <a:t>ОТВЕТЫ</a:t>
            </a:r>
          </a:p>
          <a:p>
            <a:pPr marL="0" indent="0" hangingPunct="1">
              <a:buNone/>
            </a:pPr>
            <a:r>
              <a:rPr lang="ru-RU" sz="10000" dirty="0">
                <a:solidFill>
                  <a:schemeClr val="tx2"/>
                </a:solidFill>
                <a:latin typeface="Arial" panose="020B0604020202020204" pitchFamily="34" charset="0"/>
                <a:ea typeface="Montserrat ExtraBold"/>
                <a:cs typeface="Arial" panose="020B0604020202020204" pitchFamily="34" charset="0"/>
                <a:sym typeface="Montserrat ExtraBold"/>
              </a:rPr>
              <a:t>Изобретения в финансах</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5A8C8EE8-CFBD-4E82-6E88-ED97CF8E34B7}"/>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365838275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Обычно археологи находят осколки древних предметов, хотя целые экземпляры тоже встречаются. А вот ЭТИ ПРЕДМЕТЫ не находят целыми почти никогда. Современные банки именуют свои предложения в честь ЭТИХ ПРЕДМЕТОВ. Что это за ПРЕДМЕТЫ?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копилки</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8809831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По одной из версий, причиной создания этого устройства считается опоздание шотландца Джона Шепарда-</a:t>
            </a:r>
            <a:r>
              <a:rPr lang="ru-RU" sz="4800" dirty="0" err="1">
                <a:solidFill>
                  <a:schemeClr val="dk1"/>
                </a:solidFill>
                <a:latin typeface="Neue Machina Ultrabold" panose="00000900000000000000" pitchFamily="50" charset="-52"/>
                <a:ea typeface="Helvetica Neue"/>
                <a:cs typeface="Helvetica Neue"/>
                <a:sym typeface="Helvetica Neue"/>
              </a:rPr>
              <a:t>Баррона</a:t>
            </a:r>
            <a:r>
              <a:rPr lang="ru-RU" sz="4800" dirty="0">
                <a:solidFill>
                  <a:schemeClr val="dk1"/>
                </a:solidFill>
                <a:latin typeface="Neue Machina Ultrabold" panose="00000900000000000000" pitchFamily="50" charset="-52"/>
                <a:ea typeface="Helvetica Neue"/>
                <a:cs typeface="Helvetica Neue"/>
                <a:sym typeface="Helvetica Neue"/>
              </a:rPr>
              <a:t>. А принцип работы механизма был вдохновлён </a:t>
            </a:r>
            <a:r>
              <a:rPr lang="ru-RU" sz="4800" dirty="0" err="1">
                <a:solidFill>
                  <a:schemeClr val="dk1"/>
                </a:solidFill>
                <a:latin typeface="Neue Machina Ultrabold" panose="00000900000000000000" pitchFamily="50" charset="-52"/>
                <a:ea typeface="Helvetica Neue"/>
                <a:cs typeface="Helvetica Neue"/>
                <a:sym typeface="Helvetica Neue"/>
              </a:rPr>
              <a:t>вендинговой</a:t>
            </a:r>
            <a:r>
              <a:rPr lang="ru-RU" sz="4800" dirty="0">
                <a:solidFill>
                  <a:schemeClr val="dk1"/>
                </a:solidFill>
                <a:latin typeface="Neue Machina Ultrabold" panose="00000900000000000000" pitchFamily="50" charset="-52"/>
                <a:ea typeface="Helvetica Neue"/>
                <a:cs typeface="Helvetica Neue"/>
                <a:sym typeface="Helvetica Neue"/>
              </a:rPr>
              <a:t> машиной с шоколадками - так в Великобритании в 1967 году появился ОН. Назовите ЕГО.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0637" y="9330605"/>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банкомат</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582515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На Американской Национальной выставке в Москве в 1959 году все шесть экземпляров ЕЕ бесследно исчезли вместе с суммой в 90 тысяч 840 долларов.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ЕЁ автор считала, что представления взрослых уже не исправить, поэтому надо действовать через детей, показав им все несовершенства взимания земельной ренты. В наше время число ЕЕ пользователей в мире превышает полмиллиарда человек. Назовите ЕЕ.</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игра "Монополия"</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41785622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По одной из версий, ЕЁ название произошло от фамилии бельгийца, который старался сделать максимально удобной свою гостиницу для проведения торговых сделок: там имелись сейфы, отдельный зал для клерков, а также специальные кабинеты для проведения переговоров. По другой версии, термин «ОНА» получился из слова «</a:t>
            </a:r>
            <a:r>
              <a:rPr lang="ru-RU" sz="4800" dirty="0" err="1">
                <a:solidFill>
                  <a:schemeClr val="dk1"/>
                </a:solidFill>
                <a:latin typeface="Neue Machina Ultrabold" panose="00000900000000000000" pitchFamily="50" charset="-52"/>
                <a:ea typeface="Helvetica Neue"/>
                <a:cs typeface="Helvetica Neue"/>
                <a:sym typeface="Helvetica Neue"/>
              </a:rPr>
              <a:t>bursa</a:t>
            </a:r>
            <a:r>
              <a:rPr lang="ru-RU" sz="4800" dirty="0">
                <a:solidFill>
                  <a:schemeClr val="dk1"/>
                </a:solidFill>
                <a:latin typeface="Neue Machina Ultrabold" panose="00000900000000000000" pitchFamily="50" charset="-52"/>
                <a:ea typeface="Helvetica Neue"/>
                <a:cs typeface="Helvetica Neue"/>
                <a:sym typeface="Helvetica Neue"/>
              </a:rPr>
              <a:t>», означающий кожаный кошелек в виде мешочка для денег. Назовите ЕЁ.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28483962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В 2006 году инженер Джеймс Гудфеллоу получил Орден Британской Империи за свое изобретение, запатентованное ещё в 1966 году. В усовершенствовании этого изобретения ему помогла забывчивость жены.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Это изобретение фигурирует в названии отечественного мультсериала, цель которого – развить интерес к изобретательству, программированию и науке у детей. Назовите это изобретение словом, которое пишется через дефис.</a:t>
            </a:r>
            <a:br>
              <a:rPr lang="ru-RU" sz="4800" dirty="0">
                <a:solidFill>
                  <a:schemeClr val="dk1"/>
                </a:solidFill>
                <a:latin typeface="Neue Machina Ultrabold" panose="00000900000000000000" pitchFamily="50" charset="-52"/>
                <a:ea typeface="Helvetica Neue"/>
                <a:cs typeface="Helvetica Neue"/>
                <a:sym typeface="Helvetica Neue"/>
              </a:rPr>
            </a:b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PIN-код</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5568433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Физик Роберт </a:t>
            </a:r>
            <a:r>
              <a:rPr lang="ru-RU" sz="4800" dirty="0" err="1">
                <a:solidFill>
                  <a:schemeClr val="dk1"/>
                </a:solidFill>
                <a:latin typeface="Neue Machina Ultrabold" panose="00000900000000000000" pitchFamily="50" charset="-52"/>
                <a:ea typeface="Helvetica Neue"/>
                <a:cs typeface="Helvetica Neue"/>
                <a:sym typeface="Helvetica Neue"/>
              </a:rPr>
              <a:t>Лэнг</a:t>
            </a:r>
            <a:r>
              <a:rPr lang="ru-RU" sz="4800" dirty="0">
                <a:solidFill>
                  <a:schemeClr val="dk1"/>
                </a:solidFill>
                <a:latin typeface="Neue Machina Ultrabold" panose="00000900000000000000" pitchFamily="50" charset="-52"/>
                <a:ea typeface="Helvetica Neue"/>
                <a:cs typeface="Helvetica Neue"/>
                <a:sym typeface="Helvetica Neue"/>
              </a:rPr>
              <a:t> считается мастером оригами, но рассматривает складывание фигурок не только как хобби, но и как способ решения инженерных проблем. Одна автомобильная компания наняла </a:t>
            </a:r>
            <a:r>
              <a:rPr lang="ru-RU" sz="4800" dirty="0" err="1">
                <a:solidFill>
                  <a:schemeClr val="dk1"/>
                </a:solidFill>
                <a:latin typeface="Neue Machina Ultrabold" panose="00000900000000000000" pitchFamily="50" charset="-52"/>
                <a:ea typeface="Helvetica Neue"/>
                <a:cs typeface="Helvetica Neue"/>
                <a:sym typeface="Helvetica Neue"/>
              </a:rPr>
              <a:t>Лэнга</a:t>
            </a:r>
            <a:r>
              <a:rPr lang="ru-RU" sz="4800" dirty="0">
                <a:solidFill>
                  <a:schemeClr val="dk1"/>
                </a:solidFill>
                <a:latin typeface="Neue Machina Ultrabold" panose="00000900000000000000" pitchFamily="50" charset="-52"/>
                <a:ea typeface="Helvetica Neue"/>
                <a:cs typeface="Helvetica Neue"/>
                <a:sym typeface="Helvetica Neue"/>
              </a:rPr>
              <a:t>, чтобы разработать компактный способ складывания ЕЁ. Финансовые эксперты тоже считают, что ОНА спасёт вас в критической ситуации. Назовите ЕЁ двумя словами. </a:t>
            </a:r>
            <a:br>
              <a:rPr lang="ru-RU" sz="4800" dirty="0">
                <a:solidFill>
                  <a:schemeClr val="dk1"/>
                </a:solidFill>
                <a:latin typeface="Neue Machina Ultrabold" panose="00000900000000000000" pitchFamily="50" charset="-52"/>
                <a:ea typeface="Helvetica Neue"/>
                <a:cs typeface="Helvetica Neue"/>
                <a:sym typeface="Helvetica Neue"/>
              </a:rPr>
            </a:b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подушка безопасности</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1174462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a:spcBef>
                <a:spcPts val="0"/>
              </a:spcBef>
              <a:buNone/>
            </a:pPr>
            <a:r>
              <a:rPr lang="ru-RU" sz="16000" b="1" dirty="0">
                <a:solidFill>
                  <a:srgbClr val="EE7D00"/>
                </a:solidFill>
                <a:latin typeface="Arial Black" panose="020B0604020202020204" pitchFamily="34" charset="0"/>
                <a:ea typeface="Montserrat ExtraBold"/>
                <a:cs typeface="Arial Black" panose="020B0604020202020204" pitchFamily="34" charset="0"/>
                <a:sym typeface="Montserrat ExtraBold"/>
              </a:rPr>
              <a:t>Финансы</a:t>
            </a:r>
            <a:br>
              <a:rPr lang="ru-RU" sz="16000" b="1" dirty="0">
                <a:solidFill>
                  <a:srgbClr val="EE7D00"/>
                </a:solidFill>
                <a:latin typeface="Arial Black" panose="020B0604020202020204" pitchFamily="34" charset="0"/>
                <a:ea typeface="Montserrat ExtraBold"/>
                <a:cs typeface="Arial Black" panose="020B0604020202020204" pitchFamily="34" charset="0"/>
                <a:sym typeface="Montserrat ExtraBold"/>
              </a:rPr>
            </a:br>
            <a:r>
              <a:rPr lang="ru-RU" sz="16000" b="1" dirty="0">
                <a:solidFill>
                  <a:srgbClr val="EE7D00"/>
                </a:solidFill>
                <a:latin typeface="Arial Black" panose="020B0604020202020204" pitchFamily="34" charset="0"/>
                <a:ea typeface="Montserrat ExtraBold"/>
                <a:cs typeface="Arial Black" panose="020B0604020202020204" pitchFamily="34" charset="0"/>
                <a:sym typeface="Montserrat ExtraBold"/>
              </a:rPr>
              <a:t>и культура</a:t>
            </a: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C8982A4A-D62E-4955-8520-6CA5FD6CB491}"/>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15014372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ЕЕ портрет можно было встретить на банкнотах более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20 государств, среди которых ряд государств Карибского бассейна, Гонконг, государства Океании и многие другие, более известные вам. Это достижение даже вошло в книгу рекордов Гиннеса. Назовите ее ИМЯ.</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30741860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Закон запрещает работодателю предлагать несовершеннолетним работать в выходные и праздничные дни. Исключение составляет, например, ОН. Расхожую фразу про то, откуда ОН берёт своё начало, режиссёр на самом деле никогда не говорил – это вольная интерпретация письма к гардеробщикам. Назовите ЕГО.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9482372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В 2010 году Нидерландский суд рассматривал дело по обвинению в НЁМ, основываясь на законодательстве XVII века. Современное ОНО делится на категории: видео-, аудио-, литература и программное обеспечение. Назовите ЕГО.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2553880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По словам главы </a:t>
            </a:r>
            <a:r>
              <a:rPr lang="ru-RU" sz="4800" dirty="0" err="1">
                <a:solidFill>
                  <a:schemeClr val="dk1"/>
                </a:solidFill>
                <a:latin typeface="Neue Machina Ultrabold" panose="00000900000000000000" pitchFamily="50" charset="-52"/>
                <a:ea typeface="Helvetica Neue"/>
                <a:cs typeface="Helvetica Neue"/>
                <a:sym typeface="Helvetica Neue"/>
              </a:rPr>
              <a:t>Госзнака</a:t>
            </a:r>
            <a:r>
              <a:rPr lang="ru-RU" sz="4800" dirty="0">
                <a:solidFill>
                  <a:schemeClr val="dk1"/>
                </a:solidFill>
                <a:latin typeface="Neue Machina Ultrabold" panose="00000900000000000000" pitchFamily="50" charset="-52"/>
                <a:ea typeface="Helvetica Neue"/>
                <a:cs typeface="Helvetica Neue"/>
                <a:sym typeface="Helvetica Neue"/>
              </a:rPr>
              <a:t>, производство современных ТАКИХ ИХ давно потеряло практический смысл, сейчас основной упор идёт на исторические и коллекционные экземпляры. ТАКИЕ ОНИ часто фигурируют в математических задачах на взвешивание. Какие два слова мы заменили словами ТАКИЕ ОНИ?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5"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464300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2918819" y="3565159"/>
            <a:ext cx="10614293"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ОН был упразднен в Британии накануне строительства Хрустального дворца (на картинке справа) в Лондоне. Утверждают, что до этого из-за НЕГО дни британских бедняков были еще более мрачными. Назовите ЕГО тремя словами.</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pic>
        <p:nvPicPr>
          <p:cNvPr id="1026" name="Picture 2" descr="https://mir-s3-cdn-cf.behance.net/project_modules/2800_opt_1/ddf13d36205167.5721136cc86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1096" y="4009766"/>
            <a:ext cx="10768680" cy="76573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73159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9" name="таймер_20 секунд.mp4">
            <a:hlinkClick r:id="" action="ppaction://media"/>
            <a:extLst>
              <a:ext uri="{FF2B5EF4-FFF2-40B4-BE49-F238E27FC236}">
                <a16:creationId xmlns:a16="http://schemas.microsoft.com/office/drawing/2014/main" id="{053E9E36-1778-A74B-8237-D1A6F77C038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727" t="36217" r="1614" b="33837"/>
          <a:stretch/>
        </p:blipFill>
        <p:spPr>
          <a:xfrm>
            <a:off x="5543580" y="9069355"/>
            <a:ext cx="9542822" cy="1698172"/>
          </a:xfrm>
          <a:prstGeom prst="rect">
            <a:avLst/>
          </a:prstGeom>
        </p:spPr>
      </p:pic>
      <p:sp>
        <p:nvSpPr>
          <p:cNvPr id="13" name="Google Shape;60;p16"/>
          <p:cNvSpPr txBox="1">
            <a:spLocks/>
          </p:cNvSpPr>
          <p:nvPr/>
        </p:nvSpPr>
        <p:spPr>
          <a:xfrm>
            <a:off x="5543580" y="6909199"/>
            <a:ext cx="10601178" cy="1863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7200" dirty="0">
                <a:solidFill>
                  <a:srgbClr val="004F9E"/>
                </a:solidFill>
                <a:latin typeface="Neue Machina Ultrabold" panose="00000900000000000000" pitchFamily="50" charset="-52"/>
                <a:ea typeface="Montserrat ExtraBold"/>
                <a:cs typeface="Montserrat ExtraBold"/>
                <a:sym typeface="Montserrat ExtraBold"/>
              </a:rPr>
              <a:t>Время сдавать ответы</a:t>
            </a:r>
          </a:p>
        </p:txBody>
      </p:sp>
    </p:spTree>
    <p:extLst>
      <p:ext uri="{BB962C8B-B14F-4D97-AF65-F5344CB8AC3E}">
        <p14:creationId xmlns:p14="http://schemas.microsoft.com/office/powerpoint/2010/main" val="1114434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9"/>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Прямоугольник"/>
          <p:cNvSpPr/>
          <p:nvPr/>
        </p:nvSpPr>
        <p:spPr>
          <a:xfrm>
            <a:off x="13349269" y="1608060"/>
            <a:ext cx="2983856" cy="129610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220" name="Прямоугольник"/>
          <p:cNvSpPr/>
          <p:nvPr/>
        </p:nvSpPr>
        <p:spPr>
          <a:xfrm>
            <a:off x="12812953" y="1809820"/>
            <a:ext cx="3576963" cy="89258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80"/>
          </a:p>
        </p:txBody>
      </p:sp>
      <p:sp>
        <p:nvSpPr>
          <p:cNvPr id="8" name="Объект 3">
            <a:extLst>
              <a:ext uri="{FF2B5EF4-FFF2-40B4-BE49-F238E27FC236}">
                <a16:creationId xmlns:a16="http://schemas.microsoft.com/office/drawing/2014/main" id="{B9875367-9B89-07F1-967E-34D870DC27ED}"/>
              </a:ext>
            </a:extLst>
          </p:cNvPr>
          <p:cNvSpPr>
            <a:spLocks noGrp="1"/>
          </p:cNvSpPr>
          <p:nvPr>
            <p:ph idx="1"/>
          </p:nvPr>
        </p:nvSpPr>
        <p:spPr>
          <a:xfrm>
            <a:off x="1747340" y="4037903"/>
            <a:ext cx="15809882" cy="6604559"/>
          </a:xfrm>
        </p:spPr>
        <p:txBody>
          <a:bodyPr/>
          <a:lstStyle/>
          <a:p>
            <a:pPr marL="0" indent="0" hangingPunct="1">
              <a:buNone/>
            </a:pPr>
            <a:r>
              <a:rPr lang="ru-RU" sz="16000" b="1" dirty="0">
                <a:solidFill>
                  <a:srgbClr val="E6215A"/>
                </a:solidFill>
                <a:latin typeface="Arial Black" panose="020B0604020202020204" pitchFamily="34" charset="0"/>
                <a:ea typeface="Montserrat ExtraBold"/>
                <a:cs typeface="Arial Black" panose="020B0604020202020204" pitchFamily="34" charset="0"/>
                <a:sym typeface="Montserrat ExtraBold"/>
              </a:rPr>
              <a:t>ОТВЕТЫ</a:t>
            </a:r>
          </a:p>
          <a:p>
            <a:pPr marL="0" indent="0">
              <a:buNone/>
            </a:pPr>
            <a:r>
              <a:rPr lang="ru-RU" sz="10000" dirty="0">
                <a:solidFill>
                  <a:schemeClr val="tx2"/>
                </a:solidFill>
                <a:latin typeface="Arial" panose="020B0604020202020204" pitchFamily="34" charset="0"/>
                <a:ea typeface="Montserrat ExtraBold"/>
                <a:cs typeface="Arial" panose="020B0604020202020204" pitchFamily="34" charset="0"/>
                <a:sym typeface="Montserrat ExtraBold"/>
              </a:rPr>
              <a:t>Финансы и культура</a:t>
            </a:r>
          </a:p>
          <a:p>
            <a:pPr marL="0" indent="0">
              <a:buNone/>
            </a:pPr>
            <a:endParaRPr lang="ru-RU" sz="10000" dirty="0">
              <a:solidFill>
                <a:schemeClr val="tx2"/>
              </a:solidFill>
              <a:latin typeface="Arial" panose="020B0604020202020204" pitchFamily="34" charset="0"/>
              <a:ea typeface="Montserrat ExtraBold"/>
              <a:cs typeface="Arial" panose="020B0604020202020204" pitchFamily="34" charset="0"/>
              <a:sym typeface="Montserrat ExtraBold"/>
            </a:endParaRPr>
          </a:p>
        </p:txBody>
      </p:sp>
      <p:grpSp>
        <p:nvGrpSpPr>
          <p:cNvPr id="9" name="Группа 8">
            <a:extLst>
              <a:ext uri="{FF2B5EF4-FFF2-40B4-BE49-F238E27FC236}">
                <a16:creationId xmlns:a16="http://schemas.microsoft.com/office/drawing/2014/main" id="{2BFB81F3-C372-269B-D7C8-CB24233D6CE0}"/>
              </a:ext>
            </a:extLst>
          </p:cNvPr>
          <p:cNvGrpSpPr/>
          <p:nvPr/>
        </p:nvGrpSpPr>
        <p:grpSpPr>
          <a:xfrm>
            <a:off x="16901539" y="7722674"/>
            <a:ext cx="6649180" cy="4375359"/>
            <a:chOff x="5225354" y="3572885"/>
            <a:chExt cx="10547912" cy="6940841"/>
          </a:xfrm>
        </p:grpSpPr>
        <p:sp>
          <p:nvSpPr>
            <p:cNvPr id="10" name="Google Shape;57;p16">
              <a:extLst>
                <a:ext uri="{FF2B5EF4-FFF2-40B4-BE49-F238E27FC236}">
                  <a16:creationId xmlns:a16="http://schemas.microsoft.com/office/drawing/2014/main" id="{549329C3-7EA3-93C0-B502-F55CDCB53A5F}"/>
                </a:ext>
              </a:extLst>
            </p:cNvPr>
            <p:cNvSpPr/>
            <p:nvPr/>
          </p:nvSpPr>
          <p:spPr>
            <a:xfrm rot="21423402">
              <a:off x="5550137" y="5639624"/>
              <a:ext cx="6871070" cy="2735922"/>
            </a:xfrm>
            <a:prstGeom prst="rect">
              <a:avLst/>
            </a:prstGeom>
            <a:solidFill>
              <a:srgbClr val="E6215A"/>
            </a:solidFill>
            <a:ln>
              <a:noFill/>
            </a:ln>
          </p:spPr>
          <p:txBody>
            <a:bodyPr spcFirstLastPara="1" wrap="square" lIns="243800" tIns="243800" rIns="243800" bIns="243800" anchor="ctr" anchorCtr="0">
              <a:noAutofit/>
            </a:bodyPr>
            <a:lstStyle/>
            <a:p>
              <a:pPr algn="l"/>
              <a:endParaRPr sz="8000"/>
            </a:p>
          </p:txBody>
        </p:sp>
        <p:sp>
          <p:nvSpPr>
            <p:cNvPr id="11" name="Google Shape;59;p16">
              <a:extLst>
                <a:ext uri="{FF2B5EF4-FFF2-40B4-BE49-F238E27FC236}">
                  <a16:creationId xmlns:a16="http://schemas.microsoft.com/office/drawing/2014/main" id="{C48180B2-B4FF-C19A-2FA1-C92531240C20}"/>
                </a:ext>
              </a:extLst>
            </p:cNvPr>
            <p:cNvSpPr/>
            <p:nvPr/>
          </p:nvSpPr>
          <p:spPr>
            <a:xfrm>
              <a:off x="5225354" y="7876284"/>
              <a:ext cx="10225662" cy="2637442"/>
            </a:xfrm>
            <a:prstGeom prst="rect">
              <a:avLst/>
            </a:prstGeom>
            <a:solidFill>
              <a:srgbClr val="31B7BB"/>
            </a:solidFill>
            <a:ln>
              <a:noFill/>
            </a:ln>
          </p:spPr>
          <p:txBody>
            <a:bodyPr spcFirstLastPara="1" wrap="square" lIns="243800" tIns="243800" rIns="243800" bIns="243800" anchor="ctr" anchorCtr="0">
              <a:noAutofit/>
            </a:bodyPr>
            <a:lstStyle/>
            <a:p>
              <a:pPr algn="l"/>
              <a:endParaRPr sz="8000"/>
            </a:p>
          </p:txBody>
        </p:sp>
        <p:sp>
          <p:nvSpPr>
            <p:cNvPr id="12" name="Google Shape;58;p16">
              <a:extLst>
                <a:ext uri="{FF2B5EF4-FFF2-40B4-BE49-F238E27FC236}">
                  <a16:creationId xmlns:a16="http://schemas.microsoft.com/office/drawing/2014/main" id="{EE3355F2-3AAC-FF3C-49D3-11D1B0F6C146}"/>
                </a:ext>
              </a:extLst>
            </p:cNvPr>
            <p:cNvSpPr txBox="1">
              <a:spLocks/>
            </p:cNvSpPr>
            <p:nvPr/>
          </p:nvSpPr>
          <p:spPr>
            <a:xfrm rot="21423390">
              <a:off x="5998205" y="5787794"/>
              <a:ext cx="8332384" cy="2036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rPr>
                <a:t>КВИЗ</a:t>
              </a:r>
            </a:p>
          </p:txBody>
        </p:sp>
        <p:sp>
          <p:nvSpPr>
            <p:cNvPr id="13" name="Google Shape;60;p16">
              <a:extLst>
                <a:ext uri="{FF2B5EF4-FFF2-40B4-BE49-F238E27FC236}">
                  <a16:creationId xmlns:a16="http://schemas.microsoft.com/office/drawing/2014/main" id="{0BF13430-ECD0-F5C5-F3FB-D2D42F423424}"/>
                </a:ext>
              </a:extLst>
            </p:cNvPr>
            <p:cNvSpPr txBox="1">
              <a:spLocks/>
            </p:cNvSpPr>
            <p:nvPr/>
          </p:nvSpPr>
          <p:spPr>
            <a:xfrm>
              <a:off x="5632153" y="8322236"/>
              <a:ext cx="9818863" cy="203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8000" b="1" dirty="0" err="1">
                  <a:solidFill>
                    <a:schemeClr val="bg1"/>
                  </a:solidFill>
                  <a:latin typeface="Arial Black" panose="020B0604020202020204" pitchFamily="34" charset="0"/>
                  <a:ea typeface="Montserrat ExtraBold"/>
                  <a:cs typeface="Arial Black" panose="020B0604020202020204" pitchFamily="34" charset="0"/>
                  <a:sym typeface="Montserrat ExtraBold"/>
                </a:rPr>
                <a:t>ФинЗОЖ</a:t>
              </a:r>
              <a:endParaRPr lang="ru-RU" sz="8000" b="1" dirty="0">
                <a:solidFill>
                  <a:schemeClr val="bg1"/>
                </a:solidFill>
                <a:latin typeface="Arial Black" panose="020B0604020202020204" pitchFamily="34" charset="0"/>
                <a:ea typeface="Montserrat ExtraBold"/>
                <a:cs typeface="Arial Black" panose="020B0604020202020204" pitchFamily="34" charset="0"/>
                <a:sym typeface="Montserrat ExtraBold"/>
              </a:endParaRPr>
            </a:p>
          </p:txBody>
        </p:sp>
        <p:pic>
          <p:nvPicPr>
            <p:cNvPr id="14" name="Рисунок 13">
              <a:extLst>
                <a:ext uri="{FF2B5EF4-FFF2-40B4-BE49-F238E27FC236}">
                  <a16:creationId xmlns:a16="http://schemas.microsoft.com/office/drawing/2014/main" id="{BD1B0BAB-71FB-1F50-09E7-1BD0A20277EF}"/>
                </a:ext>
              </a:extLst>
            </p:cNvPr>
            <p:cNvPicPr>
              <a:picLocks noChangeAspect="1"/>
            </p:cNvPicPr>
            <p:nvPr/>
          </p:nvPicPr>
          <p:blipFill>
            <a:blip r:embed="rId3"/>
            <a:stretch>
              <a:fillRect/>
            </a:stretch>
          </p:blipFill>
          <p:spPr>
            <a:xfrm rot="20720011">
              <a:off x="12873541" y="5383275"/>
              <a:ext cx="2899725" cy="1772054"/>
            </a:xfrm>
            <a:prstGeom prst="rect">
              <a:avLst/>
            </a:prstGeom>
          </p:spPr>
        </p:pic>
        <p:pic>
          <p:nvPicPr>
            <p:cNvPr id="15" name="Рисунок 14">
              <a:extLst>
                <a:ext uri="{FF2B5EF4-FFF2-40B4-BE49-F238E27FC236}">
                  <a16:creationId xmlns:a16="http://schemas.microsoft.com/office/drawing/2014/main" id="{CFBED32A-8411-157E-8208-F1DE9B81F731}"/>
                </a:ext>
              </a:extLst>
            </p:cNvPr>
            <p:cNvPicPr>
              <a:picLocks noChangeAspect="1"/>
            </p:cNvPicPr>
            <p:nvPr/>
          </p:nvPicPr>
          <p:blipFill>
            <a:blip r:embed="rId4"/>
            <a:stretch>
              <a:fillRect/>
            </a:stretch>
          </p:blipFill>
          <p:spPr>
            <a:xfrm rot="950093">
              <a:off x="10307389" y="3572885"/>
              <a:ext cx="2968737" cy="1814228"/>
            </a:xfrm>
            <a:prstGeom prst="rect">
              <a:avLst/>
            </a:prstGeom>
          </p:spPr>
        </p:pic>
      </p:grpSp>
      <p:pic>
        <p:nvPicPr>
          <p:cNvPr id="2" name="Рисунок 1">
            <a:extLst>
              <a:ext uri="{FF2B5EF4-FFF2-40B4-BE49-F238E27FC236}">
                <a16:creationId xmlns:a16="http://schemas.microsoft.com/office/drawing/2014/main" id="{F1830651-23E0-61E3-1104-2BB81CFB0201}"/>
              </a:ext>
            </a:extLst>
          </p:cNvPr>
          <p:cNvPicPr>
            <a:picLocks noChangeAspect="1"/>
          </p:cNvPicPr>
          <p:nvPr/>
        </p:nvPicPr>
        <p:blipFill>
          <a:blip r:embed="rId5"/>
          <a:stretch>
            <a:fillRect/>
          </a:stretch>
        </p:blipFill>
        <p:spPr>
          <a:xfrm>
            <a:off x="17064853" y="844620"/>
            <a:ext cx="2260600" cy="965200"/>
          </a:xfrm>
          <a:prstGeom prst="rect">
            <a:avLst/>
          </a:prstGeom>
        </p:spPr>
      </p:pic>
    </p:spTree>
    <p:extLst>
      <p:ext uri="{BB962C8B-B14F-4D97-AF65-F5344CB8AC3E}">
        <p14:creationId xmlns:p14="http://schemas.microsoft.com/office/powerpoint/2010/main" val="7547043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ОН может быть как семейным, так и государственным. ЕГО можно принять, исполнить и урезать. А Бальзак говорил, что "ЕГО нельзя представлять в виде несгораемого шкафа, он скорее подобен лейке: чем больше он зачерпывает и выливает воды, тем больше земля процветает". Назовите ЕГО.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3980403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1</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ЕЕ портрет можно было встретить на банкнотах более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20 государств, среди которых ряд государств Карибского бассейна, Гонконг, государства Океании и многие другие, более известные вам. Это достижение даже вошло в книгу рекордов Гиннеса. Назовите ее ИМЯ.</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Елизавета II</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3863301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2</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Закон запрещает работодателю предлагать несовершеннолетним работать в выходные и праздничные дни. Исключение составляет, например, ОН. Расхожую фразу про то, откуда ОН берёт своё начало, режиссёр на самом деле никогда не говорил – это вольная интерпретация письма к гардеробщикам. Назовите ЕГО.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театр</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3300385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В 2010 году Нидерландский суд рассматривал дело по обвинению в НЁМ, основываясь на законодательстве XVII века. Современное ОНО делится на категории: видео-, аудио-, литература и программное обеспечение. Назовите ЕГО.</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пиратство</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3668806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По словам главы </a:t>
            </a:r>
            <a:r>
              <a:rPr lang="ru-RU" sz="4800" dirty="0" err="1">
                <a:solidFill>
                  <a:schemeClr val="dk1"/>
                </a:solidFill>
                <a:latin typeface="Neue Machina Ultrabold" panose="00000900000000000000" pitchFamily="50" charset="-52"/>
                <a:ea typeface="Helvetica Neue"/>
                <a:cs typeface="Helvetica Neue"/>
                <a:sym typeface="Helvetica Neue"/>
              </a:rPr>
              <a:t>Госзнака</a:t>
            </a:r>
            <a:r>
              <a:rPr lang="ru-RU" sz="4800" dirty="0">
                <a:solidFill>
                  <a:schemeClr val="dk1"/>
                </a:solidFill>
                <a:latin typeface="Neue Machina Ultrabold" panose="00000900000000000000" pitchFamily="50" charset="-52"/>
                <a:ea typeface="Helvetica Neue"/>
                <a:cs typeface="Helvetica Neue"/>
                <a:sym typeface="Helvetica Neue"/>
              </a:rPr>
              <a:t>, производство современных ТАКИХ ИХ давно потеряло практический смысл, сейчас основной упор идёт на исторические и коллекционные экземпляры. ТАКИЕ ОНИ часто фигурируют в математических задачах на взвешивание. Какие два слова мы заменили словами ТАКИЕ ОНИ?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sp>
        <p:nvSpPr>
          <p:cNvPr id="5" name="Google Shape;77;p18"/>
          <p:cNvSpPr txBox="1">
            <a:spLocks/>
          </p:cNvSpPr>
          <p:nvPr/>
        </p:nvSpPr>
        <p:spPr>
          <a:xfrm rot="516">
            <a:off x="1441502" y="10123446"/>
            <a:ext cx="22092044" cy="2780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rgbClr val="E6215A"/>
                </a:solidFill>
                <a:latin typeface="Neue Machina Ultrabold" panose="00000900000000000000" pitchFamily="50" charset="-52"/>
                <a:ea typeface="Helvetica Neue"/>
                <a:cs typeface="Helvetica Neue"/>
                <a:sym typeface="Montserrat"/>
              </a:rPr>
              <a:t>Ответ: фальшивые монеты</a:t>
            </a:r>
            <a:endParaRPr lang="ru-RU" sz="4800" dirty="0">
              <a:solidFill>
                <a:srgbClr val="E6215A"/>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35446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2918819" y="3565159"/>
            <a:ext cx="10614293"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Montserrat"/>
              </a:rPr>
              <a:t>ОН был упразднен в Британии накануне строительства Хрустального дворца (на картинке справа) в Лондоне. Утверждают, что до этого из-за НЕГО дни британских бедняков были еще более мрачными. Назовите ЕГО тремя словами.</a:t>
            </a: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026" name="Picture 2" descr="https://mir-s3-cdn-cf.behance.net/project_modules/2800_opt_1/ddf13d36205167.5721136cc8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096" y="4009766"/>
            <a:ext cx="10768680" cy="76573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Google Shape;77;p18"/>
          <p:cNvSpPr txBox="1">
            <a:spLocks/>
          </p:cNvSpPr>
          <p:nvPr/>
        </p:nvSpPr>
        <p:spPr>
          <a:xfrm rot="516">
            <a:off x="12917952" y="10557163"/>
            <a:ext cx="10615561" cy="2347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243800" tIns="243800" rIns="243800" bIns="243800" anchor="t"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4800" b="1" dirty="0">
                <a:solidFill>
                  <a:schemeClr val="dk1"/>
                </a:solidFill>
                <a:latin typeface="Neue Machina Ultrabold" panose="00000900000000000000" pitchFamily="50" charset="-52"/>
                <a:ea typeface="Helvetica Neue"/>
                <a:cs typeface="Helvetica Neue"/>
                <a:sym typeface="Montserrat"/>
              </a:rPr>
              <a:t>Ответ: налог на окна</a:t>
            </a:r>
            <a:endParaRPr lang="ru-RU" sz="4800" dirty="0">
              <a:solidFill>
                <a:schemeClr val="dk1"/>
              </a:solidFill>
              <a:latin typeface="Neue Machina Ultrabold" panose="00000900000000000000" pitchFamily="50" charset="-52"/>
              <a:ea typeface="Helvetica Neue"/>
              <a:cs typeface="Helvetica Neue"/>
              <a:sym typeface="Montserrat"/>
            </a:endParaRPr>
          </a:p>
        </p:txBody>
      </p:sp>
    </p:spTree>
    <p:extLst>
      <p:ext uri="{BB962C8B-B14F-4D97-AF65-F5344CB8AC3E}">
        <p14:creationId xmlns:p14="http://schemas.microsoft.com/office/powerpoint/2010/main" val="2230727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9.jpg" descr="9.jpg"/>
          <p:cNvPicPr>
            <a:picLocks noChangeAspect="1"/>
          </p:cNvPicPr>
          <p:nvPr/>
        </p:nvPicPr>
        <p:blipFill>
          <a:blip r:embed="rId3"/>
          <a:stretch>
            <a:fillRect/>
          </a:stretch>
        </p:blipFill>
        <p:spPr>
          <a:xfrm flipH="1">
            <a:off x="-83833" y="-30063"/>
            <a:ext cx="24551665" cy="13834804"/>
          </a:xfrm>
          <a:prstGeom prst="rect">
            <a:avLst/>
          </a:prstGeom>
          <a:ln w="12700">
            <a:miter lim="400000"/>
          </a:ln>
        </p:spPr>
      </p:pic>
      <p:sp>
        <p:nvSpPr>
          <p:cNvPr id="401" name="Rectangle"/>
          <p:cNvSpPr/>
          <p:nvPr/>
        </p:nvSpPr>
        <p:spPr>
          <a:xfrm>
            <a:off x="10265560" y="4958728"/>
            <a:ext cx="14250798" cy="4168623"/>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2" name="СПАСИБО ЗА ВНИМАНИЕ!"/>
          <p:cNvSpPr txBox="1"/>
          <p:nvPr/>
        </p:nvSpPr>
        <p:spPr>
          <a:xfrm>
            <a:off x="6425843" y="6362362"/>
            <a:ext cx="13093742"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0" cap="all">
                <a:solidFill>
                  <a:srgbClr val="393B3B"/>
                </a:solidFill>
                <a:latin typeface="Proxima Nova Semibold"/>
                <a:ea typeface="Proxima Nova Semibold"/>
                <a:cs typeface="Proxima Nova Semibold"/>
                <a:sym typeface="Proxima Nova Semibold"/>
              </a:defRPr>
            </a:lvl1pPr>
          </a:lstStyle>
          <a:p>
            <a:pPr algn="ctr"/>
            <a:r>
              <a:rPr lang="ru-RU" sz="10000" dirty="0"/>
              <a:t>СПАСИБО ЗА ИГРУ!</a:t>
            </a:r>
            <a:endParaRPr sz="100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3</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Группа ABBA заказывала эксцентричные и дорогие костюмы, которые можно было носить только во время шоу. Это позволяло оформить не только музыкальные номера, но и ЕГО. В России ЕГО можно получить за расходы, например, на образование, медицинские услуги и благотворительность. </a:t>
            </a:r>
            <a:br>
              <a:rPr lang="ru-RU" sz="4800" dirty="0">
                <a:solidFill>
                  <a:schemeClr val="dk1"/>
                </a:solidFill>
                <a:latin typeface="Neue Machina Ultrabold" panose="00000900000000000000" pitchFamily="50" charset="-52"/>
                <a:ea typeface="Helvetica Neue"/>
                <a:cs typeface="Helvetica Neue"/>
                <a:sym typeface="Helvetica Neue"/>
              </a:rPr>
            </a:br>
            <a:r>
              <a:rPr lang="ru-RU" sz="4800" dirty="0">
                <a:solidFill>
                  <a:schemeClr val="dk1"/>
                </a:solidFill>
                <a:latin typeface="Neue Machina Ultrabold" panose="00000900000000000000" pitchFamily="50" charset="-52"/>
                <a:ea typeface="Helvetica Neue"/>
                <a:cs typeface="Helvetica Neue"/>
                <a:sym typeface="Helvetica Neue"/>
              </a:rPr>
              <a:t>Назовите ЕГО двумя словами.</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1701902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4</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1441101" y="3564298"/>
            <a:ext cx="22092012"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Этот инструмент для стимулирования людей оплачивать покупки банковскими картами, а не наличными, появился в России в 2017 году, а правильное написание закрепили только в 2020. Назовите ЕГО, а мы, по аналогии, вернём вам бланки с правильным ответом после игры.</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spTree>
    <p:extLst>
      <p:ext uri="{BB962C8B-B14F-4D97-AF65-F5344CB8AC3E}">
        <p14:creationId xmlns:p14="http://schemas.microsoft.com/office/powerpoint/2010/main" val="37421618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8"/>
          <p:cNvSpPr txBox="1">
            <a:spLocks noGrp="1"/>
          </p:cNvSpPr>
          <p:nvPr>
            <p:ph type="ctrTitle" idx="4294967295"/>
          </p:nvPr>
        </p:nvSpPr>
        <p:spPr>
          <a:xfrm rot="547">
            <a:off x="1441173" y="1241539"/>
            <a:ext cx="8607702" cy="966788"/>
          </a:xfrm>
          <a:prstGeom prst="rect">
            <a:avLst/>
          </a:prstGeom>
        </p:spPr>
        <p:txBody>
          <a:bodyPr spcFirstLastPara="1" wrap="square" lIns="243800" tIns="243800" rIns="243800" bIns="243800" anchor="ctr" anchorCtr="0">
            <a:noAutofit/>
          </a:bodyPr>
          <a:lstStyle/>
          <a:p>
            <a:pPr algn="l"/>
            <a:r>
              <a:rPr lang="ru-RU" sz="8533" b="1" dirty="0">
                <a:solidFill>
                  <a:srgbClr val="7359A2"/>
                </a:solidFill>
                <a:latin typeface="Neue Machina Ultrabold" panose="00000900000000000000" pitchFamily="50" charset="-52"/>
                <a:ea typeface="Montserrat"/>
                <a:cs typeface="Montserrat"/>
                <a:sym typeface="Montserrat"/>
              </a:rPr>
              <a:t>Вопрос 5</a:t>
            </a:r>
            <a:endParaRPr sz="8533" b="1" dirty="0">
              <a:solidFill>
                <a:srgbClr val="7359A2"/>
              </a:solidFill>
              <a:latin typeface="Neue Machina Ultrabold" panose="00000900000000000000" pitchFamily="50" charset="-52"/>
              <a:ea typeface="Montserrat"/>
              <a:cs typeface="Montserrat"/>
              <a:sym typeface="Montserrat"/>
            </a:endParaRPr>
          </a:p>
        </p:txBody>
      </p:sp>
      <p:sp>
        <p:nvSpPr>
          <p:cNvPr id="77" name="Google Shape;77;p18"/>
          <p:cNvSpPr txBox="1">
            <a:spLocks noGrp="1"/>
          </p:cNvSpPr>
          <p:nvPr>
            <p:ph type="ctrTitle" idx="4294967295"/>
          </p:nvPr>
        </p:nvSpPr>
        <p:spPr>
          <a:xfrm rot="516">
            <a:off x="9069403" y="3564870"/>
            <a:ext cx="14463710" cy="8546822"/>
          </a:xfrm>
          <a:prstGeom prst="rect">
            <a:avLst/>
          </a:prstGeom>
        </p:spPr>
        <p:txBody>
          <a:bodyPr spcFirstLastPara="1" wrap="square" lIns="243800" tIns="243800" rIns="243800" bIns="243800" anchor="t" anchorCtr="0">
            <a:noAutofit/>
          </a:bodyPr>
          <a:lstStyle/>
          <a:p>
            <a:pPr lvl="0" algn="l"/>
            <a:r>
              <a:rPr lang="ru-RU" sz="4800" dirty="0">
                <a:solidFill>
                  <a:schemeClr val="dk1"/>
                </a:solidFill>
                <a:latin typeface="Neue Machina Ultrabold" panose="00000900000000000000" pitchFamily="50" charset="-52"/>
                <a:ea typeface="Helvetica Neue"/>
                <a:cs typeface="Helvetica Neue"/>
                <a:sym typeface="Helvetica Neue"/>
              </a:rPr>
              <a:t>Перед вами медальон с изображением птицы феникса, который размещали на своих домах богатые жители плотно застроенной столицы Швеции. Если использовать современную терминологию, то можно сказать, что это была ОНА. Назовите ЕЁ. </a:t>
            </a:r>
            <a:endParaRPr lang="ru-RU" sz="4800" dirty="0">
              <a:solidFill>
                <a:schemeClr val="dk1"/>
              </a:solidFill>
              <a:latin typeface="Neue Machina Ultrabold" panose="00000900000000000000" pitchFamily="50" charset="-52"/>
              <a:ea typeface="Helvetica Neue"/>
              <a:cs typeface="Helvetica Neue"/>
              <a:sym typeface="Montserrat"/>
            </a:endParaRPr>
          </a:p>
        </p:txBody>
      </p:sp>
      <p:sp>
        <p:nvSpPr>
          <p:cNvPr id="76" name="Google Shape;76;p18"/>
          <p:cNvSpPr/>
          <p:nvPr/>
        </p:nvSpPr>
        <p:spPr>
          <a:xfrm>
            <a:off x="1441133" y="2620200"/>
            <a:ext cx="1889600" cy="149600"/>
          </a:xfrm>
          <a:prstGeom prst="rect">
            <a:avLst/>
          </a:prstGeom>
          <a:solidFill>
            <a:srgbClr val="7359A2"/>
          </a:solidFill>
          <a:ln>
            <a:noFill/>
          </a:ln>
        </p:spPr>
        <p:txBody>
          <a:bodyPr spcFirstLastPara="1" wrap="square" lIns="243800" tIns="243800" rIns="243800" bIns="243800" anchor="ctr" anchorCtr="0">
            <a:noAutofit/>
          </a:bodyPr>
          <a:lstStyle/>
          <a:p>
            <a:pPr algn="l"/>
            <a:endParaRPr sz="8000"/>
          </a:p>
        </p:txBody>
      </p:sp>
      <p:pic>
        <p:nvPicPr>
          <p:cNvPr id="13" name="таймер_1 минута.mp4">
            <a:hlinkClick r:id="" action="ppaction://media"/>
            <a:extLst>
              <a:ext uri="{FF2B5EF4-FFF2-40B4-BE49-F238E27FC236}">
                <a16:creationId xmlns:a16="http://schemas.microsoft.com/office/drawing/2014/main" id="{871FC696-D776-6C4A-9D93-985C6CA7895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600" t="34509" r="2049" b="34291"/>
          <a:stretch/>
        </p:blipFill>
        <p:spPr>
          <a:xfrm>
            <a:off x="19676329" y="12635712"/>
            <a:ext cx="3856771" cy="717397"/>
          </a:xfrm>
          <a:prstGeom prst="rect">
            <a:avLst/>
          </a:prstGeom>
        </p:spPr>
      </p:pic>
      <p:pic>
        <p:nvPicPr>
          <p:cNvPr id="6" name="Рисунок 5"/>
          <p:cNvPicPr/>
          <p:nvPr/>
        </p:nvPicPr>
        <p:blipFill>
          <a:blip r:embed="rId6"/>
          <a:stretch>
            <a:fillRect/>
          </a:stretch>
        </p:blipFill>
        <p:spPr>
          <a:xfrm>
            <a:off x="1441096" y="3563784"/>
            <a:ext cx="6816238" cy="68486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475574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9" name="таймер_20 секунд.mp4">
            <a:hlinkClick r:id="" action="ppaction://media"/>
            <a:extLst>
              <a:ext uri="{FF2B5EF4-FFF2-40B4-BE49-F238E27FC236}">
                <a16:creationId xmlns:a16="http://schemas.microsoft.com/office/drawing/2014/main" id="{053E9E36-1778-A74B-8237-D1A6F77C038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727" t="36217" r="1614" b="33837"/>
          <a:stretch/>
        </p:blipFill>
        <p:spPr>
          <a:xfrm>
            <a:off x="5543580" y="9069355"/>
            <a:ext cx="9542822" cy="1698172"/>
          </a:xfrm>
          <a:prstGeom prst="rect">
            <a:avLst/>
          </a:prstGeom>
        </p:spPr>
      </p:pic>
      <p:sp>
        <p:nvSpPr>
          <p:cNvPr id="13" name="Google Shape;60;p16"/>
          <p:cNvSpPr txBox="1">
            <a:spLocks/>
          </p:cNvSpPr>
          <p:nvPr/>
        </p:nvSpPr>
        <p:spPr>
          <a:xfrm>
            <a:off x="5543580" y="6909199"/>
            <a:ext cx="10601178" cy="1863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243800" tIns="243800" rIns="243800" bIns="243800" anchor="ctr" anchorCtr="0">
            <a:no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l" hangingPunct="1"/>
            <a:r>
              <a:rPr lang="ru-RU" sz="7200" dirty="0">
                <a:solidFill>
                  <a:srgbClr val="004F9E"/>
                </a:solidFill>
                <a:latin typeface="Neue Machina Ultrabold" panose="00000900000000000000" pitchFamily="50" charset="-52"/>
                <a:ea typeface="Montserrat ExtraBold"/>
                <a:cs typeface="Montserrat ExtraBold"/>
                <a:sym typeface="Montserrat ExtraBold"/>
              </a:rPr>
              <a:t>Время сдавать ответы</a:t>
            </a:r>
          </a:p>
        </p:txBody>
      </p:sp>
    </p:spTree>
    <p:extLst>
      <p:ext uri="{BB962C8B-B14F-4D97-AF65-F5344CB8AC3E}">
        <p14:creationId xmlns:p14="http://schemas.microsoft.com/office/powerpoint/2010/main" val="4122805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9"/>
                </p:tgtEl>
              </p:cMediaNode>
            </p:video>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1959</TotalTime>
  <Words>3174</Words>
  <Application>Microsoft Macintosh PowerPoint</Application>
  <PresentationFormat>Произвольный</PresentationFormat>
  <Paragraphs>164</Paragraphs>
  <Slides>55</Slides>
  <Notes>54</Notes>
  <HiddenSlides>0</HiddenSlides>
  <MMClips>24</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55</vt:i4>
      </vt:variant>
    </vt:vector>
  </HeadingPairs>
  <TitlesOfParts>
    <vt:vector size="65" baseType="lpstr">
      <vt:lpstr>Arial</vt:lpstr>
      <vt:lpstr>Arial Black</vt:lpstr>
      <vt:lpstr>Calibri</vt:lpstr>
      <vt:lpstr>Helvetica Neue</vt:lpstr>
      <vt:lpstr>Helvetica Neue Light</vt:lpstr>
      <vt:lpstr>Helvetica Neue Medium</vt:lpstr>
      <vt:lpstr>Neue Machina Ultrabold</vt:lpstr>
      <vt:lpstr>Proxima Nova Semibold</vt:lpstr>
      <vt:lpstr>Raleway</vt:lpstr>
      <vt:lpstr>White</vt:lpstr>
      <vt:lpstr>Презентация PowerPoint</vt:lpstr>
      <vt:lpstr>Презентация PowerPoint</vt:lpstr>
      <vt:lpstr>Презентация PowerPoint</vt:lpstr>
      <vt:lpstr>Вопрос 1</vt:lpstr>
      <vt:lpstr>Вопрос 2</vt:lpstr>
      <vt:lpstr>Вопрос 3</vt:lpstr>
      <vt:lpstr>Вопрос 4</vt:lpstr>
      <vt:lpstr>Вопрос 5</vt:lpstr>
      <vt:lpstr>Презентация PowerPoint</vt:lpstr>
      <vt:lpstr>Презентация PowerPoint</vt:lpstr>
      <vt:lpstr>Вопрос 1</vt:lpstr>
      <vt:lpstr>Вопрос 2</vt:lpstr>
      <vt:lpstr>Вопрос 3</vt:lpstr>
      <vt:lpstr>Вопрос 4</vt:lpstr>
      <vt:lpstr>Вопрос 5</vt:lpstr>
      <vt:lpstr>Презентация PowerPoint</vt:lpstr>
      <vt:lpstr>Вопрос 1</vt:lpstr>
      <vt:lpstr>Вопрос 2</vt:lpstr>
      <vt:lpstr>Вопрос 3</vt:lpstr>
      <vt:lpstr>Вопрос 4</vt:lpstr>
      <vt:lpstr>Вопрос 5</vt:lpstr>
      <vt:lpstr>Презентация PowerPoint</vt:lpstr>
      <vt:lpstr>Презентация PowerPoint</vt:lpstr>
      <vt:lpstr>Вопрос 1</vt:lpstr>
      <vt:lpstr>Вопрос 2</vt:lpstr>
      <vt:lpstr>Вопрос 3</vt:lpstr>
      <vt:lpstr>Вопрос 4</vt:lpstr>
      <vt:lpstr>Вопрос 5</vt:lpstr>
      <vt:lpstr>Презентация PowerPoint</vt:lpstr>
      <vt:lpstr>Вопрос 1</vt:lpstr>
      <vt:lpstr>Вопрос 2</vt:lpstr>
      <vt:lpstr>Вопрос 3</vt:lpstr>
      <vt:lpstr>Вопрос 4</vt:lpstr>
      <vt:lpstr>Вопрос 5</vt:lpstr>
      <vt:lpstr>Презентация PowerPoint</vt:lpstr>
      <vt:lpstr>Презентация PowerPoint</vt:lpstr>
      <vt:lpstr>Вопрос 1</vt:lpstr>
      <vt:lpstr>Вопрос 2</vt:lpstr>
      <vt:lpstr>Вопрос 3</vt:lpstr>
      <vt:lpstr>Вопрос 4</vt:lpstr>
      <vt:lpstr>Вопрос 5</vt:lpstr>
      <vt:lpstr>Презентация PowerPoint</vt:lpstr>
      <vt:lpstr>Вопрос 1</vt:lpstr>
      <vt:lpstr>Вопрос 2</vt:lpstr>
      <vt:lpstr>Вопрос 3</vt:lpstr>
      <vt:lpstr>Вопрос 4</vt:lpstr>
      <vt:lpstr>Вопрос 5</vt:lpstr>
      <vt:lpstr>Презентация PowerPoint</vt:lpstr>
      <vt:lpstr>Презентация PowerPoint</vt:lpstr>
      <vt:lpstr>Вопрос 1</vt:lpstr>
      <vt:lpstr>Вопрос 2</vt:lpstr>
      <vt:lpstr>Вопрос 3</vt:lpstr>
      <vt:lpstr>Вопрос 4</vt:lpstr>
      <vt:lpstr>Вопрос 5</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Huawei</dc:creator>
  <cp:lastModifiedBy>елизавета стародынова</cp:lastModifiedBy>
  <cp:revision>98</cp:revision>
  <dcterms:modified xsi:type="dcterms:W3CDTF">2023-05-11T13:37:41Z</dcterms:modified>
</cp:coreProperties>
</file>