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Fedra Sans Pro 1" panose="020B0604020202020204" charset="0"/>
      <p:regular r:id="rId23"/>
    </p:embeddedFont>
    <p:embeddedFont>
      <p:font typeface="Fedra Sans Pro 2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946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zwzkWrYVQ7s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1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400034"/>
            <a:ext cx="16136425" cy="1797754"/>
            <a:chOff x="0" y="0"/>
            <a:chExt cx="21515233" cy="239700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1515233" cy="2397005"/>
              <a:chOff x="0" y="0"/>
              <a:chExt cx="13038520" cy="145261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7150" y="58420"/>
                <a:ext cx="12968670" cy="1381497"/>
              </a:xfrm>
              <a:custGeom>
                <a:avLst/>
                <a:gdLst/>
                <a:ahLst/>
                <a:cxnLst/>
                <a:rect l="l" t="t" r="r" b="b"/>
                <a:pathLst>
                  <a:path w="12968670" h="1381497">
                    <a:moveTo>
                      <a:pt x="12883580" y="1351017"/>
                    </a:moveTo>
                    <a:lnTo>
                      <a:pt x="0" y="1351017"/>
                    </a:lnTo>
                    <a:cubicBezTo>
                      <a:pt x="5080" y="1368797"/>
                      <a:pt x="21590" y="1381497"/>
                      <a:pt x="40640" y="1381497"/>
                    </a:cubicBezTo>
                    <a:lnTo>
                      <a:pt x="12925490" y="1381497"/>
                    </a:lnTo>
                    <a:cubicBezTo>
                      <a:pt x="12949620" y="1381497"/>
                      <a:pt x="12968670" y="1362447"/>
                      <a:pt x="12968670" y="1338317"/>
                    </a:cubicBezTo>
                    <a:lnTo>
                      <a:pt x="12968670" y="40640"/>
                    </a:lnTo>
                    <a:cubicBezTo>
                      <a:pt x="12968670" y="21590"/>
                      <a:pt x="12955970" y="6350"/>
                      <a:pt x="12939460" y="0"/>
                    </a:cubicBezTo>
                    <a:lnTo>
                      <a:pt x="12939460" y="1295137"/>
                    </a:lnTo>
                    <a:cubicBezTo>
                      <a:pt x="12939460" y="1325617"/>
                      <a:pt x="12914060" y="1351017"/>
                      <a:pt x="12883580" y="13510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12700" y="12700"/>
                <a:ext cx="12971210" cy="1384037"/>
              </a:xfrm>
              <a:custGeom>
                <a:avLst/>
                <a:gdLst/>
                <a:ahLst/>
                <a:cxnLst/>
                <a:rect l="l" t="t" r="r" b="b"/>
                <a:pathLst>
                  <a:path w="12971210" h="1384037">
                    <a:moveTo>
                      <a:pt x="43180" y="1384037"/>
                    </a:moveTo>
                    <a:lnTo>
                      <a:pt x="12928030" y="1384037"/>
                    </a:lnTo>
                    <a:cubicBezTo>
                      <a:pt x="12952160" y="1384037"/>
                      <a:pt x="12971210" y="1364987"/>
                      <a:pt x="12971210" y="1340857"/>
                    </a:cubicBezTo>
                    <a:lnTo>
                      <a:pt x="12971210" y="43180"/>
                    </a:lnTo>
                    <a:cubicBezTo>
                      <a:pt x="12971210" y="19050"/>
                      <a:pt x="12952160" y="0"/>
                      <a:pt x="12928030" y="0"/>
                    </a:cubicBezTo>
                    <a:lnTo>
                      <a:pt x="43180" y="0"/>
                    </a:lnTo>
                    <a:cubicBezTo>
                      <a:pt x="19050" y="0"/>
                      <a:pt x="0" y="19050"/>
                      <a:pt x="0" y="43180"/>
                    </a:cubicBezTo>
                    <a:lnTo>
                      <a:pt x="0" y="1340857"/>
                    </a:lnTo>
                    <a:cubicBezTo>
                      <a:pt x="0" y="1364987"/>
                      <a:pt x="19050" y="1384037"/>
                      <a:pt x="43180" y="1384037"/>
                    </a:cubicBezTo>
                    <a:close/>
                  </a:path>
                </a:pathLst>
              </a:custGeom>
              <a:solidFill>
                <a:srgbClr val="F8F8F8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13038520" cy="1452617"/>
              </a:xfrm>
              <a:custGeom>
                <a:avLst/>
                <a:gdLst/>
                <a:ahLst/>
                <a:cxnLst/>
                <a:rect l="l" t="t" r="r" b="b"/>
                <a:pathLst>
                  <a:path w="13038520" h="1452617">
                    <a:moveTo>
                      <a:pt x="12995340" y="44450"/>
                    </a:moveTo>
                    <a:cubicBezTo>
                      <a:pt x="12990260" y="19050"/>
                      <a:pt x="12967400" y="0"/>
                      <a:pt x="12940730" y="0"/>
                    </a:cubicBezTo>
                    <a:lnTo>
                      <a:pt x="55880" y="0"/>
                    </a:lnTo>
                    <a:cubicBezTo>
                      <a:pt x="25400" y="0"/>
                      <a:pt x="0" y="25400"/>
                      <a:pt x="0" y="55880"/>
                    </a:cubicBezTo>
                    <a:lnTo>
                      <a:pt x="0" y="1353557"/>
                    </a:lnTo>
                    <a:cubicBezTo>
                      <a:pt x="0" y="1380227"/>
                      <a:pt x="17780" y="1401817"/>
                      <a:pt x="43180" y="1408167"/>
                    </a:cubicBezTo>
                    <a:cubicBezTo>
                      <a:pt x="48260" y="1433567"/>
                      <a:pt x="71120" y="1452617"/>
                      <a:pt x="97790" y="1452617"/>
                    </a:cubicBezTo>
                    <a:lnTo>
                      <a:pt x="12982640" y="1452617"/>
                    </a:lnTo>
                    <a:cubicBezTo>
                      <a:pt x="13013120" y="1452617"/>
                      <a:pt x="13038520" y="1427217"/>
                      <a:pt x="13038520" y="1396737"/>
                    </a:cubicBezTo>
                    <a:lnTo>
                      <a:pt x="13038520" y="99060"/>
                    </a:lnTo>
                    <a:cubicBezTo>
                      <a:pt x="13038520" y="72390"/>
                      <a:pt x="13020740" y="50800"/>
                      <a:pt x="12995340" y="44450"/>
                    </a:cubicBezTo>
                    <a:close/>
                    <a:moveTo>
                      <a:pt x="12700" y="1353557"/>
                    </a:moveTo>
                    <a:lnTo>
                      <a:pt x="12700" y="55880"/>
                    </a:lnTo>
                    <a:cubicBezTo>
                      <a:pt x="12700" y="31750"/>
                      <a:pt x="31750" y="12700"/>
                      <a:pt x="55880" y="12700"/>
                    </a:cubicBezTo>
                    <a:lnTo>
                      <a:pt x="12940730" y="12700"/>
                    </a:lnTo>
                    <a:cubicBezTo>
                      <a:pt x="12964860" y="12700"/>
                      <a:pt x="12983910" y="31750"/>
                      <a:pt x="12983910" y="55880"/>
                    </a:cubicBezTo>
                    <a:lnTo>
                      <a:pt x="12983910" y="1353557"/>
                    </a:lnTo>
                    <a:cubicBezTo>
                      <a:pt x="12983910" y="1377687"/>
                      <a:pt x="12964860" y="1396737"/>
                      <a:pt x="12940730" y="1396737"/>
                    </a:cubicBezTo>
                    <a:lnTo>
                      <a:pt x="55880" y="1396737"/>
                    </a:lnTo>
                    <a:cubicBezTo>
                      <a:pt x="31750" y="1396737"/>
                      <a:pt x="12700" y="1377687"/>
                      <a:pt x="12700" y="1353557"/>
                    </a:cubicBezTo>
                    <a:close/>
                    <a:moveTo>
                      <a:pt x="13025820" y="1396737"/>
                    </a:moveTo>
                    <a:cubicBezTo>
                      <a:pt x="13025820" y="1420867"/>
                      <a:pt x="13006770" y="1439917"/>
                      <a:pt x="12982640" y="1439917"/>
                    </a:cubicBezTo>
                    <a:lnTo>
                      <a:pt x="97790" y="1439917"/>
                    </a:lnTo>
                    <a:cubicBezTo>
                      <a:pt x="78740" y="1439917"/>
                      <a:pt x="62230" y="1427217"/>
                      <a:pt x="57150" y="1409437"/>
                    </a:cubicBezTo>
                    <a:lnTo>
                      <a:pt x="12940730" y="1409437"/>
                    </a:lnTo>
                    <a:cubicBezTo>
                      <a:pt x="12971210" y="1409437"/>
                      <a:pt x="12996610" y="1384037"/>
                      <a:pt x="12996610" y="1353557"/>
                    </a:cubicBezTo>
                    <a:lnTo>
                      <a:pt x="12996610" y="58420"/>
                    </a:lnTo>
                    <a:cubicBezTo>
                      <a:pt x="13013120" y="64770"/>
                      <a:pt x="13025820" y="80010"/>
                      <a:pt x="13025820" y="99060"/>
                    </a:cubicBezTo>
                    <a:lnTo>
                      <a:pt x="13025820" y="139673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628001" y="614381"/>
              <a:ext cx="1168243" cy="1168243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2634142" y="4561959"/>
            <a:ext cx="6806271" cy="1697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84"/>
              </a:lnSpc>
            </a:pPr>
            <a:r>
              <a:rPr lang="en-US" sz="12344">
                <a:solidFill>
                  <a:srgbClr val="4A4A4B"/>
                </a:solidFill>
                <a:latin typeface="Fedra Sans Pro 1"/>
              </a:rPr>
              <a:t>Налоги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749883" y="0"/>
            <a:ext cx="3194114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2845" y="716621"/>
            <a:ext cx="8069294" cy="898997"/>
            <a:chOff x="0" y="0"/>
            <a:chExt cx="10759058" cy="119866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0759058" cy="1198663"/>
              <a:chOff x="0" y="0"/>
              <a:chExt cx="13038520" cy="145261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7150" y="58420"/>
                <a:ext cx="12968670" cy="1381497"/>
              </a:xfrm>
              <a:custGeom>
                <a:avLst/>
                <a:gdLst/>
                <a:ahLst/>
                <a:cxnLst/>
                <a:rect l="l" t="t" r="r" b="b"/>
                <a:pathLst>
                  <a:path w="12968670" h="1381497">
                    <a:moveTo>
                      <a:pt x="12883580" y="1351017"/>
                    </a:moveTo>
                    <a:lnTo>
                      <a:pt x="0" y="1351017"/>
                    </a:lnTo>
                    <a:cubicBezTo>
                      <a:pt x="5080" y="1368797"/>
                      <a:pt x="21590" y="1381497"/>
                      <a:pt x="40640" y="1381497"/>
                    </a:cubicBezTo>
                    <a:lnTo>
                      <a:pt x="12925490" y="1381497"/>
                    </a:lnTo>
                    <a:cubicBezTo>
                      <a:pt x="12949620" y="1381497"/>
                      <a:pt x="12968670" y="1362447"/>
                      <a:pt x="12968670" y="1338317"/>
                    </a:cubicBezTo>
                    <a:lnTo>
                      <a:pt x="12968670" y="40640"/>
                    </a:lnTo>
                    <a:cubicBezTo>
                      <a:pt x="12968670" y="21590"/>
                      <a:pt x="12955970" y="6350"/>
                      <a:pt x="12939460" y="0"/>
                    </a:cubicBezTo>
                    <a:lnTo>
                      <a:pt x="12939460" y="1295137"/>
                    </a:lnTo>
                    <a:cubicBezTo>
                      <a:pt x="12939460" y="1325617"/>
                      <a:pt x="12914060" y="1351017"/>
                      <a:pt x="12883580" y="13510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12700" y="12700"/>
                <a:ext cx="12971210" cy="1384037"/>
              </a:xfrm>
              <a:custGeom>
                <a:avLst/>
                <a:gdLst/>
                <a:ahLst/>
                <a:cxnLst/>
                <a:rect l="l" t="t" r="r" b="b"/>
                <a:pathLst>
                  <a:path w="12971210" h="1384037">
                    <a:moveTo>
                      <a:pt x="43180" y="1384037"/>
                    </a:moveTo>
                    <a:lnTo>
                      <a:pt x="12928030" y="1384037"/>
                    </a:lnTo>
                    <a:cubicBezTo>
                      <a:pt x="12952160" y="1384037"/>
                      <a:pt x="12971210" y="1364987"/>
                      <a:pt x="12971210" y="1340857"/>
                    </a:cubicBezTo>
                    <a:lnTo>
                      <a:pt x="12971210" y="43180"/>
                    </a:lnTo>
                    <a:cubicBezTo>
                      <a:pt x="12971210" y="19050"/>
                      <a:pt x="12952160" y="0"/>
                      <a:pt x="12928030" y="0"/>
                    </a:cubicBezTo>
                    <a:lnTo>
                      <a:pt x="43180" y="0"/>
                    </a:lnTo>
                    <a:cubicBezTo>
                      <a:pt x="19050" y="0"/>
                      <a:pt x="0" y="19050"/>
                      <a:pt x="0" y="43180"/>
                    </a:cubicBezTo>
                    <a:lnTo>
                      <a:pt x="0" y="1340857"/>
                    </a:lnTo>
                    <a:cubicBezTo>
                      <a:pt x="0" y="1364987"/>
                      <a:pt x="19050" y="1384037"/>
                      <a:pt x="43180" y="1384037"/>
                    </a:cubicBezTo>
                    <a:close/>
                  </a:path>
                </a:pathLst>
              </a:custGeom>
              <a:solidFill>
                <a:srgbClr val="F8F8F8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13038520" cy="1452617"/>
              </a:xfrm>
              <a:custGeom>
                <a:avLst/>
                <a:gdLst/>
                <a:ahLst/>
                <a:cxnLst/>
                <a:rect l="l" t="t" r="r" b="b"/>
                <a:pathLst>
                  <a:path w="13038520" h="1452617">
                    <a:moveTo>
                      <a:pt x="12995340" y="44450"/>
                    </a:moveTo>
                    <a:cubicBezTo>
                      <a:pt x="12990260" y="19050"/>
                      <a:pt x="12967400" y="0"/>
                      <a:pt x="12940730" y="0"/>
                    </a:cubicBezTo>
                    <a:lnTo>
                      <a:pt x="55880" y="0"/>
                    </a:lnTo>
                    <a:cubicBezTo>
                      <a:pt x="25400" y="0"/>
                      <a:pt x="0" y="25400"/>
                      <a:pt x="0" y="55880"/>
                    </a:cubicBezTo>
                    <a:lnTo>
                      <a:pt x="0" y="1353557"/>
                    </a:lnTo>
                    <a:cubicBezTo>
                      <a:pt x="0" y="1380227"/>
                      <a:pt x="17780" y="1401817"/>
                      <a:pt x="43180" y="1408167"/>
                    </a:cubicBezTo>
                    <a:cubicBezTo>
                      <a:pt x="48260" y="1433567"/>
                      <a:pt x="71120" y="1452617"/>
                      <a:pt x="97790" y="1452617"/>
                    </a:cubicBezTo>
                    <a:lnTo>
                      <a:pt x="12982640" y="1452617"/>
                    </a:lnTo>
                    <a:cubicBezTo>
                      <a:pt x="13013120" y="1452617"/>
                      <a:pt x="13038520" y="1427217"/>
                      <a:pt x="13038520" y="1396737"/>
                    </a:cubicBezTo>
                    <a:lnTo>
                      <a:pt x="13038520" y="99060"/>
                    </a:lnTo>
                    <a:cubicBezTo>
                      <a:pt x="13038520" y="72390"/>
                      <a:pt x="13020740" y="50800"/>
                      <a:pt x="12995340" y="44450"/>
                    </a:cubicBezTo>
                    <a:close/>
                    <a:moveTo>
                      <a:pt x="12700" y="1353557"/>
                    </a:moveTo>
                    <a:lnTo>
                      <a:pt x="12700" y="55880"/>
                    </a:lnTo>
                    <a:cubicBezTo>
                      <a:pt x="12700" y="31750"/>
                      <a:pt x="31750" y="12700"/>
                      <a:pt x="55880" y="12700"/>
                    </a:cubicBezTo>
                    <a:lnTo>
                      <a:pt x="12940730" y="12700"/>
                    </a:lnTo>
                    <a:cubicBezTo>
                      <a:pt x="12964860" y="12700"/>
                      <a:pt x="12983910" y="31750"/>
                      <a:pt x="12983910" y="55880"/>
                    </a:cubicBezTo>
                    <a:lnTo>
                      <a:pt x="12983910" y="1353557"/>
                    </a:lnTo>
                    <a:cubicBezTo>
                      <a:pt x="12983910" y="1377687"/>
                      <a:pt x="12964860" y="1396737"/>
                      <a:pt x="12940730" y="1396737"/>
                    </a:cubicBezTo>
                    <a:lnTo>
                      <a:pt x="55880" y="1396737"/>
                    </a:lnTo>
                    <a:cubicBezTo>
                      <a:pt x="31750" y="1396737"/>
                      <a:pt x="12700" y="1377687"/>
                      <a:pt x="12700" y="1353557"/>
                    </a:cubicBezTo>
                    <a:close/>
                    <a:moveTo>
                      <a:pt x="13025820" y="1396737"/>
                    </a:moveTo>
                    <a:cubicBezTo>
                      <a:pt x="13025820" y="1420867"/>
                      <a:pt x="13006770" y="1439917"/>
                      <a:pt x="12982640" y="1439917"/>
                    </a:cubicBezTo>
                    <a:lnTo>
                      <a:pt x="97790" y="1439917"/>
                    </a:lnTo>
                    <a:cubicBezTo>
                      <a:pt x="78740" y="1439917"/>
                      <a:pt x="62230" y="1427217"/>
                      <a:pt x="57150" y="1409437"/>
                    </a:cubicBezTo>
                    <a:lnTo>
                      <a:pt x="12940730" y="1409437"/>
                    </a:lnTo>
                    <a:cubicBezTo>
                      <a:pt x="12971210" y="1409437"/>
                      <a:pt x="12996610" y="1384037"/>
                      <a:pt x="12996610" y="1353557"/>
                    </a:cubicBezTo>
                    <a:lnTo>
                      <a:pt x="12996610" y="58420"/>
                    </a:lnTo>
                    <a:cubicBezTo>
                      <a:pt x="13013120" y="64770"/>
                      <a:pt x="13025820" y="80010"/>
                      <a:pt x="13025820" y="99060"/>
                    </a:cubicBezTo>
                    <a:lnTo>
                      <a:pt x="13025820" y="139673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314043" y="307232"/>
              <a:ext cx="584200" cy="58420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496280" y="754799"/>
            <a:ext cx="6907697" cy="72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4"/>
              </a:lnSpc>
            </a:pPr>
            <a:r>
              <a:rPr lang="en-US" sz="4800">
                <a:solidFill>
                  <a:srgbClr val="000000"/>
                </a:solidFill>
                <a:latin typeface="Fedra Sans Pro 2"/>
              </a:rPr>
              <a:t>зачем платить налоги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2845" y="716621"/>
            <a:ext cx="8069294" cy="898997"/>
            <a:chOff x="0" y="0"/>
            <a:chExt cx="10759058" cy="119866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0759058" cy="1198663"/>
              <a:chOff x="0" y="0"/>
              <a:chExt cx="13038520" cy="145261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7150" y="58420"/>
                <a:ext cx="12968670" cy="1381497"/>
              </a:xfrm>
              <a:custGeom>
                <a:avLst/>
                <a:gdLst/>
                <a:ahLst/>
                <a:cxnLst/>
                <a:rect l="l" t="t" r="r" b="b"/>
                <a:pathLst>
                  <a:path w="12968670" h="1381497">
                    <a:moveTo>
                      <a:pt x="12883580" y="1351017"/>
                    </a:moveTo>
                    <a:lnTo>
                      <a:pt x="0" y="1351017"/>
                    </a:lnTo>
                    <a:cubicBezTo>
                      <a:pt x="5080" y="1368797"/>
                      <a:pt x="21590" y="1381497"/>
                      <a:pt x="40640" y="1381497"/>
                    </a:cubicBezTo>
                    <a:lnTo>
                      <a:pt x="12925490" y="1381497"/>
                    </a:lnTo>
                    <a:cubicBezTo>
                      <a:pt x="12949620" y="1381497"/>
                      <a:pt x="12968670" y="1362447"/>
                      <a:pt x="12968670" y="1338317"/>
                    </a:cubicBezTo>
                    <a:lnTo>
                      <a:pt x="12968670" y="40640"/>
                    </a:lnTo>
                    <a:cubicBezTo>
                      <a:pt x="12968670" y="21590"/>
                      <a:pt x="12955970" y="6350"/>
                      <a:pt x="12939460" y="0"/>
                    </a:cubicBezTo>
                    <a:lnTo>
                      <a:pt x="12939460" y="1295137"/>
                    </a:lnTo>
                    <a:cubicBezTo>
                      <a:pt x="12939460" y="1325617"/>
                      <a:pt x="12914060" y="1351017"/>
                      <a:pt x="12883580" y="13510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12700" y="12700"/>
                <a:ext cx="12971210" cy="1384037"/>
              </a:xfrm>
              <a:custGeom>
                <a:avLst/>
                <a:gdLst/>
                <a:ahLst/>
                <a:cxnLst/>
                <a:rect l="l" t="t" r="r" b="b"/>
                <a:pathLst>
                  <a:path w="12971210" h="1384037">
                    <a:moveTo>
                      <a:pt x="43180" y="1384037"/>
                    </a:moveTo>
                    <a:lnTo>
                      <a:pt x="12928030" y="1384037"/>
                    </a:lnTo>
                    <a:cubicBezTo>
                      <a:pt x="12952160" y="1384037"/>
                      <a:pt x="12971210" y="1364987"/>
                      <a:pt x="12971210" y="1340857"/>
                    </a:cubicBezTo>
                    <a:lnTo>
                      <a:pt x="12971210" y="43180"/>
                    </a:lnTo>
                    <a:cubicBezTo>
                      <a:pt x="12971210" y="19050"/>
                      <a:pt x="12952160" y="0"/>
                      <a:pt x="12928030" y="0"/>
                    </a:cubicBezTo>
                    <a:lnTo>
                      <a:pt x="43180" y="0"/>
                    </a:lnTo>
                    <a:cubicBezTo>
                      <a:pt x="19050" y="0"/>
                      <a:pt x="0" y="19050"/>
                      <a:pt x="0" y="43180"/>
                    </a:cubicBezTo>
                    <a:lnTo>
                      <a:pt x="0" y="1340857"/>
                    </a:lnTo>
                    <a:cubicBezTo>
                      <a:pt x="0" y="1364987"/>
                      <a:pt x="19050" y="1384037"/>
                      <a:pt x="43180" y="1384037"/>
                    </a:cubicBezTo>
                    <a:close/>
                  </a:path>
                </a:pathLst>
              </a:custGeom>
              <a:solidFill>
                <a:srgbClr val="F8F8F8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13038520" cy="1452617"/>
              </a:xfrm>
              <a:custGeom>
                <a:avLst/>
                <a:gdLst/>
                <a:ahLst/>
                <a:cxnLst/>
                <a:rect l="l" t="t" r="r" b="b"/>
                <a:pathLst>
                  <a:path w="13038520" h="1452617">
                    <a:moveTo>
                      <a:pt x="12995340" y="44450"/>
                    </a:moveTo>
                    <a:cubicBezTo>
                      <a:pt x="12990260" y="19050"/>
                      <a:pt x="12967400" y="0"/>
                      <a:pt x="12940730" y="0"/>
                    </a:cubicBezTo>
                    <a:lnTo>
                      <a:pt x="55880" y="0"/>
                    </a:lnTo>
                    <a:cubicBezTo>
                      <a:pt x="25400" y="0"/>
                      <a:pt x="0" y="25400"/>
                      <a:pt x="0" y="55880"/>
                    </a:cubicBezTo>
                    <a:lnTo>
                      <a:pt x="0" y="1353557"/>
                    </a:lnTo>
                    <a:cubicBezTo>
                      <a:pt x="0" y="1380227"/>
                      <a:pt x="17780" y="1401817"/>
                      <a:pt x="43180" y="1408167"/>
                    </a:cubicBezTo>
                    <a:cubicBezTo>
                      <a:pt x="48260" y="1433567"/>
                      <a:pt x="71120" y="1452617"/>
                      <a:pt x="97790" y="1452617"/>
                    </a:cubicBezTo>
                    <a:lnTo>
                      <a:pt x="12982640" y="1452617"/>
                    </a:lnTo>
                    <a:cubicBezTo>
                      <a:pt x="13013120" y="1452617"/>
                      <a:pt x="13038520" y="1427217"/>
                      <a:pt x="13038520" y="1396737"/>
                    </a:cubicBezTo>
                    <a:lnTo>
                      <a:pt x="13038520" y="99060"/>
                    </a:lnTo>
                    <a:cubicBezTo>
                      <a:pt x="13038520" y="72390"/>
                      <a:pt x="13020740" y="50800"/>
                      <a:pt x="12995340" y="44450"/>
                    </a:cubicBezTo>
                    <a:close/>
                    <a:moveTo>
                      <a:pt x="12700" y="1353557"/>
                    </a:moveTo>
                    <a:lnTo>
                      <a:pt x="12700" y="55880"/>
                    </a:lnTo>
                    <a:cubicBezTo>
                      <a:pt x="12700" y="31750"/>
                      <a:pt x="31750" y="12700"/>
                      <a:pt x="55880" y="12700"/>
                    </a:cubicBezTo>
                    <a:lnTo>
                      <a:pt x="12940730" y="12700"/>
                    </a:lnTo>
                    <a:cubicBezTo>
                      <a:pt x="12964860" y="12700"/>
                      <a:pt x="12983910" y="31750"/>
                      <a:pt x="12983910" y="55880"/>
                    </a:cubicBezTo>
                    <a:lnTo>
                      <a:pt x="12983910" y="1353557"/>
                    </a:lnTo>
                    <a:cubicBezTo>
                      <a:pt x="12983910" y="1377687"/>
                      <a:pt x="12964860" y="1396737"/>
                      <a:pt x="12940730" y="1396737"/>
                    </a:cubicBezTo>
                    <a:lnTo>
                      <a:pt x="55880" y="1396737"/>
                    </a:lnTo>
                    <a:cubicBezTo>
                      <a:pt x="31750" y="1396737"/>
                      <a:pt x="12700" y="1377687"/>
                      <a:pt x="12700" y="1353557"/>
                    </a:cubicBezTo>
                    <a:close/>
                    <a:moveTo>
                      <a:pt x="13025820" y="1396737"/>
                    </a:moveTo>
                    <a:cubicBezTo>
                      <a:pt x="13025820" y="1420867"/>
                      <a:pt x="13006770" y="1439917"/>
                      <a:pt x="12982640" y="1439917"/>
                    </a:cubicBezTo>
                    <a:lnTo>
                      <a:pt x="97790" y="1439917"/>
                    </a:lnTo>
                    <a:cubicBezTo>
                      <a:pt x="78740" y="1439917"/>
                      <a:pt x="62230" y="1427217"/>
                      <a:pt x="57150" y="1409437"/>
                    </a:cubicBezTo>
                    <a:lnTo>
                      <a:pt x="12940730" y="1409437"/>
                    </a:lnTo>
                    <a:cubicBezTo>
                      <a:pt x="12971210" y="1409437"/>
                      <a:pt x="12996610" y="1384037"/>
                      <a:pt x="12996610" y="1353557"/>
                    </a:cubicBezTo>
                    <a:lnTo>
                      <a:pt x="12996610" y="58420"/>
                    </a:lnTo>
                    <a:cubicBezTo>
                      <a:pt x="13013120" y="64770"/>
                      <a:pt x="13025820" y="80010"/>
                      <a:pt x="13025820" y="99060"/>
                    </a:cubicBezTo>
                    <a:lnTo>
                      <a:pt x="13025820" y="139673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314043" y="307232"/>
              <a:ext cx="584200" cy="584200"/>
            </a:xfrm>
            <a:prstGeom prst="rect">
              <a:avLst/>
            </a:prstGeom>
          </p:spPr>
        </p:pic>
      </p:grpSp>
      <p:sp>
        <p:nvSpPr>
          <p:cNvPr id="8" name="AutoShape 8"/>
          <p:cNvSpPr/>
          <p:nvPr/>
        </p:nvSpPr>
        <p:spPr>
          <a:xfrm rot="-201720">
            <a:off x="11705284" y="4159656"/>
            <a:ext cx="865098" cy="297619"/>
          </a:xfrm>
          <a:prstGeom prst="rect">
            <a:avLst/>
          </a:prstGeom>
          <a:solidFill>
            <a:srgbClr val="28A04D"/>
          </a:solidFill>
        </p:spPr>
      </p:sp>
      <p:sp>
        <p:nvSpPr>
          <p:cNvPr id="9" name="TextBox 9"/>
          <p:cNvSpPr txBox="1"/>
          <p:nvPr/>
        </p:nvSpPr>
        <p:spPr>
          <a:xfrm>
            <a:off x="2081677" y="3097719"/>
            <a:ext cx="5625233" cy="337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305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Налог - обязательный платеж, который государство взимает с</a:t>
            </a:r>
            <a:r>
              <a:rPr lang="en-US" sz="2900">
                <a:solidFill>
                  <a:srgbClr val="FFCC4D"/>
                </a:solidFill>
                <a:latin typeface="Fedra Sans Pro 2"/>
              </a:rPr>
              <a:t> физических лиц</a:t>
            </a:r>
            <a:r>
              <a:rPr lang="en-US" sz="2900">
                <a:solidFill>
                  <a:srgbClr val="000000"/>
                </a:solidFill>
                <a:latin typeface="Fedra Sans Pro 2"/>
              </a:rPr>
              <a:t>, то есть обычных людей, и </a:t>
            </a:r>
            <a:r>
              <a:rPr lang="en-US" sz="2900">
                <a:solidFill>
                  <a:srgbClr val="FFCC4D"/>
                </a:solidFill>
                <a:latin typeface="Fedra Sans Pro 2"/>
              </a:rPr>
              <a:t>комп</a:t>
            </a:r>
            <a:r>
              <a:rPr lang="en-US" sz="2900" u="none">
                <a:solidFill>
                  <a:srgbClr val="FFCC4D"/>
                </a:solidFill>
                <a:latin typeface="Fedra Sans Pro 2"/>
              </a:rPr>
              <a:t>аний</a:t>
            </a:r>
            <a:r>
              <a:rPr lang="en-US" sz="2900" u="none">
                <a:solidFill>
                  <a:srgbClr val="000000"/>
                </a:solidFill>
                <a:latin typeface="Fedra Sans Pro 2"/>
              </a:rPr>
              <a:t> для финансирования деятельности государственных и социальных организаций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92845" y="2347151"/>
            <a:ext cx="7322683" cy="559269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17024" y="3676267"/>
            <a:ext cx="7322683" cy="559269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05848" y="4500272"/>
            <a:ext cx="957267" cy="95726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9648" y="5457539"/>
            <a:ext cx="1216607" cy="109646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297111" y="6701414"/>
            <a:ext cx="881682" cy="85964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191625" y="4991501"/>
            <a:ext cx="1302227" cy="130222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rcRect r="1081" b="30729"/>
          <a:stretch>
            <a:fillRect/>
          </a:stretch>
        </p:blipFill>
        <p:spPr>
          <a:xfrm>
            <a:off x="9336070" y="6362958"/>
            <a:ext cx="1145261" cy="1064372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2543770" y="4568678"/>
            <a:ext cx="4636151" cy="2898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5"/>
              </a:lnSpc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безопасность</a:t>
            </a:r>
          </a:p>
          <a:p>
            <a:pPr>
              <a:lnSpc>
                <a:spcPts val="3260"/>
              </a:lnSpc>
            </a:pPr>
            <a:endParaRPr lang="en-US" sz="2900">
              <a:solidFill>
                <a:srgbClr val="000000"/>
              </a:solidFill>
              <a:latin typeface="Fedra Sans Pro 2"/>
            </a:endParaRPr>
          </a:p>
          <a:p>
            <a:pPr>
              <a:lnSpc>
                <a:spcPts val="3260"/>
              </a:lnSpc>
            </a:pPr>
            <a:endParaRPr lang="en-US" sz="2900">
              <a:solidFill>
                <a:srgbClr val="000000"/>
              </a:solidFill>
              <a:latin typeface="Fedra Sans Pro 2"/>
            </a:endParaRPr>
          </a:p>
          <a:p>
            <a:pPr>
              <a:lnSpc>
                <a:spcPts val="3260"/>
              </a:lnSpc>
            </a:pPr>
            <a:r>
              <a:rPr lang="en-US" sz="2859">
                <a:solidFill>
                  <a:srgbClr val="000000"/>
                </a:solidFill>
                <a:latin typeface="Fedra Sans Pro 2"/>
              </a:rPr>
              <a:t>бесплатное образование</a:t>
            </a:r>
          </a:p>
          <a:p>
            <a:pPr>
              <a:lnSpc>
                <a:spcPts val="3260"/>
              </a:lnSpc>
            </a:pPr>
            <a:endParaRPr lang="en-US" sz="2859">
              <a:solidFill>
                <a:srgbClr val="000000"/>
              </a:solidFill>
              <a:latin typeface="Fedra Sans Pro 2"/>
            </a:endParaRPr>
          </a:p>
          <a:p>
            <a:pPr>
              <a:lnSpc>
                <a:spcPts val="3260"/>
              </a:lnSpc>
            </a:pPr>
            <a:endParaRPr lang="en-US" sz="2859">
              <a:solidFill>
                <a:srgbClr val="000000"/>
              </a:solidFill>
              <a:latin typeface="Fedra Sans Pro 2"/>
            </a:endParaRPr>
          </a:p>
          <a:p>
            <a:pPr marL="0" lvl="0" indent="0">
              <a:lnSpc>
                <a:spcPts val="3260"/>
              </a:lnSpc>
              <a:spcBef>
                <a:spcPct val="0"/>
              </a:spcBef>
            </a:pPr>
            <a:r>
              <a:rPr lang="en-US" sz="2859">
                <a:solidFill>
                  <a:srgbClr val="000000"/>
                </a:solidFill>
                <a:latin typeface="Fedra Sans Pro 2"/>
              </a:rPr>
              <a:t>бесплатную медицину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614473" y="5457539"/>
            <a:ext cx="5625233" cy="2955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5"/>
              </a:lnSpc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развитие науки и культуры </a:t>
            </a:r>
          </a:p>
          <a:p>
            <a:pPr>
              <a:lnSpc>
                <a:spcPts val="3305"/>
              </a:lnSpc>
            </a:pPr>
            <a:endParaRPr lang="en-US" sz="2900">
              <a:solidFill>
                <a:srgbClr val="000000"/>
              </a:solidFill>
              <a:latin typeface="Fedra Sans Pro 2"/>
            </a:endParaRPr>
          </a:p>
          <a:p>
            <a:pPr>
              <a:lnSpc>
                <a:spcPts val="3305"/>
              </a:lnSpc>
            </a:pPr>
            <a:endParaRPr lang="en-US" sz="2900">
              <a:solidFill>
                <a:srgbClr val="000000"/>
              </a:solidFill>
              <a:latin typeface="Fedra Sans Pro 2"/>
            </a:endParaRPr>
          </a:p>
          <a:p>
            <a:pPr>
              <a:lnSpc>
                <a:spcPts val="3305"/>
              </a:lnSpc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социальные пособия</a:t>
            </a:r>
          </a:p>
          <a:p>
            <a:pPr>
              <a:lnSpc>
                <a:spcPts val="3305"/>
              </a:lnSpc>
            </a:pPr>
            <a:endParaRPr lang="en-US" sz="2900">
              <a:solidFill>
                <a:srgbClr val="000000"/>
              </a:solidFill>
              <a:latin typeface="Fedra Sans Pro 2"/>
            </a:endParaRPr>
          </a:p>
          <a:p>
            <a:pPr>
              <a:lnSpc>
                <a:spcPts val="3305"/>
              </a:lnSpc>
            </a:pPr>
            <a:endParaRPr lang="en-US" sz="2900">
              <a:solidFill>
                <a:srgbClr val="000000"/>
              </a:solidFill>
              <a:latin typeface="Fedra Sans Pro 2"/>
            </a:endParaRPr>
          </a:p>
          <a:p>
            <a:pPr marL="0" lvl="0" indent="0">
              <a:lnSpc>
                <a:spcPts val="3305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пенсии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0"/>
          <a:srcRect r="121" b="31497"/>
          <a:stretch>
            <a:fillRect/>
          </a:stretch>
        </p:blipFill>
        <p:spPr>
          <a:xfrm>
            <a:off x="9524597" y="7692958"/>
            <a:ext cx="768206" cy="1030569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205848" y="3448168"/>
            <a:ext cx="5625233" cy="860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305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Налоги тратятся на много полезных вещей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96280" y="754799"/>
            <a:ext cx="6907697" cy="72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4"/>
              </a:lnSpc>
            </a:pPr>
            <a:r>
              <a:rPr lang="en-US" sz="4800">
                <a:solidFill>
                  <a:srgbClr val="000000"/>
                </a:solidFill>
                <a:latin typeface="Fedra Sans Pro 2"/>
              </a:rPr>
              <a:t>зачем платить налоги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2845" y="716621"/>
            <a:ext cx="12427385" cy="1384531"/>
            <a:chOff x="0" y="0"/>
            <a:chExt cx="16569846" cy="184604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69846" cy="1846041"/>
              <a:chOff x="0" y="0"/>
              <a:chExt cx="13038520" cy="145261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7150" y="58420"/>
                <a:ext cx="12968670" cy="1381497"/>
              </a:xfrm>
              <a:custGeom>
                <a:avLst/>
                <a:gdLst/>
                <a:ahLst/>
                <a:cxnLst/>
                <a:rect l="l" t="t" r="r" b="b"/>
                <a:pathLst>
                  <a:path w="12968670" h="1381497">
                    <a:moveTo>
                      <a:pt x="12883580" y="1351017"/>
                    </a:moveTo>
                    <a:lnTo>
                      <a:pt x="0" y="1351017"/>
                    </a:lnTo>
                    <a:cubicBezTo>
                      <a:pt x="5080" y="1368797"/>
                      <a:pt x="21590" y="1381497"/>
                      <a:pt x="40640" y="1381497"/>
                    </a:cubicBezTo>
                    <a:lnTo>
                      <a:pt x="12925490" y="1381497"/>
                    </a:lnTo>
                    <a:cubicBezTo>
                      <a:pt x="12949620" y="1381497"/>
                      <a:pt x="12968670" y="1362447"/>
                      <a:pt x="12968670" y="1338317"/>
                    </a:cubicBezTo>
                    <a:lnTo>
                      <a:pt x="12968670" y="40640"/>
                    </a:lnTo>
                    <a:cubicBezTo>
                      <a:pt x="12968670" y="21590"/>
                      <a:pt x="12955970" y="6350"/>
                      <a:pt x="12939460" y="0"/>
                    </a:cubicBezTo>
                    <a:lnTo>
                      <a:pt x="12939460" y="1295137"/>
                    </a:lnTo>
                    <a:cubicBezTo>
                      <a:pt x="12939460" y="1325617"/>
                      <a:pt x="12914060" y="1351017"/>
                      <a:pt x="12883580" y="13510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12700" y="12700"/>
                <a:ext cx="12971210" cy="1384037"/>
              </a:xfrm>
              <a:custGeom>
                <a:avLst/>
                <a:gdLst/>
                <a:ahLst/>
                <a:cxnLst/>
                <a:rect l="l" t="t" r="r" b="b"/>
                <a:pathLst>
                  <a:path w="12971210" h="1384037">
                    <a:moveTo>
                      <a:pt x="43180" y="1384037"/>
                    </a:moveTo>
                    <a:lnTo>
                      <a:pt x="12928030" y="1384037"/>
                    </a:lnTo>
                    <a:cubicBezTo>
                      <a:pt x="12952160" y="1384037"/>
                      <a:pt x="12971210" y="1364987"/>
                      <a:pt x="12971210" y="1340857"/>
                    </a:cubicBezTo>
                    <a:lnTo>
                      <a:pt x="12971210" y="43180"/>
                    </a:lnTo>
                    <a:cubicBezTo>
                      <a:pt x="12971210" y="19050"/>
                      <a:pt x="12952160" y="0"/>
                      <a:pt x="12928030" y="0"/>
                    </a:cubicBezTo>
                    <a:lnTo>
                      <a:pt x="43180" y="0"/>
                    </a:lnTo>
                    <a:cubicBezTo>
                      <a:pt x="19050" y="0"/>
                      <a:pt x="0" y="19050"/>
                      <a:pt x="0" y="43180"/>
                    </a:cubicBezTo>
                    <a:lnTo>
                      <a:pt x="0" y="1340857"/>
                    </a:lnTo>
                    <a:cubicBezTo>
                      <a:pt x="0" y="1364987"/>
                      <a:pt x="19050" y="1384037"/>
                      <a:pt x="43180" y="1384037"/>
                    </a:cubicBezTo>
                    <a:close/>
                  </a:path>
                </a:pathLst>
              </a:custGeom>
              <a:solidFill>
                <a:srgbClr val="F8F8F8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13038520" cy="1452617"/>
              </a:xfrm>
              <a:custGeom>
                <a:avLst/>
                <a:gdLst/>
                <a:ahLst/>
                <a:cxnLst/>
                <a:rect l="l" t="t" r="r" b="b"/>
                <a:pathLst>
                  <a:path w="13038520" h="1452617">
                    <a:moveTo>
                      <a:pt x="12995340" y="44450"/>
                    </a:moveTo>
                    <a:cubicBezTo>
                      <a:pt x="12990260" y="19050"/>
                      <a:pt x="12967400" y="0"/>
                      <a:pt x="12940730" y="0"/>
                    </a:cubicBezTo>
                    <a:lnTo>
                      <a:pt x="55880" y="0"/>
                    </a:lnTo>
                    <a:cubicBezTo>
                      <a:pt x="25400" y="0"/>
                      <a:pt x="0" y="25400"/>
                      <a:pt x="0" y="55880"/>
                    </a:cubicBezTo>
                    <a:lnTo>
                      <a:pt x="0" y="1353557"/>
                    </a:lnTo>
                    <a:cubicBezTo>
                      <a:pt x="0" y="1380227"/>
                      <a:pt x="17780" y="1401817"/>
                      <a:pt x="43180" y="1408167"/>
                    </a:cubicBezTo>
                    <a:cubicBezTo>
                      <a:pt x="48260" y="1433567"/>
                      <a:pt x="71120" y="1452617"/>
                      <a:pt x="97790" y="1452617"/>
                    </a:cubicBezTo>
                    <a:lnTo>
                      <a:pt x="12982640" y="1452617"/>
                    </a:lnTo>
                    <a:cubicBezTo>
                      <a:pt x="13013120" y="1452617"/>
                      <a:pt x="13038520" y="1427217"/>
                      <a:pt x="13038520" y="1396737"/>
                    </a:cubicBezTo>
                    <a:lnTo>
                      <a:pt x="13038520" y="99060"/>
                    </a:lnTo>
                    <a:cubicBezTo>
                      <a:pt x="13038520" y="72390"/>
                      <a:pt x="13020740" y="50800"/>
                      <a:pt x="12995340" y="44450"/>
                    </a:cubicBezTo>
                    <a:close/>
                    <a:moveTo>
                      <a:pt x="12700" y="1353557"/>
                    </a:moveTo>
                    <a:lnTo>
                      <a:pt x="12700" y="55880"/>
                    </a:lnTo>
                    <a:cubicBezTo>
                      <a:pt x="12700" y="31750"/>
                      <a:pt x="31750" y="12700"/>
                      <a:pt x="55880" y="12700"/>
                    </a:cubicBezTo>
                    <a:lnTo>
                      <a:pt x="12940730" y="12700"/>
                    </a:lnTo>
                    <a:cubicBezTo>
                      <a:pt x="12964860" y="12700"/>
                      <a:pt x="12983910" y="31750"/>
                      <a:pt x="12983910" y="55880"/>
                    </a:cubicBezTo>
                    <a:lnTo>
                      <a:pt x="12983910" y="1353557"/>
                    </a:lnTo>
                    <a:cubicBezTo>
                      <a:pt x="12983910" y="1377687"/>
                      <a:pt x="12964860" y="1396737"/>
                      <a:pt x="12940730" y="1396737"/>
                    </a:cubicBezTo>
                    <a:lnTo>
                      <a:pt x="55880" y="1396737"/>
                    </a:lnTo>
                    <a:cubicBezTo>
                      <a:pt x="31750" y="1396737"/>
                      <a:pt x="12700" y="1377687"/>
                      <a:pt x="12700" y="1353557"/>
                    </a:cubicBezTo>
                    <a:close/>
                    <a:moveTo>
                      <a:pt x="13025820" y="1396737"/>
                    </a:moveTo>
                    <a:cubicBezTo>
                      <a:pt x="13025820" y="1420867"/>
                      <a:pt x="13006770" y="1439917"/>
                      <a:pt x="12982640" y="1439917"/>
                    </a:cubicBezTo>
                    <a:lnTo>
                      <a:pt x="97790" y="1439917"/>
                    </a:lnTo>
                    <a:cubicBezTo>
                      <a:pt x="78740" y="1439917"/>
                      <a:pt x="62230" y="1427217"/>
                      <a:pt x="57150" y="1409437"/>
                    </a:cubicBezTo>
                    <a:lnTo>
                      <a:pt x="12940730" y="1409437"/>
                    </a:lnTo>
                    <a:cubicBezTo>
                      <a:pt x="12971210" y="1409437"/>
                      <a:pt x="12996610" y="1384037"/>
                      <a:pt x="12996610" y="1353557"/>
                    </a:cubicBezTo>
                    <a:lnTo>
                      <a:pt x="12996610" y="58420"/>
                    </a:lnTo>
                    <a:cubicBezTo>
                      <a:pt x="13013120" y="64770"/>
                      <a:pt x="13025820" y="80010"/>
                      <a:pt x="13025820" y="99060"/>
                    </a:cubicBezTo>
                    <a:lnTo>
                      <a:pt x="13025820" y="139673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483652" y="473162"/>
              <a:ext cx="899717" cy="899717"/>
            </a:xfrm>
            <a:prstGeom prst="rect">
              <a:avLst/>
            </a:prstGeom>
          </p:spPr>
        </p:pic>
      </p:grpSp>
      <p:sp>
        <p:nvSpPr>
          <p:cNvPr id="8" name="AutoShape 8"/>
          <p:cNvSpPr/>
          <p:nvPr/>
        </p:nvSpPr>
        <p:spPr>
          <a:xfrm rot="-201720">
            <a:off x="11705284" y="4159656"/>
            <a:ext cx="865098" cy="297619"/>
          </a:xfrm>
          <a:prstGeom prst="rect">
            <a:avLst/>
          </a:prstGeom>
          <a:solidFill>
            <a:srgbClr val="28A04D"/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43446" y="2983196"/>
            <a:ext cx="7322683" cy="559269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17024" y="3244207"/>
            <a:ext cx="8480197" cy="647675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9321121" y="5109978"/>
            <a:ext cx="7739057" cy="337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0" lvl="1" indent="-313055">
              <a:lnSpc>
                <a:spcPts val="3305"/>
              </a:lnSpc>
              <a:buFont typeface="Arial"/>
              <a:buChar char="•"/>
            </a:pP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Людям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которые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не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могут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найти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работу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либо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по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какои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̆-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то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причине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не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могут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работать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какое-то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время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—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например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из-за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тяжелои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̆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болезни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</a:p>
          <a:p>
            <a:pPr>
              <a:lnSpc>
                <a:spcPts val="3305"/>
              </a:lnSpc>
            </a:pPr>
            <a:endParaRPr lang="en-US" sz="2900" dirty="0">
              <a:solidFill>
                <a:srgbClr val="000000"/>
              </a:solidFill>
              <a:latin typeface="Fedra Sans Pro 2"/>
            </a:endParaRPr>
          </a:p>
          <a:p>
            <a:pPr marL="626110" lvl="1" indent="-313055">
              <a:lnSpc>
                <a:spcPts val="3305"/>
              </a:lnSpc>
              <a:buFont typeface="Arial"/>
              <a:buChar char="•"/>
            </a:pP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Беременным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женщинам</a:t>
            </a:r>
            <a:endParaRPr lang="en-US" sz="2900" dirty="0">
              <a:solidFill>
                <a:srgbClr val="000000"/>
              </a:solidFill>
              <a:latin typeface="Fedra Sans Pro 2"/>
            </a:endParaRPr>
          </a:p>
          <a:p>
            <a:pPr>
              <a:lnSpc>
                <a:spcPts val="3305"/>
              </a:lnSpc>
            </a:pPr>
            <a:endParaRPr lang="en-US" sz="2900" dirty="0">
              <a:solidFill>
                <a:srgbClr val="000000"/>
              </a:solidFill>
              <a:latin typeface="Fedra Sans Pro 2"/>
            </a:endParaRPr>
          </a:p>
          <a:p>
            <a:pPr marL="626110" lvl="1" indent="-313055">
              <a:lnSpc>
                <a:spcPts val="3305"/>
              </a:lnSpc>
              <a:buFont typeface="Arial"/>
              <a:buChar char="•"/>
            </a:pP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Военнослужащим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и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их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семьям</a:t>
            </a:r>
            <a:endParaRPr lang="en-US" sz="2900" dirty="0">
              <a:solidFill>
                <a:srgbClr val="000000"/>
              </a:solidFill>
              <a:latin typeface="Fedra Sans Pro 2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938145" y="1028700"/>
            <a:ext cx="11082085" cy="72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4"/>
              </a:lnSpc>
            </a:pPr>
            <a:r>
              <a:rPr lang="en-US" sz="4800">
                <a:solidFill>
                  <a:srgbClr val="000000"/>
                </a:solidFill>
                <a:latin typeface="Fedra Sans Pro 2"/>
              </a:rPr>
              <a:t>что такое социальные пособия?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46528" y="3995144"/>
            <a:ext cx="5625233" cy="42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5"/>
              </a:lnSpc>
            </a:pP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Это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безвозмездная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выплата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со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стороны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государства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особым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группам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населения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. </a:t>
            </a:r>
          </a:p>
          <a:p>
            <a:pPr>
              <a:lnSpc>
                <a:spcPts val="3305"/>
              </a:lnSpc>
            </a:pPr>
            <a:endParaRPr lang="en-US" sz="2900" dirty="0">
              <a:solidFill>
                <a:srgbClr val="000000"/>
              </a:solidFill>
              <a:latin typeface="Fedra Sans Pro 2"/>
            </a:endParaRPr>
          </a:p>
          <a:p>
            <a:pPr marL="0" lvl="0" indent="0">
              <a:lnSpc>
                <a:spcPts val="3305"/>
              </a:lnSpc>
              <a:spcBef>
                <a:spcPct val="0"/>
              </a:spcBef>
            </a:pP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Как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правило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причинои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̆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выплаты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социального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пособия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является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непростая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ситуация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в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жизни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человека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и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оно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призвано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оказать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ему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финансовую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помощь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321121" y="4396362"/>
            <a:ext cx="6777395" cy="441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5"/>
              </a:lnSpc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Например, выплачивается: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2845" y="716621"/>
            <a:ext cx="12427385" cy="1384531"/>
            <a:chOff x="0" y="0"/>
            <a:chExt cx="16569846" cy="1846041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69846" cy="1846041"/>
              <a:chOff x="0" y="0"/>
              <a:chExt cx="13038520" cy="145261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7150" y="58420"/>
                <a:ext cx="12968670" cy="1381497"/>
              </a:xfrm>
              <a:custGeom>
                <a:avLst/>
                <a:gdLst/>
                <a:ahLst/>
                <a:cxnLst/>
                <a:rect l="l" t="t" r="r" b="b"/>
                <a:pathLst>
                  <a:path w="12968670" h="1381497">
                    <a:moveTo>
                      <a:pt x="12883580" y="1351017"/>
                    </a:moveTo>
                    <a:lnTo>
                      <a:pt x="0" y="1351017"/>
                    </a:lnTo>
                    <a:cubicBezTo>
                      <a:pt x="5080" y="1368797"/>
                      <a:pt x="21590" y="1381497"/>
                      <a:pt x="40640" y="1381497"/>
                    </a:cubicBezTo>
                    <a:lnTo>
                      <a:pt x="12925490" y="1381497"/>
                    </a:lnTo>
                    <a:cubicBezTo>
                      <a:pt x="12949620" y="1381497"/>
                      <a:pt x="12968670" y="1362447"/>
                      <a:pt x="12968670" y="1338317"/>
                    </a:cubicBezTo>
                    <a:lnTo>
                      <a:pt x="12968670" y="40640"/>
                    </a:lnTo>
                    <a:cubicBezTo>
                      <a:pt x="12968670" y="21590"/>
                      <a:pt x="12955970" y="6350"/>
                      <a:pt x="12939460" y="0"/>
                    </a:cubicBezTo>
                    <a:lnTo>
                      <a:pt x="12939460" y="1295137"/>
                    </a:lnTo>
                    <a:cubicBezTo>
                      <a:pt x="12939460" y="1325617"/>
                      <a:pt x="12914060" y="1351017"/>
                      <a:pt x="12883580" y="13510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12700" y="12700"/>
                <a:ext cx="12971210" cy="1384037"/>
              </a:xfrm>
              <a:custGeom>
                <a:avLst/>
                <a:gdLst/>
                <a:ahLst/>
                <a:cxnLst/>
                <a:rect l="l" t="t" r="r" b="b"/>
                <a:pathLst>
                  <a:path w="12971210" h="1384037">
                    <a:moveTo>
                      <a:pt x="43180" y="1384037"/>
                    </a:moveTo>
                    <a:lnTo>
                      <a:pt x="12928030" y="1384037"/>
                    </a:lnTo>
                    <a:cubicBezTo>
                      <a:pt x="12952160" y="1384037"/>
                      <a:pt x="12971210" y="1364987"/>
                      <a:pt x="12971210" y="1340857"/>
                    </a:cubicBezTo>
                    <a:lnTo>
                      <a:pt x="12971210" y="43180"/>
                    </a:lnTo>
                    <a:cubicBezTo>
                      <a:pt x="12971210" y="19050"/>
                      <a:pt x="12952160" y="0"/>
                      <a:pt x="12928030" y="0"/>
                    </a:cubicBezTo>
                    <a:lnTo>
                      <a:pt x="43180" y="0"/>
                    </a:lnTo>
                    <a:cubicBezTo>
                      <a:pt x="19050" y="0"/>
                      <a:pt x="0" y="19050"/>
                      <a:pt x="0" y="43180"/>
                    </a:cubicBezTo>
                    <a:lnTo>
                      <a:pt x="0" y="1340857"/>
                    </a:lnTo>
                    <a:cubicBezTo>
                      <a:pt x="0" y="1364987"/>
                      <a:pt x="19050" y="1384037"/>
                      <a:pt x="43180" y="1384037"/>
                    </a:cubicBezTo>
                    <a:close/>
                  </a:path>
                </a:pathLst>
              </a:custGeom>
              <a:solidFill>
                <a:srgbClr val="F8F8F8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13038520" cy="1452617"/>
              </a:xfrm>
              <a:custGeom>
                <a:avLst/>
                <a:gdLst/>
                <a:ahLst/>
                <a:cxnLst/>
                <a:rect l="l" t="t" r="r" b="b"/>
                <a:pathLst>
                  <a:path w="13038520" h="1452617">
                    <a:moveTo>
                      <a:pt x="12995340" y="44450"/>
                    </a:moveTo>
                    <a:cubicBezTo>
                      <a:pt x="12990260" y="19050"/>
                      <a:pt x="12967400" y="0"/>
                      <a:pt x="12940730" y="0"/>
                    </a:cubicBezTo>
                    <a:lnTo>
                      <a:pt x="55880" y="0"/>
                    </a:lnTo>
                    <a:cubicBezTo>
                      <a:pt x="25400" y="0"/>
                      <a:pt x="0" y="25400"/>
                      <a:pt x="0" y="55880"/>
                    </a:cubicBezTo>
                    <a:lnTo>
                      <a:pt x="0" y="1353557"/>
                    </a:lnTo>
                    <a:cubicBezTo>
                      <a:pt x="0" y="1380227"/>
                      <a:pt x="17780" y="1401817"/>
                      <a:pt x="43180" y="1408167"/>
                    </a:cubicBezTo>
                    <a:cubicBezTo>
                      <a:pt x="48260" y="1433567"/>
                      <a:pt x="71120" y="1452617"/>
                      <a:pt x="97790" y="1452617"/>
                    </a:cubicBezTo>
                    <a:lnTo>
                      <a:pt x="12982640" y="1452617"/>
                    </a:lnTo>
                    <a:cubicBezTo>
                      <a:pt x="13013120" y="1452617"/>
                      <a:pt x="13038520" y="1427217"/>
                      <a:pt x="13038520" y="1396737"/>
                    </a:cubicBezTo>
                    <a:lnTo>
                      <a:pt x="13038520" y="99060"/>
                    </a:lnTo>
                    <a:cubicBezTo>
                      <a:pt x="13038520" y="72390"/>
                      <a:pt x="13020740" y="50800"/>
                      <a:pt x="12995340" y="44450"/>
                    </a:cubicBezTo>
                    <a:close/>
                    <a:moveTo>
                      <a:pt x="12700" y="1353557"/>
                    </a:moveTo>
                    <a:lnTo>
                      <a:pt x="12700" y="55880"/>
                    </a:lnTo>
                    <a:cubicBezTo>
                      <a:pt x="12700" y="31750"/>
                      <a:pt x="31750" y="12700"/>
                      <a:pt x="55880" y="12700"/>
                    </a:cubicBezTo>
                    <a:lnTo>
                      <a:pt x="12940730" y="12700"/>
                    </a:lnTo>
                    <a:cubicBezTo>
                      <a:pt x="12964860" y="12700"/>
                      <a:pt x="12983910" y="31750"/>
                      <a:pt x="12983910" y="55880"/>
                    </a:cubicBezTo>
                    <a:lnTo>
                      <a:pt x="12983910" y="1353557"/>
                    </a:lnTo>
                    <a:cubicBezTo>
                      <a:pt x="12983910" y="1377687"/>
                      <a:pt x="12964860" y="1396737"/>
                      <a:pt x="12940730" y="1396737"/>
                    </a:cubicBezTo>
                    <a:lnTo>
                      <a:pt x="55880" y="1396737"/>
                    </a:lnTo>
                    <a:cubicBezTo>
                      <a:pt x="31750" y="1396737"/>
                      <a:pt x="12700" y="1377687"/>
                      <a:pt x="12700" y="1353557"/>
                    </a:cubicBezTo>
                    <a:close/>
                    <a:moveTo>
                      <a:pt x="13025820" y="1396737"/>
                    </a:moveTo>
                    <a:cubicBezTo>
                      <a:pt x="13025820" y="1420867"/>
                      <a:pt x="13006770" y="1439917"/>
                      <a:pt x="12982640" y="1439917"/>
                    </a:cubicBezTo>
                    <a:lnTo>
                      <a:pt x="97790" y="1439917"/>
                    </a:lnTo>
                    <a:cubicBezTo>
                      <a:pt x="78740" y="1439917"/>
                      <a:pt x="62230" y="1427217"/>
                      <a:pt x="57150" y="1409437"/>
                    </a:cubicBezTo>
                    <a:lnTo>
                      <a:pt x="12940730" y="1409437"/>
                    </a:lnTo>
                    <a:cubicBezTo>
                      <a:pt x="12971210" y="1409437"/>
                      <a:pt x="12996610" y="1384037"/>
                      <a:pt x="12996610" y="1353557"/>
                    </a:cubicBezTo>
                    <a:lnTo>
                      <a:pt x="12996610" y="58420"/>
                    </a:lnTo>
                    <a:cubicBezTo>
                      <a:pt x="13013120" y="64770"/>
                      <a:pt x="13025820" y="80010"/>
                      <a:pt x="13025820" y="99060"/>
                    </a:cubicBezTo>
                    <a:lnTo>
                      <a:pt x="13025820" y="139673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483652" y="473162"/>
              <a:ext cx="899717" cy="899717"/>
            </a:xfrm>
            <a:prstGeom prst="rect">
              <a:avLst/>
            </a:prstGeom>
          </p:spPr>
        </p:pic>
      </p:grpSp>
      <p:sp>
        <p:nvSpPr>
          <p:cNvPr id="8" name="AutoShape 8"/>
          <p:cNvSpPr/>
          <p:nvPr/>
        </p:nvSpPr>
        <p:spPr>
          <a:xfrm rot="-201720">
            <a:off x="11705284" y="4159656"/>
            <a:ext cx="865098" cy="297619"/>
          </a:xfrm>
          <a:prstGeom prst="rect">
            <a:avLst/>
          </a:prstGeom>
          <a:solidFill>
            <a:srgbClr val="28A04D"/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43446" y="2983196"/>
            <a:ext cx="7322683" cy="559269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17024" y="3244207"/>
            <a:ext cx="8480197" cy="647675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989921" y="4775187"/>
            <a:ext cx="6060616" cy="1430524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9637357" y="6588935"/>
            <a:ext cx="7389294" cy="2117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5"/>
              </a:lnSpc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Пенсионный фонд РФ занимается государственной пенсией, на которую </a:t>
            </a:r>
          </a:p>
          <a:p>
            <a:pPr>
              <a:lnSpc>
                <a:spcPts val="3305"/>
              </a:lnSpc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с определенного возраста имеет право претендовать каждый гражданин России.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38145" y="1028700"/>
            <a:ext cx="11082085" cy="72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4"/>
              </a:lnSpc>
            </a:pPr>
            <a:r>
              <a:rPr lang="en-US" sz="4800">
                <a:solidFill>
                  <a:srgbClr val="000000"/>
                </a:solidFill>
                <a:latin typeface="Fedra Sans Pro 2"/>
              </a:rPr>
              <a:t>а что такое пенсия?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46528" y="4482386"/>
            <a:ext cx="5625233" cy="2955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305"/>
              </a:lnSpc>
              <a:spcBef>
                <a:spcPct val="0"/>
              </a:spcBef>
            </a:pP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Это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регулярная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выплата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людям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достигшим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пенсионного</a:t>
            </a:r>
            <a:r>
              <a:rPr lang="en-US" sz="2900" dirty="0">
                <a:solidFill>
                  <a:srgbClr val="FFB43C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возраста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людям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которые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не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могут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работать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а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также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людям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которые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имеют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инвалидность</a:t>
            </a:r>
            <a:r>
              <a:rPr lang="en-US" sz="2900" b="1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или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потеряли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кормильца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1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78639" y="3386516"/>
            <a:ext cx="11930721" cy="3361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38"/>
              </a:lnSpc>
            </a:pPr>
            <a:r>
              <a:rPr lang="en-US" sz="12300">
                <a:solidFill>
                  <a:srgbClr val="FFFFFF"/>
                </a:solidFill>
                <a:latin typeface="Fedra Sans Pro 1"/>
              </a:rPr>
              <a:t>Игра </a:t>
            </a:r>
          </a:p>
          <a:p>
            <a:pPr algn="ctr">
              <a:lnSpc>
                <a:spcPts val="13038"/>
              </a:lnSpc>
            </a:pPr>
            <a:r>
              <a:rPr lang="en-US" sz="12300">
                <a:solidFill>
                  <a:srgbClr val="FFFFFF"/>
                </a:solidFill>
                <a:latin typeface="Fedra Sans Pro 1"/>
              </a:rPr>
              <a:t>"Блеф-клуб"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1043947">
            <a:off x="6509408" y="2312844"/>
            <a:ext cx="4883277" cy="303651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293487">
            <a:off x="11118349" y="6599819"/>
            <a:ext cx="1579849" cy="1673290"/>
            <a:chOff x="0" y="0"/>
            <a:chExt cx="2106465" cy="2231054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116758"/>
              <a:ext cx="2106465" cy="2114296"/>
              <a:chOff x="0" y="0"/>
              <a:chExt cx="1708150" cy="17145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0160" y="16510"/>
                <a:ext cx="1685290" cy="1686560"/>
              </a:xfrm>
              <a:custGeom>
                <a:avLst/>
                <a:gdLst/>
                <a:ahLst/>
                <a:cxnLst/>
                <a:rect l="l" t="t" r="r" b="b"/>
                <a:pathLst>
                  <a:path w="1685290" h="1686560">
                    <a:moveTo>
                      <a:pt x="1685290" y="1686560"/>
                    </a:moveTo>
                    <a:lnTo>
                      <a:pt x="0" y="1678940"/>
                    </a:lnTo>
                    <a:lnTo>
                      <a:pt x="0" y="598170"/>
                    </a:lnTo>
                    <a:lnTo>
                      <a:pt x="17780" y="19050"/>
                    </a:lnTo>
                    <a:lnTo>
                      <a:pt x="838200" y="0"/>
                    </a:lnTo>
                    <a:lnTo>
                      <a:pt x="1666240" y="5080"/>
                    </a:lnTo>
                    <a:close/>
                  </a:path>
                </a:pathLst>
              </a:custGeom>
              <a:solidFill>
                <a:srgbClr val="FFB43C"/>
              </a:solidFill>
            </p:spPr>
          </p:sp>
          <p:sp>
            <p:nvSpPr>
              <p:cNvPr id="7" name="Freeform 7"/>
              <p:cNvSpPr/>
              <p:nvPr/>
            </p:nvSpPr>
            <p:spPr>
              <a:xfrm>
                <a:off x="-3810" y="0"/>
                <a:ext cx="1714500" cy="1713230"/>
              </a:xfrm>
              <a:custGeom>
                <a:avLst/>
                <a:gdLst/>
                <a:ahLst/>
                <a:cxnLst/>
                <a:rect l="l" t="t" r="r" b="b"/>
                <a:pathLst>
                  <a:path w="1714500" h="1713230">
                    <a:moveTo>
                      <a:pt x="1680210" y="21590"/>
                    </a:moveTo>
                    <a:cubicBezTo>
                      <a:pt x="1681480" y="34290"/>
                      <a:pt x="1681480" y="44450"/>
                      <a:pt x="1682750" y="54610"/>
                    </a:cubicBezTo>
                    <a:cubicBezTo>
                      <a:pt x="1685290" y="88900"/>
                      <a:pt x="1686560" y="124460"/>
                      <a:pt x="1689100" y="158750"/>
                    </a:cubicBezTo>
                    <a:cubicBezTo>
                      <a:pt x="1689100" y="208280"/>
                      <a:pt x="1701800" y="1184910"/>
                      <a:pt x="1708150" y="1234440"/>
                    </a:cubicBezTo>
                    <a:cubicBezTo>
                      <a:pt x="1714500" y="1309370"/>
                      <a:pt x="1710690" y="1385570"/>
                      <a:pt x="1710690" y="1460500"/>
                    </a:cubicBezTo>
                    <a:cubicBezTo>
                      <a:pt x="1710690" y="1526540"/>
                      <a:pt x="1711960" y="1587500"/>
                      <a:pt x="1713230" y="1652270"/>
                    </a:cubicBezTo>
                    <a:cubicBezTo>
                      <a:pt x="1713230" y="1673860"/>
                      <a:pt x="1713230" y="1687830"/>
                      <a:pt x="1713230" y="1711960"/>
                    </a:cubicBezTo>
                    <a:cubicBezTo>
                      <a:pt x="1690370" y="1711960"/>
                      <a:pt x="1670050" y="1713230"/>
                      <a:pt x="1649730" y="1711960"/>
                    </a:cubicBezTo>
                    <a:cubicBezTo>
                      <a:pt x="1567180" y="1706880"/>
                      <a:pt x="1483360" y="1713230"/>
                      <a:pt x="1400810" y="1708150"/>
                    </a:cubicBezTo>
                    <a:cubicBezTo>
                      <a:pt x="1351280" y="1704340"/>
                      <a:pt x="1303020" y="1706880"/>
                      <a:pt x="1253490" y="1704340"/>
                    </a:cubicBezTo>
                    <a:cubicBezTo>
                      <a:pt x="1230630" y="1703070"/>
                      <a:pt x="1207770" y="1701800"/>
                      <a:pt x="1184910" y="1700530"/>
                    </a:cubicBezTo>
                    <a:cubicBezTo>
                      <a:pt x="1170940" y="1700530"/>
                      <a:pt x="1158240" y="1701800"/>
                      <a:pt x="1144270" y="1701800"/>
                    </a:cubicBezTo>
                    <a:cubicBezTo>
                      <a:pt x="1108710" y="1700530"/>
                      <a:pt x="1010920" y="1701800"/>
                      <a:pt x="975360" y="1700530"/>
                    </a:cubicBezTo>
                    <a:cubicBezTo>
                      <a:pt x="949960" y="1699260"/>
                      <a:pt x="441960" y="1708150"/>
                      <a:pt x="416560" y="1706880"/>
                    </a:cubicBezTo>
                    <a:cubicBezTo>
                      <a:pt x="410210" y="1706880"/>
                      <a:pt x="402590" y="1708150"/>
                      <a:pt x="396240" y="1708150"/>
                    </a:cubicBezTo>
                    <a:cubicBezTo>
                      <a:pt x="381000" y="1708150"/>
                      <a:pt x="367030" y="1709420"/>
                      <a:pt x="351790" y="1709420"/>
                    </a:cubicBezTo>
                    <a:cubicBezTo>
                      <a:pt x="313690" y="1709420"/>
                      <a:pt x="276860" y="1708150"/>
                      <a:pt x="238760" y="1706880"/>
                    </a:cubicBezTo>
                    <a:cubicBezTo>
                      <a:pt x="215900" y="1705610"/>
                      <a:pt x="193040" y="1704340"/>
                      <a:pt x="171450" y="1703070"/>
                    </a:cubicBezTo>
                    <a:cubicBezTo>
                      <a:pt x="130810" y="1701800"/>
                      <a:pt x="90170" y="1700530"/>
                      <a:pt x="48260" y="1700530"/>
                    </a:cubicBezTo>
                    <a:cubicBezTo>
                      <a:pt x="38100" y="1700530"/>
                      <a:pt x="29210" y="1700530"/>
                      <a:pt x="19050" y="1699260"/>
                    </a:cubicBezTo>
                    <a:cubicBezTo>
                      <a:pt x="10160" y="1697990"/>
                      <a:pt x="5080" y="1691640"/>
                      <a:pt x="7620" y="1682750"/>
                    </a:cubicBezTo>
                    <a:cubicBezTo>
                      <a:pt x="16510" y="1651000"/>
                      <a:pt x="12700" y="1619250"/>
                      <a:pt x="11430" y="1586230"/>
                    </a:cubicBezTo>
                    <a:cubicBezTo>
                      <a:pt x="10160" y="1518920"/>
                      <a:pt x="6350" y="1452880"/>
                      <a:pt x="7620" y="1385570"/>
                    </a:cubicBezTo>
                    <a:cubicBezTo>
                      <a:pt x="5080" y="1301750"/>
                      <a:pt x="0" y="264160"/>
                      <a:pt x="7620" y="179070"/>
                    </a:cubicBezTo>
                    <a:cubicBezTo>
                      <a:pt x="8890" y="162560"/>
                      <a:pt x="7620" y="144780"/>
                      <a:pt x="8890" y="128270"/>
                    </a:cubicBezTo>
                    <a:cubicBezTo>
                      <a:pt x="10160" y="101600"/>
                      <a:pt x="12700" y="72390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8420" y="30480"/>
                      <a:pt x="78740" y="29210"/>
                    </a:cubicBezTo>
                    <a:cubicBezTo>
                      <a:pt x="113030" y="25400"/>
                      <a:pt x="147320" y="22860"/>
                      <a:pt x="182880" y="20320"/>
                    </a:cubicBezTo>
                    <a:cubicBezTo>
                      <a:pt x="207010" y="17780"/>
                      <a:pt x="231140" y="16510"/>
                      <a:pt x="254000" y="13970"/>
                    </a:cubicBezTo>
                    <a:cubicBezTo>
                      <a:pt x="276860" y="11430"/>
                      <a:pt x="300990" y="8890"/>
                      <a:pt x="323850" y="8890"/>
                    </a:cubicBezTo>
                    <a:cubicBezTo>
                      <a:pt x="349250" y="7620"/>
                      <a:pt x="374650" y="10160"/>
                      <a:pt x="400050" y="8890"/>
                    </a:cubicBezTo>
                    <a:cubicBezTo>
                      <a:pt x="431800" y="8890"/>
                      <a:pt x="1007110" y="6350"/>
                      <a:pt x="1038860" y="5080"/>
                    </a:cubicBezTo>
                    <a:cubicBezTo>
                      <a:pt x="1069340" y="3810"/>
                      <a:pt x="1099820" y="2540"/>
                      <a:pt x="1131570" y="2540"/>
                    </a:cubicBezTo>
                    <a:cubicBezTo>
                      <a:pt x="1183640" y="1270"/>
                      <a:pt x="1234440" y="0"/>
                      <a:pt x="1286510" y="0"/>
                    </a:cubicBezTo>
                    <a:cubicBezTo>
                      <a:pt x="1308100" y="0"/>
                      <a:pt x="1330960" y="2540"/>
                      <a:pt x="1352550" y="2540"/>
                    </a:cubicBezTo>
                    <a:cubicBezTo>
                      <a:pt x="1412240" y="3810"/>
                      <a:pt x="1473200" y="5080"/>
                      <a:pt x="1532890" y="7620"/>
                    </a:cubicBezTo>
                    <a:cubicBezTo>
                      <a:pt x="1564640" y="8890"/>
                      <a:pt x="1596390" y="12700"/>
                      <a:pt x="1628140" y="16510"/>
                    </a:cubicBezTo>
                    <a:cubicBezTo>
                      <a:pt x="1635760" y="16510"/>
                      <a:pt x="1643380" y="16510"/>
                      <a:pt x="1649730" y="16510"/>
                    </a:cubicBezTo>
                    <a:cubicBezTo>
                      <a:pt x="1661160" y="17780"/>
                      <a:pt x="1670050" y="20320"/>
                      <a:pt x="1680210" y="21590"/>
                    </a:cubicBezTo>
                    <a:close/>
                    <a:moveTo>
                      <a:pt x="1690370" y="1695450"/>
                    </a:moveTo>
                    <a:cubicBezTo>
                      <a:pt x="1691640" y="1678940"/>
                      <a:pt x="1692910" y="1666240"/>
                      <a:pt x="1692910" y="1653540"/>
                    </a:cubicBezTo>
                    <a:cubicBezTo>
                      <a:pt x="1691640" y="1581150"/>
                      <a:pt x="1690370" y="1513840"/>
                      <a:pt x="1690370" y="1441450"/>
                    </a:cubicBezTo>
                    <a:cubicBezTo>
                      <a:pt x="1690370" y="1408430"/>
                      <a:pt x="1692910" y="1375410"/>
                      <a:pt x="1691640" y="1342390"/>
                    </a:cubicBezTo>
                    <a:cubicBezTo>
                      <a:pt x="1691640" y="1311910"/>
                      <a:pt x="1690370" y="1280160"/>
                      <a:pt x="1689100" y="1249680"/>
                    </a:cubicBezTo>
                    <a:cubicBezTo>
                      <a:pt x="1684020" y="1202690"/>
                      <a:pt x="1672590" y="229870"/>
                      <a:pt x="1672590" y="182880"/>
                    </a:cubicBezTo>
                    <a:cubicBezTo>
                      <a:pt x="1670050" y="143510"/>
                      <a:pt x="1667510" y="102870"/>
                      <a:pt x="1664970" y="63500"/>
                    </a:cubicBezTo>
                    <a:cubicBezTo>
                      <a:pt x="1663700" y="44450"/>
                      <a:pt x="1662430" y="43180"/>
                      <a:pt x="1645920" y="41910"/>
                    </a:cubicBezTo>
                    <a:cubicBezTo>
                      <a:pt x="1642110" y="41910"/>
                      <a:pt x="1639570" y="41910"/>
                      <a:pt x="1635760" y="40640"/>
                    </a:cubicBezTo>
                    <a:cubicBezTo>
                      <a:pt x="1604010" y="36830"/>
                      <a:pt x="1570990" y="31750"/>
                      <a:pt x="1539240" y="30480"/>
                    </a:cubicBezTo>
                    <a:cubicBezTo>
                      <a:pt x="1461770" y="26670"/>
                      <a:pt x="1383030" y="25400"/>
                      <a:pt x="1305560" y="22860"/>
                    </a:cubicBezTo>
                    <a:cubicBezTo>
                      <a:pt x="1294130" y="22860"/>
                      <a:pt x="1281430" y="22860"/>
                      <a:pt x="1270000" y="22860"/>
                    </a:cubicBezTo>
                    <a:cubicBezTo>
                      <a:pt x="1250950" y="22860"/>
                      <a:pt x="1231900" y="22860"/>
                      <a:pt x="1214120" y="22860"/>
                    </a:cubicBezTo>
                    <a:cubicBezTo>
                      <a:pt x="1173480" y="22860"/>
                      <a:pt x="1132840" y="22860"/>
                      <a:pt x="1093470" y="24130"/>
                    </a:cubicBezTo>
                    <a:cubicBezTo>
                      <a:pt x="1059180" y="25400"/>
                      <a:pt x="481330" y="29210"/>
                      <a:pt x="447040" y="29210"/>
                    </a:cubicBezTo>
                    <a:cubicBezTo>
                      <a:pt x="391160" y="29210"/>
                      <a:pt x="335280" y="26670"/>
                      <a:pt x="279400" y="33020"/>
                    </a:cubicBezTo>
                    <a:cubicBezTo>
                      <a:pt x="250190" y="36830"/>
                      <a:pt x="222250" y="36830"/>
                      <a:pt x="194310" y="38100"/>
                    </a:cubicBezTo>
                    <a:cubicBezTo>
                      <a:pt x="146050" y="41910"/>
                      <a:pt x="97790" y="45720"/>
                      <a:pt x="49530" y="50800"/>
                    </a:cubicBezTo>
                    <a:cubicBezTo>
                      <a:pt x="36830" y="50800"/>
                      <a:pt x="34290" y="53340"/>
                      <a:pt x="33020" y="68580"/>
                    </a:cubicBezTo>
                    <a:cubicBezTo>
                      <a:pt x="31750" y="91440"/>
                      <a:pt x="31750" y="114300"/>
                      <a:pt x="30480" y="137160"/>
                    </a:cubicBezTo>
                    <a:cubicBezTo>
                      <a:pt x="29210" y="175260"/>
                      <a:pt x="26670" y="212090"/>
                      <a:pt x="25400" y="250190"/>
                    </a:cubicBezTo>
                    <a:cubicBezTo>
                      <a:pt x="20320" y="290830"/>
                      <a:pt x="26670" y="1283970"/>
                      <a:pt x="29210" y="1324610"/>
                    </a:cubicBezTo>
                    <a:cubicBezTo>
                      <a:pt x="29210" y="1367790"/>
                      <a:pt x="29210" y="1412240"/>
                      <a:pt x="30480" y="1455420"/>
                    </a:cubicBezTo>
                    <a:cubicBezTo>
                      <a:pt x="30480" y="1487170"/>
                      <a:pt x="33020" y="1518920"/>
                      <a:pt x="33020" y="1550670"/>
                    </a:cubicBezTo>
                    <a:cubicBezTo>
                      <a:pt x="33020" y="1584960"/>
                      <a:pt x="33020" y="1619250"/>
                      <a:pt x="31750" y="1653540"/>
                    </a:cubicBezTo>
                    <a:cubicBezTo>
                      <a:pt x="31750" y="1657350"/>
                      <a:pt x="31750" y="1659890"/>
                      <a:pt x="31750" y="1663700"/>
                    </a:cubicBezTo>
                    <a:cubicBezTo>
                      <a:pt x="31750" y="1673860"/>
                      <a:pt x="35560" y="1677670"/>
                      <a:pt x="44450" y="1677670"/>
                    </a:cubicBezTo>
                    <a:cubicBezTo>
                      <a:pt x="60960" y="1677670"/>
                      <a:pt x="78740" y="1678940"/>
                      <a:pt x="95250" y="1678940"/>
                    </a:cubicBezTo>
                    <a:cubicBezTo>
                      <a:pt x="119380" y="1678940"/>
                      <a:pt x="144780" y="1676400"/>
                      <a:pt x="168910" y="1678940"/>
                    </a:cubicBezTo>
                    <a:cubicBezTo>
                      <a:pt x="208280" y="1682750"/>
                      <a:pt x="247650" y="1685290"/>
                      <a:pt x="287020" y="1684020"/>
                    </a:cubicBezTo>
                    <a:cubicBezTo>
                      <a:pt x="312420" y="1682750"/>
                      <a:pt x="336550" y="1685290"/>
                      <a:pt x="361950" y="1685290"/>
                    </a:cubicBezTo>
                    <a:cubicBezTo>
                      <a:pt x="398780" y="1685290"/>
                      <a:pt x="435610" y="1684020"/>
                      <a:pt x="472440" y="1685290"/>
                    </a:cubicBezTo>
                    <a:cubicBezTo>
                      <a:pt x="527050" y="1686560"/>
                      <a:pt x="1126490" y="1676400"/>
                      <a:pt x="1182370" y="1678940"/>
                    </a:cubicBezTo>
                    <a:cubicBezTo>
                      <a:pt x="1206500" y="1680210"/>
                      <a:pt x="1230630" y="1681480"/>
                      <a:pt x="1253490" y="1681480"/>
                    </a:cubicBezTo>
                    <a:cubicBezTo>
                      <a:pt x="1295400" y="1684020"/>
                      <a:pt x="1336040" y="1680210"/>
                      <a:pt x="1377950" y="1684020"/>
                    </a:cubicBezTo>
                    <a:cubicBezTo>
                      <a:pt x="1412240" y="1686560"/>
                      <a:pt x="1446530" y="1686560"/>
                      <a:pt x="1480820" y="1689100"/>
                    </a:cubicBezTo>
                    <a:cubicBezTo>
                      <a:pt x="1531620" y="1692910"/>
                      <a:pt x="1582420" y="1695450"/>
                      <a:pt x="1633220" y="1696720"/>
                    </a:cubicBezTo>
                    <a:cubicBezTo>
                      <a:pt x="1652270" y="1696720"/>
                      <a:pt x="1670050" y="1695450"/>
                      <a:pt x="1690370" y="1695450"/>
                    </a:cubicBezTo>
                    <a:close/>
                  </a:path>
                </a:pathLst>
              </a:custGeom>
              <a:solidFill>
                <a:srgbClr val="00642D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220514" y="768112"/>
              <a:ext cx="1665436" cy="8211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394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FFFFF"/>
                  </a:solidFill>
                  <a:latin typeface="Fedra Sans Pro 2"/>
                </a:rPr>
                <a:t>Are you ready?</a:t>
              </a:r>
            </a:p>
          </p:txBody>
        </p:sp>
        <p:sp>
          <p:nvSpPr>
            <p:cNvPr id="9" name="AutoShape 9"/>
            <p:cNvSpPr/>
            <p:nvPr/>
          </p:nvSpPr>
          <p:spPr>
            <a:xfrm rot="-201720">
              <a:off x="766408" y="16857"/>
              <a:ext cx="580769" cy="199801"/>
            </a:xfrm>
            <a:prstGeom prst="rect">
              <a:avLst/>
            </a:prstGeom>
            <a:solidFill>
              <a:srgbClr val="4A4A4B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533253">
            <a:off x="14567442" y="3289181"/>
            <a:ext cx="1083838" cy="108383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72319">
            <a:off x="4240693" y="7244004"/>
            <a:ext cx="971973" cy="97197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64598" y="3656053"/>
            <a:ext cx="15160757" cy="5602247"/>
            <a:chOff x="0" y="0"/>
            <a:chExt cx="16929867" cy="6255974"/>
          </a:xfrm>
        </p:grpSpPr>
        <p:sp>
          <p:nvSpPr>
            <p:cNvPr id="3" name="Freeform 3"/>
            <p:cNvSpPr/>
            <p:nvPr/>
          </p:nvSpPr>
          <p:spPr>
            <a:xfrm>
              <a:off x="57150" y="58420"/>
              <a:ext cx="16860017" cy="6184854"/>
            </a:xfrm>
            <a:custGeom>
              <a:avLst/>
              <a:gdLst/>
              <a:ahLst/>
              <a:cxnLst/>
              <a:rect l="l" t="t" r="r" b="b"/>
              <a:pathLst>
                <a:path w="16860017" h="6184854">
                  <a:moveTo>
                    <a:pt x="16774928" y="6154374"/>
                  </a:moveTo>
                  <a:lnTo>
                    <a:pt x="0" y="6154374"/>
                  </a:lnTo>
                  <a:cubicBezTo>
                    <a:pt x="5080" y="6172154"/>
                    <a:pt x="21590" y="6184854"/>
                    <a:pt x="40640" y="6184854"/>
                  </a:cubicBezTo>
                  <a:lnTo>
                    <a:pt x="16816837" y="6184854"/>
                  </a:lnTo>
                  <a:cubicBezTo>
                    <a:pt x="16840967" y="6184854"/>
                    <a:pt x="16860017" y="6165804"/>
                    <a:pt x="16860017" y="6141674"/>
                  </a:cubicBezTo>
                  <a:lnTo>
                    <a:pt x="16860017" y="40640"/>
                  </a:lnTo>
                  <a:cubicBezTo>
                    <a:pt x="16860017" y="21590"/>
                    <a:pt x="16847317" y="6350"/>
                    <a:pt x="16830807" y="0"/>
                  </a:cubicBezTo>
                  <a:lnTo>
                    <a:pt x="16830807" y="6098494"/>
                  </a:lnTo>
                  <a:cubicBezTo>
                    <a:pt x="16830807" y="6128974"/>
                    <a:pt x="16805407" y="6154374"/>
                    <a:pt x="16774928" y="615437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2700" y="12700"/>
              <a:ext cx="16862557" cy="6187394"/>
            </a:xfrm>
            <a:custGeom>
              <a:avLst/>
              <a:gdLst/>
              <a:ahLst/>
              <a:cxnLst/>
              <a:rect l="l" t="t" r="r" b="b"/>
              <a:pathLst>
                <a:path w="16862557" h="6187394">
                  <a:moveTo>
                    <a:pt x="43180" y="6187394"/>
                  </a:moveTo>
                  <a:lnTo>
                    <a:pt x="16819378" y="6187394"/>
                  </a:lnTo>
                  <a:cubicBezTo>
                    <a:pt x="16843507" y="6187394"/>
                    <a:pt x="16862557" y="6168344"/>
                    <a:pt x="16862557" y="6144214"/>
                  </a:cubicBezTo>
                  <a:lnTo>
                    <a:pt x="16862557" y="43180"/>
                  </a:lnTo>
                  <a:cubicBezTo>
                    <a:pt x="16862557" y="19050"/>
                    <a:pt x="16843507" y="0"/>
                    <a:pt x="16819378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6144214"/>
                  </a:lnTo>
                  <a:cubicBezTo>
                    <a:pt x="0" y="6168344"/>
                    <a:pt x="19050" y="6187394"/>
                    <a:pt x="43180" y="6187394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6929867" cy="6255974"/>
            </a:xfrm>
            <a:custGeom>
              <a:avLst/>
              <a:gdLst/>
              <a:ahLst/>
              <a:cxnLst/>
              <a:rect l="l" t="t" r="r" b="b"/>
              <a:pathLst>
                <a:path w="16929867" h="6255974">
                  <a:moveTo>
                    <a:pt x="16886687" y="44450"/>
                  </a:moveTo>
                  <a:cubicBezTo>
                    <a:pt x="16881607" y="19050"/>
                    <a:pt x="16858748" y="0"/>
                    <a:pt x="16832078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6156914"/>
                  </a:lnTo>
                  <a:cubicBezTo>
                    <a:pt x="0" y="6183584"/>
                    <a:pt x="17780" y="6205174"/>
                    <a:pt x="43180" y="6211524"/>
                  </a:cubicBezTo>
                  <a:cubicBezTo>
                    <a:pt x="48260" y="6236924"/>
                    <a:pt x="71120" y="6255974"/>
                    <a:pt x="97790" y="6255974"/>
                  </a:cubicBezTo>
                  <a:lnTo>
                    <a:pt x="16873987" y="6255974"/>
                  </a:lnTo>
                  <a:cubicBezTo>
                    <a:pt x="16904467" y="6255974"/>
                    <a:pt x="16929867" y="6230574"/>
                    <a:pt x="16929867" y="6200094"/>
                  </a:cubicBezTo>
                  <a:lnTo>
                    <a:pt x="16929867" y="99060"/>
                  </a:lnTo>
                  <a:cubicBezTo>
                    <a:pt x="16929867" y="72390"/>
                    <a:pt x="16912087" y="50800"/>
                    <a:pt x="16886687" y="44450"/>
                  </a:cubicBezTo>
                  <a:close/>
                  <a:moveTo>
                    <a:pt x="12700" y="6156914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6832078" y="12700"/>
                  </a:lnTo>
                  <a:cubicBezTo>
                    <a:pt x="16856207" y="12700"/>
                    <a:pt x="16875257" y="31750"/>
                    <a:pt x="16875257" y="55880"/>
                  </a:cubicBezTo>
                  <a:lnTo>
                    <a:pt x="16875257" y="6156914"/>
                  </a:lnTo>
                  <a:cubicBezTo>
                    <a:pt x="16875257" y="6181044"/>
                    <a:pt x="16856207" y="6200094"/>
                    <a:pt x="16832078" y="6200094"/>
                  </a:cubicBezTo>
                  <a:lnTo>
                    <a:pt x="55880" y="6200094"/>
                  </a:lnTo>
                  <a:cubicBezTo>
                    <a:pt x="31750" y="6200094"/>
                    <a:pt x="12700" y="6181044"/>
                    <a:pt x="12700" y="6156914"/>
                  </a:cubicBezTo>
                  <a:close/>
                  <a:moveTo>
                    <a:pt x="16917167" y="6200094"/>
                  </a:moveTo>
                  <a:cubicBezTo>
                    <a:pt x="16917167" y="6224224"/>
                    <a:pt x="16898117" y="6243274"/>
                    <a:pt x="16873987" y="6243274"/>
                  </a:cubicBezTo>
                  <a:lnTo>
                    <a:pt x="97790" y="6243274"/>
                  </a:lnTo>
                  <a:cubicBezTo>
                    <a:pt x="78740" y="6243274"/>
                    <a:pt x="62230" y="6230574"/>
                    <a:pt x="57150" y="6212794"/>
                  </a:cubicBezTo>
                  <a:lnTo>
                    <a:pt x="16832078" y="6212794"/>
                  </a:lnTo>
                  <a:cubicBezTo>
                    <a:pt x="16862557" y="6212794"/>
                    <a:pt x="16887957" y="6187394"/>
                    <a:pt x="16887957" y="6156914"/>
                  </a:cubicBezTo>
                  <a:lnTo>
                    <a:pt x="16887957" y="58420"/>
                  </a:lnTo>
                  <a:cubicBezTo>
                    <a:pt x="16904467" y="64770"/>
                    <a:pt x="16917167" y="80010"/>
                    <a:pt x="16917167" y="99060"/>
                  </a:cubicBezTo>
                  <a:lnTo>
                    <a:pt x="16917167" y="620009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312673">
            <a:off x="1320128" y="2502383"/>
            <a:ext cx="4896504" cy="979301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3398788" y="3956909"/>
            <a:ext cx="13414156" cy="5980344"/>
            <a:chOff x="0" y="0"/>
            <a:chExt cx="17885542" cy="7973792"/>
          </a:xfrm>
        </p:grpSpPr>
        <p:sp>
          <p:nvSpPr>
            <p:cNvPr id="8" name="TextBox 8"/>
            <p:cNvSpPr txBox="1"/>
            <p:nvPr/>
          </p:nvSpPr>
          <p:spPr>
            <a:xfrm>
              <a:off x="0" y="-9525"/>
              <a:ext cx="17885542" cy="64455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22"/>
                </a:lnSpc>
              </a:pP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очереди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читать</a:t>
              </a:r>
              <a:r>
                <a:rPr lang="en-US" sz="2900" b="1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тянуть</a:t>
              </a:r>
              <a:r>
                <a:rPr lang="en-US" sz="2900" b="1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карточки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из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колоды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и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зачитывать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вопросы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000000"/>
                </a:solidFill>
                <a:latin typeface="Fedra Sans Pro 2"/>
              </a:endParaRPr>
            </a:p>
            <a:p>
              <a:pPr>
                <a:lnSpc>
                  <a:spcPts val="3422"/>
                </a:lnSpc>
              </a:pP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Карточка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после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этого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хода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из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игры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выбрасывается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.</a:t>
              </a:r>
              <a:r>
                <a:rPr lang="en-US" sz="2900" dirty="0">
                  <a:solidFill>
                    <a:srgbClr val="FFB43C"/>
                  </a:solidFill>
                  <a:latin typeface="Fedra Sans Pro 2"/>
                </a:rPr>
                <a:t> 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FFB43C"/>
                </a:solidFill>
                <a:latin typeface="Fedra Sans Pro 2"/>
              </a:endParaRPr>
            </a:p>
            <a:p>
              <a:pPr>
                <a:lnSpc>
                  <a:spcPts val="3422"/>
                </a:lnSpc>
              </a:pP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Если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противник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отвечает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правильно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его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счёт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записывается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призовое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очко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а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право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хода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переходит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к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ним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 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000000"/>
                </a:solidFill>
                <a:latin typeface="Fedra Sans Pro 2"/>
              </a:endParaRPr>
            </a:p>
            <a:p>
              <a:pPr>
                <a:lnSpc>
                  <a:spcPts val="3422"/>
                </a:lnSpc>
              </a:pP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Если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же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он</a:t>
              </a:r>
              <a:r>
                <a:rPr lang="en-US" sz="2900" b="1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ошибается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очко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получают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спрашивающий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а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следующий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ход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остается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за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ним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 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000000"/>
                </a:solidFill>
                <a:latin typeface="Fedra Sans Pro 2"/>
              </a:endParaRPr>
            </a:p>
            <a:p>
              <a:pPr marL="0" lvl="0" indent="0">
                <a:lnSpc>
                  <a:spcPts val="3422"/>
                </a:lnSpc>
              </a:pP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Выигрывает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тот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кто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набрал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больше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очков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498159"/>
              <a:ext cx="12082698" cy="47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069807" y="763132"/>
            <a:ext cx="10477575" cy="1724318"/>
            <a:chOff x="0" y="0"/>
            <a:chExt cx="16929867" cy="2786187"/>
          </a:xfrm>
        </p:grpSpPr>
        <p:sp>
          <p:nvSpPr>
            <p:cNvPr id="11" name="Freeform 11"/>
            <p:cNvSpPr/>
            <p:nvPr/>
          </p:nvSpPr>
          <p:spPr>
            <a:xfrm>
              <a:off x="57150" y="58420"/>
              <a:ext cx="16860017" cy="2715067"/>
            </a:xfrm>
            <a:custGeom>
              <a:avLst/>
              <a:gdLst/>
              <a:ahLst/>
              <a:cxnLst/>
              <a:rect l="l" t="t" r="r" b="b"/>
              <a:pathLst>
                <a:path w="16860017" h="2715067">
                  <a:moveTo>
                    <a:pt x="16774928" y="2684587"/>
                  </a:moveTo>
                  <a:lnTo>
                    <a:pt x="0" y="2684587"/>
                  </a:lnTo>
                  <a:cubicBezTo>
                    <a:pt x="5080" y="2702367"/>
                    <a:pt x="21590" y="2715067"/>
                    <a:pt x="40640" y="2715067"/>
                  </a:cubicBezTo>
                  <a:lnTo>
                    <a:pt x="16816837" y="2715067"/>
                  </a:lnTo>
                  <a:cubicBezTo>
                    <a:pt x="16840967" y="2715067"/>
                    <a:pt x="16860017" y="2696017"/>
                    <a:pt x="16860017" y="2671887"/>
                  </a:cubicBezTo>
                  <a:lnTo>
                    <a:pt x="16860017" y="40640"/>
                  </a:lnTo>
                  <a:cubicBezTo>
                    <a:pt x="16860017" y="21590"/>
                    <a:pt x="16847317" y="6350"/>
                    <a:pt x="16830807" y="0"/>
                  </a:cubicBezTo>
                  <a:lnTo>
                    <a:pt x="16830807" y="2628707"/>
                  </a:lnTo>
                  <a:cubicBezTo>
                    <a:pt x="16830807" y="2659187"/>
                    <a:pt x="16805407" y="2684587"/>
                    <a:pt x="16774928" y="268458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12700" y="12700"/>
              <a:ext cx="16862557" cy="2717607"/>
            </a:xfrm>
            <a:custGeom>
              <a:avLst/>
              <a:gdLst/>
              <a:ahLst/>
              <a:cxnLst/>
              <a:rect l="l" t="t" r="r" b="b"/>
              <a:pathLst>
                <a:path w="16862557" h="2717607">
                  <a:moveTo>
                    <a:pt x="43180" y="2717607"/>
                  </a:moveTo>
                  <a:lnTo>
                    <a:pt x="16819378" y="2717607"/>
                  </a:lnTo>
                  <a:cubicBezTo>
                    <a:pt x="16843507" y="2717607"/>
                    <a:pt x="16862557" y="2698557"/>
                    <a:pt x="16862557" y="2674427"/>
                  </a:cubicBezTo>
                  <a:lnTo>
                    <a:pt x="16862557" y="43180"/>
                  </a:lnTo>
                  <a:cubicBezTo>
                    <a:pt x="16862557" y="19050"/>
                    <a:pt x="16843507" y="0"/>
                    <a:pt x="16819378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674427"/>
                  </a:lnTo>
                  <a:cubicBezTo>
                    <a:pt x="0" y="2698557"/>
                    <a:pt x="19050" y="2717607"/>
                    <a:pt x="43180" y="2717607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16929867" cy="2786187"/>
            </a:xfrm>
            <a:custGeom>
              <a:avLst/>
              <a:gdLst/>
              <a:ahLst/>
              <a:cxnLst/>
              <a:rect l="l" t="t" r="r" b="b"/>
              <a:pathLst>
                <a:path w="16929867" h="2786187">
                  <a:moveTo>
                    <a:pt x="16886687" y="44450"/>
                  </a:moveTo>
                  <a:cubicBezTo>
                    <a:pt x="16881607" y="19050"/>
                    <a:pt x="16858748" y="0"/>
                    <a:pt x="16832078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687127"/>
                  </a:lnTo>
                  <a:cubicBezTo>
                    <a:pt x="0" y="2713797"/>
                    <a:pt x="17780" y="2735387"/>
                    <a:pt x="43180" y="2741737"/>
                  </a:cubicBezTo>
                  <a:cubicBezTo>
                    <a:pt x="48260" y="2767137"/>
                    <a:pt x="71120" y="2786187"/>
                    <a:pt x="97790" y="2786187"/>
                  </a:cubicBezTo>
                  <a:lnTo>
                    <a:pt x="16873987" y="2786187"/>
                  </a:lnTo>
                  <a:cubicBezTo>
                    <a:pt x="16904467" y="2786187"/>
                    <a:pt x="16929867" y="2760787"/>
                    <a:pt x="16929867" y="2730307"/>
                  </a:cubicBezTo>
                  <a:lnTo>
                    <a:pt x="16929867" y="99060"/>
                  </a:lnTo>
                  <a:cubicBezTo>
                    <a:pt x="16929867" y="72390"/>
                    <a:pt x="16912087" y="50800"/>
                    <a:pt x="16886687" y="44450"/>
                  </a:cubicBezTo>
                  <a:close/>
                  <a:moveTo>
                    <a:pt x="12700" y="268712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6832078" y="12700"/>
                  </a:lnTo>
                  <a:cubicBezTo>
                    <a:pt x="16856207" y="12700"/>
                    <a:pt x="16875257" y="31750"/>
                    <a:pt x="16875257" y="55880"/>
                  </a:cubicBezTo>
                  <a:lnTo>
                    <a:pt x="16875257" y="2687127"/>
                  </a:lnTo>
                  <a:cubicBezTo>
                    <a:pt x="16875257" y="2711257"/>
                    <a:pt x="16856207" y="2730307"/>
                    <a:pt x="16832078" y="2730307"/>
                  </a:cubicBezTo>
                  <a:lnTo>
                    <a:pt x="55880" y="2730307"/>
                  </a:lnTo>
                  <a:cubicBezTo>
                    <a:pt x="31750" y="2730307"/>
                    <a:pt x="12700" y="2711257"/>
                    <a:pt x="12700" y="2687127"/>
                  </a:cubicBezTo>
                  <a:close/>
                  <a:moveTo>
                    <a:pt x="16917167" y="2730307"/>
                  </a:moveTo>
                  <a:cubicBezTo>
                    <a:pt x="16917167" y="2754437"/>
                    <a:pt x="16898117" y="2773487"/>
                    <a:pt x="16873987" y="2773487"/>
                  </a:cubicBezTo>
                  <a:lnTo>
                    <a:pt x="97790" y="2773487"/>
                  </a:lnTo>
                  <a:cubicBezTo>
                    <a:pt x="78740" y="2773487"/>
                    <a:pt x="62230" y="2760787"/>
                    <a:pt x="57150" y="2743007"/>
                  </a:cubicBezTo>
                  <a:lnTo>
                    <a:pt x="16832078" y="2743007"/>
                  </a:lnTo>
                  <a:cubicBezTo>
                    <a:pt x="16862557" y="2743007"/>
                    <a:pt x="16887957" y="2717607"/>
                    <a:pt x="16887957" y="2687127"/>
                  </a:cubicBezTo>
                  <a:lnTo>
                    <a:pt x="16887957" y="58420"/>
                  </a:lnTo>
                  <a:cubicBezTo>
                    <a:pt x="16904467" y="64770"/>
                    <a:pt x="16917167" y="80010"/>
                    <a:pt x="16917167" y="99060"/>
                  </a:cubicBezTo>
                  <a:lnTo>
                    <a:pt x="16917167" y="2730307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5548381">
            <a:off x="13268777" y="1499673"/>
            <a:ext cx="1586070" cy="134221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4241590" y="1290393"/>
            <a:ext cx="10134010" cy="717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5000">
                <a:solidFill>
                  <a:srgbClr val="4A4A4B"/>
                </a:solidFill>
                <a:latin typeface="Fedra Sans Pro 1"/>
              </a:rPr>
              <a:t>Правила игры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1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85605" y="5143500"/>
            <a:ext cx="4484796" cy="4114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1043947">
            <a:off x="2844843" y="2838354"/>
            <a:ext cx="4883277" cy="303651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78639" y="3669377"/>
            <a:ext cx="11930721" cy="1714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38"/>
              </a:lnSpc>
            </a:pPr>
            <a:r>
              <a:rPr lang="en-US" sz="12300">
                <a:solidFill>
                  <a:srgbClr val="FFFFFF"/>
                </a:solidFill>
                <a:latin typeface="Fedra Sans Pro 1"/>
              </a:rPr>
              <a:t>Указ о налоге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1635" b="3496"/>
          <a:stretch>
            <a:fillRect/>
          </a:stretch>
        </p:blipFill>
        <p:spPr>
          <a:xfrm>
            <a:off x="4555926" y="5143500"/>
            <a:ext cx="3514474" cy="39709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64598" y="2992033"/>
            <a:ext cx="15160757" cy="7006943"/>
            <a:chOff x="0" y="0"/>
            <a:chExt cx="16929867" cy="7824584"/>
          </a:xfrm>
        </p:grpSpPr>
        <p:sp>
          <p:nvSpPr>
            <p:cNvPr id="3" name="Freeform 3"/>
            <p:cNvSpPr/>
            <p:nvPr/>
          </p:nvSpPr>
          <p:spPr>
            <a:xfrm>
              <a:off x="57150" y="58420"/>
              <a:ext cx="16860017" cy="7753464"/>
            </a:xfrm>
            <a:custGeom>
              <a:avLst/>
              <a:gdLst/>
              <a:ahLst/>
              <a:cxnLst/>
              <a:rect l="l" t="t" r="r" b="b"/>
              <a:pathLst>
                <a:path w="16860017" h="7753464">
                  <a:moveTo>
                    <a:pt x="16774928" y="7722984"/>
                  </a:moveTo>
                  <a:lnTo>
                    <a:pt x="0" y="7722984"/>
                  </a:lnTo>
                  <a:cubicBezTo>
                    <a:pt x="5080" y="7740764"/>
                    <a:pt x="21590" y="7753464"/>
                    <a:pt x="40640" y="7753464"/>
                  </a:cubicBezTo>
                  <a:lnTo>
                    <a:pt x="16816837" y="7753464"/>
                  </a:lnTo>
                  <a:cubicBezTo>
                    <a:pt x="16840967" y="7753464"/>
                    <a:pt x="16860017" y="7734414"/>
                    <a:pt x="16860017" y="7710284"/>
                  </a:cubicBezTo>
                  <a:lnTo>
                    <a:pt x="16860017" y="40640"/>
                  </a:lnTo>
                  <a:cubicBezTo>
                    <a:pt x="16860017" y="21590"/>
                    <a:pt x="16847317" y="6350"/>
                    <a:pt x="16830807" y="0"/>
                  </a:cubicBezTo>
                  <a:lnTo>
                    <a:pt x="16830807" y="7667104"/>
                  </a:lnTo>
                  <a:cubicBezTo>
                    <a:pt x="16830807" y="7697584"/>
                    <a:pt x="16805407" y="7722984"/>
                    <a:pt x="16774928" y="772298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2700" y="12700"/>
              <a:ext cx="16862557" cy="7756004"/>
            </a:xfrm>
            <a:custGeom>
              <a:avLst/>
              <a:gdLst/>
              <a:ahLst/>
              <a:cxnLst/>
              <a:rect l="l" t="t" r="r" b="b"/>
              <a:pathLst>
                <a:path w="16862557" h="7756004">
                  <a:moveTo>
                    <a:pt x="43180" y="7756004"/>
                  </a:moveTo>
                  <a:lnTo>
                    <a:pt x="16819378" y="7756004"/>
                  </a:lnTo>
                  <a:cubicBezTo>
                    <a:pt x="16843507" y="7756004"/>
                    <a:pt x="16862557" y="7736954"/>
                    <a:pt x="16862557" y="7712824"/>
                  </a:cubicBezTo>
                  <a:lnTo>
                    <a:pt x="16862557" y="43180"/>
                  </a:lnTo>
                  <a:cubicBezTo>
                    <a:pt x="16862557" y="19050"/>
                    <a:pt x="16843507" y="0"/>
                    <a:pt x="16819378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7712824"/>
                  </a:lnTo>
                  <a:cubicBezTo>
                    <a:pt x="0" y="7736954"/>
                    <a:pt x="19050" y="7756004"/>
                    <a:pt x="43180" y="7756004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6929867" cy="7824584"/>
            </a:xfrm>
            <a:custGeom>
              <a:avLst/>
              <a:gdLst/>
              <a:ahLst/>
              <a:cxnLst/>
              <a:rect l="l" t="t" r="r" b="b"/>
              <a:pathLst>
                <a:path w="16929867" h="7824584">
                  <a:moveTo>
                    <a:pt x="16886687" y="44450"/>
                  </a:moveTo>
                  <a:cubicBezTo>
                    <a:pt x="16881607" y="19050"/>
                    <a:pt x="16858748" y="0"/>
                    <a:pt x="16832078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7725524"/>
                  </a:lnTo>
                  <a:cubicBezTo>
                    <a:pt x="0" y="7752193"/>
                    <a:pt x="17780" y="7773784"/>
                    <a:pt x="43180" y="7780134"/>
                  </a:cubicBezTo>
                  <a:cubicBezTo>
                    <a:pt x="48260" y="7805534"/>
                    <a:pt x="71120" y="7824584"/>
                    <a:pt x="97790" y="7824584"/>
                  </a:cubicBezTo>
                  <a:lnTo>
                    <a:pt x="16873987" y="7824584"/>
                  </a:lnTo>
                  <a:cubicBezTo>
                    <a:pt x="16904467" y="7824584"/>
                    <a:pt x="16929867" y="7799184"/>
                    <a:pt x="16929867" y="7768704"/>
                  </a:cubicBezTo>
                  <a:lnTo>
                    <a:pt x="16929867" y="99060"/>
                  </a:lnTo>
                  <a:cubicBezTo>
                    <a:pt x="16929867" y="72390"/>
                    <a:pt x="16912087" y="50800"/>
                    <a:pt x="16886687" y="44450"/>
                  </a:cubicBezTo>
                  <a:close/>
                  <a:moveTo>
                    <a:pt x="12700" y="7725524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6832078" y="12700"/>
                  </a:lnTo>
                  <a:cubicBezTo>
                    <a:pt x="16856207" y="12700"/>
                    <a:pt x="16875257" y="31750"/>
                    <a:pt x="16875257" y="55880"/>
                  </a:cubicBezTo>
                  <a:lnTo>
                    <a:pt x="16875257" y="7725524"/>
                  </a:lnTo>
                  <a:cubicBezTo>
                    <a:pt x="16875257" y="7749654"/>
                    <a:pt x="16856207" y="7768704"/>
                    <a:pt x="16832078" y="7768704"/>
                  </a:cubicBezTo>
                  <a:lnTo>
                    <a:pt x="55880" y="7768704"/>
                  </a:lnTo>
                  <a:cubicBezTo>
                    <a:pt x="31750" y="7768704"/>
                    <a:pt x="12700" y="7749654"/>
                    <a:pt x="12700" y="7725524"/>
                  </a:cubicBezTo>
                  <a:close/>
                  <a:moveTo>
                    <a:pt x="16917167" y="7768704"/>
                  </a:moveTo>
                  <a:cubicBezTo>
                    <a:pt x="16917167" y="7792834"/>
                    <a:pt x="16898117" y="7811884"/>
                    <a:pt x="16873987" y="7811884"/>
                  </a:cubicBezTo>
                  <a:lnTo>
                    <a:pt x="97790" y="7811884"/>
                  </a:lnTo>
                  <a:cubicBezTo>
                    <a:pt x="78740" y="7811884"/>
                    <a:pt x="62230" y="7799184"/>
                    <a:pt x="57150" y="7781404"/>
                  </a:cubicBezTo>
                  <a:lnTo>
                    <a:pt x="16832078" y="7781404"/>
                  </a:lnTo>
                  <a:cubicBezTo>
                    <a:pt x="16862557" y="7781404"/>
                    <a:pt x="16887957" y="7756004"/>
                    <a:pt x="16887957" y="7725524"/>
                  </a:cubicBezTo>
                  <a:lnTo>
                    <a:pt x="16887957" y="58420"/>
                  </a:lnTo>
                  <a:cubicBezTo>
                    <a:pt x="16904467" y="64770"/>
                    <a:pt x="16917167" y="80010"/>
                    <a:pt x="16917167" y="99060"/>
                  </a:cubicBezTo>
                  <a:lnTo>
                    <a:pt x="16917167" y="7768704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1312673">
            <a:off x="1320128" y="2502383"/>
            <a:ext cx="4896504" cy="979301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3398788" y="3518759"/>
            <a:ext cx="13414156" cy="6856644"/>
            <a:chOff x="0" y="0"/>
            <a:chExt cx="17885542" cy="9142192"/>
          </a:xfrm>
        </p:grpSpPr>
        <p:sp>
          <p:nvSpPr>
            <p:cNvPr id="8" name="TextBox 8"/>
            <p:cNvSpPr txBox="1"/>
            <p:nvPr/>
          </p:nvSpPr>
          <p:spPr>
            <a:xfrm>
              <a:off x="0" y="-9525"/>
              <a:ext cx="17885542" cy="76139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22"/>
                </a:lnSpc>
              </a:pP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Название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налога</a:t>
              </a:r>
              <a:endParaRPr lang="en-US" sz="2900" b="1" dirty="0">
                <a:solidFill>
                  <a:srgbClr val="006C31"/>
                </a:solidFill>
                <a:latin typeface="Fedra Sans Pro 2"/>
              </a:endParaRP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FFB43C"/>
                </a:solidFill>
                <a:latin typeface="Fedra Sans Pro 2"/>
              </a:endParaRPr>
            </a:p>
            <a:p>
              <a:pPr>
                <a:lnSpc>
                  <a:spcPts val="3422"/>
                </a:lnSpc>
              </a:pP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Объект</a:t>
              </a:r>
              <a:r>
                <a:rPr lang="en-US" sz="2900" dirty="0">
                  <a:solidFill>
                    <a:srgbClr val="FFB43C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налогообложения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Что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будет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облагаться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налогом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?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квартиры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?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машины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?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воздух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... 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000000"/>
                </a:solidFill>
                <a:latin typeface="Fedra Sans Pro 2"/>
              </a:endParaRPr>
            </a:p>
            <a:p>
              <a:pPr>
                <a:lnSpc>
                  <a:spcPts val="3422"/>
                </a:lnSpc>
              </a:pP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Сроки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уплаты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Каждый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год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каждый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месяц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раз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в 10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лет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...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000000"/>
                </a:solidFill>
                <a:latin typeface="Fedra Sans Pro 2"/>
              </a:endParaRPr>
            </a:p>
            <a:p>
              <a:pPr>
                <a:lnSpc>
                  <a:spcPts val="3422"/>
                </a:lnSpc>
              </a:pP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Кто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налогоплательщики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Все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люди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18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лет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дети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рабочие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...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000000"/>
                </a:solidFill>
                <a:latin typeface="Fedra Sans Pro 2"/>
              </a:endParaRPr>
            </a:p>
            <a:p>
              <a:pPr>
                <a:lnSpc>
                  <a:spcPts val="3422"/>
                </a:lnSpc>
              </a:pP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Налоговая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ставка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. </a:t>
              </a:r>
              <a:r>
                <a:rPr lang="en-US" sz="2900" dirty="0" err="1">
                  <a:solidFill>
                    <a:srgbClr val="4A4A4B"/>
                  </a:solidFill>
                  <a:latin typeface="Fedra Sans Pro 2"/>
                </a:rPr>
                <a:t>К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акой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процент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? 10%, 30%, 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000000"/>
                </a:solidFill>
                <a:latin typeface="Fedra Sans Pro 2"/>
              </a:endParaRPr>
            </a:p>
            <a:p>
              <a:pPr marL="0" lvl="0" indent="0">
                <a:lnSpc>
                  <a:spcPts val="3422"/>
                </a:lnSpc>
              </a:pP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Налоговые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 </a:t>
              </a:r>
              <a:r>
                <a:rPr lang="en-US" sz="2900" b="1" dirty="0" err="1">
                  <a:solidFill>
                    <a:srgbClr val="006C31"/>
                  </a:solidFill>
                  <a:latin typeface="Fedra Sans Pro 2"/>
                </a:rPr>
                <a:t>поступления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 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-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что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пойдут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?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здравоохранение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лавочки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детские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площадки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новые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кинотеатры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по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всей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стране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...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8666559"/>
              <a:ext cx="12082698" cy="47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069807" y="763132"/>
            <a:ext cx="10477575" cy="1724318"/>
            <a:chOff x="0" y="0"/>
            <a:chExt cx="16929867" cy="2786187"/>
          </a:xfrm>
        </p:grpSpPr>
        <p:sp>
          <p:nvSpPr>
            <p:cNvPr id="11" name="Freeform 11"/>
            <p:cNvSpPr/>
            <p:nvPr/>
          </p:nvSpPr>
          <p:spPr>
            <a:xfrm>
              <a:off x="57150" y="58420"/>
              <a:ext cx="16860017" cy="2715067"/>
            </a:xfrm>
            <a:custGeom>
              <a:avLst/>
              <a:gdLst/>
              <a:ahLst/>
              <a:cxnLst/>
              <a:rect l="l" t="t" r="r" b="b"/>
              <a:pathLst>
                <a:path w="16860017" h="2715067">
                  <a:moveTo>
                    <a:pt x="16774928" y="2684587"/>
                  </a:moveTo>
                  <a:lnTo>
                    <a:pt x="0" y="2684587"/>
                  </a:lnTo>
                  <a:cubicBezTo>
                    <a:pt x="5080" y="2702367"/>
                    <a:pt x="21590" y="2715067"/>
                    <a:pt x="40640" y="2715067"/>
                  </a:cubicBezTo>
                  <a:lnTo>
                    <a:pt x="16816837" y="2715067"/>
                  </a:lnTo>
                  <a:cubicBezTo>
                    <a:pt x="16840967" y="2715067"/>
                    <a:pt x="16860017" y="2696017"/>
                    <a:pt x="16860017" y="2671887"/>
                  </a:cubicBezTo>
                  <a:lnTo>
                    <a:pt x="16860017" y="40640"/>
                  </a:lnTo>
                  <a:cubicBezTo>
                    <a:pt x="16860017" y="21590"/>
                    <a:pt x="16847317" y="6350"/>
                    <a:pt x="16830807" y="0"/>
                  </a:cubicBezTo>
                  <a:lnTo>
                    <a:pt x="16830807" y="2628707"/>
                  </a:lnTo>
                  <a:cubicBezTo>
                    <a:pt x="16830807" y="2659187"/>
                    <a:pt x="16805407" y="2684587"/>
                    <a:pt x="16774928" y="268458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12700" y="12700"/>
              <a:ext cx="16862557" cy="2717607"/>
            </a:xfrm>
            <a:custGeom>
              <a:avLst/>
              <a:gdLst/>
              <a:ahLst/>
              <a:cxnLst/>
              <a:rect l="l" t="t" r="r" b="b"/>
              <a:pathLst>
                <a:path w="16862557" h="2717607">
                  <a:moveTo>
                    <a:pt x="43180" y="2717607"/>
                  </a:moveTo>
                  <a:lnTo>
                    <a:pt x="16819378" y="2717607"/>
                  </a:lnTo>
                  <a:cubicBezTo>
                    <a:pt x="16843507" y="2717607"/>
                    <a:pt x="16862557" y="2698557"/>
                    <a:pt x="16862557" y="2674427"/>
                  </a:cubicBezTo>
                  <a:lnTo>
                    <a:pt x="16862557" y="43180"/>
                  </a:lnTo>
                  <a:cubicBezTo>
                    <a:pt x="16862557" y="19050"/>
                    <a:pt x="16843507" y="0"/>
                    <a:pt x="16819378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674427"/>
                  </a:lnTo>
                  <a:cubicBezTo>
                    <a:pt x="0" y="2698557"/>
                    <a:pt x="19050" y="2717607"/>
                    <a:pt x="43180" y="2717607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16929867" cy="2786187"/>
            </a:xfrm>
            <a:custGeom>
              <a:avLst/>
              <a:gdLst/>
              <a:ahLst/>
              <a:cxnLst/>
              <a:rect l="l" t="t" r="r" b="b"/>
              <a:pathLst>
                <a:path w="16929867" h="2786187">
                  <a:moveTo>
                    <a:pt x="16886687" y="44450"/>
                  </a:moveTo>
                  <a:cubicBezTo>
                    <a:pt x="16881607" y="19050"/>
                    <a:pt x="16858748" y="0"/>
                    <a:pt x="16832078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687127"/>
                  </a:lnTo>
                  <a:cubicBezTo>
                    <a:pt x="0" y="2713797"/>
                    <a:pt x="17780" y="2735387"/>
                    <a:pt x="43180" y="2741737"/>
                  </a:cubicBezTo>
                  <a:cubicBezTo>
                    <a:pt x="48260" y="2767137"/>
                    <a:pt x="71120" y="2786187"/>
                    <a:pt x="97790" y="2786187"/>
                  </a:cubicBezTo>
                  <a:lnTo>
                    <a:pt x="16873987" y="2786187"/>
                  </a:lnTo>
                  <a:cubicBezTo>
                    <a:pt x="16904467" y="2786187"/>
                    <a:pt x="16929867" y="2760787"/>
                    <a:pt x="16929867" y="2730307"/>
                  </a:cubicBezTo>
                  <a:lnTo>
                    <a:pt x="16929867" y="99060"/>
                  </a:lnTo>
                  <a:cubicBezTo>
                    <a:pt x="16929867" y="72390"/>
                    <a:pt x="16912087" y="50800"/>
                    <a:pt x="16886687" y="44450"/>
                  </a:cubicBezTo>
                  <a:close/>
                  <a:moveTo>
                    <a:pt x="12700" y="268712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6832078" y="12700"/>
                  </a:lnTo>
                  <a:cubicBezTo>
                    <a:pt x="16856207" y="12700"/>
                    <a:pt x="16875257" y="31750"/>
                    <a:pt x="16875257" y="55880"/>
                  </a:cubicBezTo>
                  <a:lnTo>
                    <a:pt x="16875257" y="2687127"/>
                  </a:lnTo>
                  <a:cubicBezTo>
                    <a:pt x="16875257" y="2711257"/>
                    <a:pt x="16856207" y="2730307"/>
                    <a:pt x="16832078" y="2730307"/>
                  </a:cubicBezTo>
                  <a:lnTo>
                    <a:pt x="55880" y="2730307"/>
                  </a:lnTo>
                  <a:cubicBezTo>
                    <a:pt x="31750" y="2730307"/>
                    <a:pt x="12700" y="2711257"/>
                    <a:pt x="12700" y="2687127"/>
                  </a:cubicBezTo>
                  <a:close/>
                  <a:moveTo>
                    <a:pt x="16917167" y="2730307"/>
                  </a:moveTo>
                  <a:cubicBezTo>
                    <a:pt x="16917167" y="2754437"/>
                    <a:pt x="16898117" y="2773487"/>
                    <a:pt x="16873987" y="2773487"/>
                  </a:cubicBezTo>
                  <a:lnTo>
                    <a:pt x="97790" y="2773487"/>
                  </a:lnTo>
                  <a:cubicBezTo>
                    <a:pt x="78740" y="2773487"/>
                    <a:pt x="62230" y="2760787"/>
                    <a:pt x="57150" y="2743007"/>
                  </a:cubicBezTo>
                  <a:lnTo>
                    <a:pt x="16832078" y="2743007"/>
                  </a:lnTo>
                  <a:cubicBezTo>
                    <a:pt x="16862557" y="2743007"/>
                    <a:pt x="16887957" y="2717607"/>
                    <a:pt x="16887957" y="2687127"/>
                  </a:cubicBezTo>
                  <a:lnTo>
                    <a:pt x="16887957" y="58420"/>
                  </a:lnTo>
                  <a:cubicBezTo>
                    <a:pt x="16904467" y="64770"/>
                    <a:pt x="16917167" y="80010"/>
                    <a:pt x="16917167" y="99060"/>
                  </a:cubicBezTo>
                  <a:lnTo>
                    <a:pt x="16917167" y="2730307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4241590" y="1290393"/>
            <a:ext cx="10134010" cy="717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5000">
                <a:solidFill>
                  <a:srgbClr val="4A4A4B"/>
                </a:solidFill>
                <a:latin typeface="Fedra Sans Pro 1"/>
              </a:rPr>
              <a:t>Придумать указ по схеме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2845" y="716621"/>
            <a:ext cx="8069294" cy="898997"/>
            <a:chOff x="0" y="0"/>
            <a:chExt cx="10759058" cy="119866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0759058" cy="1198663"/>
              <a:chOff x="0" y="0"/>
              <a:chExt cx="13038520" cy="145261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7150" y="58420"/>
                <a:ext cx="12968670" cy="1381497"/>
              </a:xfrm>
              <a:custGeom>
                <a:avLst/>
                <a:gdLst/>
                <a:ahLst/>
                <a:cxnLst/>
                <a:rect l="l" t="t" r="r" b="b"/>
                <a:pathLst>
                  <a:path w="12968670" h="1381497">
                    <a:moveTo>
                      <a:pt x="12883580" y="1351017"/>
                    </a:moveTo>
                    <a:lnTo>
                      <a:pt x="0" y="1351017"/>
                    </a:lnTo>
                    <a:cubicBezTo>
                      <a:pt x="5080" y="1368797"/>
                      <a:pt x="21590" y="1381497"/>
                      <a:pt x="40640" y="1381497"/>
                    </a:cubicBezTo>
                    <a:lnTo>
                      <a:pt x="12925490" y="1381497"/>
                    </a:lnTo>
                    <a:cubicBezTo>
                      <a:pt x="12949620" y="1381497"/>
                      <a:pt x="12968670" y="1362447"/>
                      <a:pt x="12968670" y="1338317"/>
                    </a:cubicBezTo>
                    <a:lnTo>
                      <a:pt x="12968670" y="40640"/>
                    </a:lnTo>
                    <a:cubicBezTo>
                      <a:pt x="12968670" y="21590"/>
                      <a:pt x="12955970" y="6350"/>
                      <a:pt x="12939460" y="0"/>
                    </a:cubicBezTo>
                    <a:lnTo>
                      <a:pt x="12939460" y="1295137"/>
                    </a:lnTo>
                    <a:cubicBezTo>
                      <a:pt x="12939460" y="1325617"/>
                      <a:pt x="12914060" y="1351017"/>
                      <a:pt x="12883580" y="13510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12700" y="12700"/>
                <a:ext cx="12971210" cy="1384037"/>
              </a:xfrm>
              <a:custGeom>
                <a:avLst/>
                <a:gdLst/>
                <a:ahLst/>
                <a:cxnLst/>
                <a:rect l="l" t="t" r="r" b="b"/>
                <a:pathLst>
                  <a:path w="12971210" h="1384037">
                    <a:moveTo>
                      <a:pt x="43180" y="1384037"/>
                    </a:moveTo>
                    <a:lnTo>
                      <a:pt x="12928030" y="1384037"/>
                    </a:lnTo>
                    <a:cubicBezTo>
                      <a:pt x="12952160" y="1384037"/>
                      <a:pt x="12971210" y="1364987"/>
                      <a:pt x="12971210" y="1340857"/>
                    </a:cubicBezTo>
                    <a:lnTo>
                      <a:pt x="12971210" y="43180"/>
                    </a:lnTo>
                    <a:cubicBezTo>
                      <a:pt x="12971210" y="19050"/>
                      <a:pt x="12952160" y="0"/>
                      <a:pt x="12928030" y="0"/>
                    </a:cubicBezTo>
                    <a:lnTo>
                      <a:pt x="43180" y="0"/>
                    </a:lnTo>
                    <a:cubicBezTo>
                      <a:pt x="19050" y="0"/>
                      <a:pt x="0" y="19050"/>
                      <a:pt x="0" y="43180"/>
                    </a:cubicBezTo>
                    <a:lnTo>
                      <a:pt x="0" y="1340857"/>
                    </a:lnTo>
                    <a:cubicBezTo>
                      <a:pt x="0" y="1364987"/>
                      <a:pt x="19050" y="1384037"/>
                      <a:pt x="43180" y="1384037"/>
                    </a:cubicBezTo>
                    <a:close/>
                  </a:path>
                </a:pathLst>
              </a:custGeom>
              <a:solidFill>
                <a:srgbClr val="F8F8F8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13038520" cy="1452617"/>
              </a:xfrm>
              <a:custGeom>
                <a:avLst/>
                <a:gdLst/>
                <a:ahLst/>
                <a:cxnLst/>
                <a:rect l="l" t="t" r="r" b="b"/>
                <a:pathLst>
                  <a:path w="13038520" h="1452617">
                    <a:moveTo>
                      <a:pt x="12995340" y="44450"/>
                    </a:moveTo>
                    <a:cubicBezTo>
                      <a:pt x="12990260" y="19050"/>
                      <a:pt x="12967400" y="0"/>
                      <a:pt x="12940730" y="0"/>
                    </a:cubicBezTo>
                    <a:lnTo>
                      <a:pt x="55880" y="0"/>
                    </a:lnTo>
                    <a:cubicBezTo>
                      <a:pt x="25400" y="0"/>
                      <a:pt x="0" y="25400"/>
                      <a:pt x="0" y="55880"/>
                    </a:cubicBezTo>
                    <a:lnTo>
                      <a:pt x="0" y="1353557"/>
                    </a:lnTo>
                    <a:cubicBezTo>
                      <a:pt x="0" y="1380227"/>
                      <a:pt x="17780" y="1401817"/>
                      <a:pt x="43180" y="1408167"/>
                    </a:cubicBezTo>
                    <a:cubicBezTo>
                      <a:pt x="48260" y="1433567"/>
                      <a:pt x="71120" y="1452617"/>
                      <a:pt x="97790" y="1452617"/>
                    </a:cubicBezTo>
                    <a:lnTo>
                      <a:pt x="12982640" y="1452617"/>
                    </a:lnTo>
                    <a:cubicBezTo>
                      <a:pt x="13013120" y="1452617"/>
                      <a:pt x="13038520" y="1427217"/>
                      <a:pt x="13038520" y="1396737"/>
                    </a:cubicBezTo>
                    <a:lnTo>
                      <a:pt x="13038520" y="99060"/>
                    </a:lnTo>
                    <a:cubicBezTo>
                      <a:pt x="13038520" y="72390"/>
                      <a:pt x="13020740" y="50800"/>
                      <a:pt x="12995340" y="44450"/>
                    </a:cubicBezTo>
                    <a:close/>
                    <a:moveTo>
                      <a:pt x="12700" y="1353557"/>
                    </a:moveTo>
                    <a:lnTo>
                      <a:pt x="12700" y="55880"/>
                    </a:lnTo>
                    <a:cubicBezTo>
                      <a:pt x="12700" y="31750"/>
                      <a:pt x="31750" y="12700"/>
                      <a:pt x="55880" y="12700"/>
                    </a:cubicBezTo>
                    <a:lnTo>
                      <a:pt x="12940730" y="12700"/>
                    </a:lnTo>
                    <a:cubicBezTo>
                      <a:pt x="12964860" y="12700"/>
                      <a:pt x="12983910" y="31750"/>
                      <a:pt x="12983910" y="55880"/>
                    </a:cubicBezTo>
                    <a:lnTo>
                      <a:pt x="12983910" y="1353557"/>
                    </a:lnTo>
                    <a:cubicBezTo>
                      <a:pt x="12983910" y="1377687"/>
                      <a:pt x="12964860" y="1396737"/>
                      <a:pt x="12940730" y="1396737"/>
                    </a:cubicBezTo>
                    <a:lnTo>
                      <a:pt x="55880" y="1396737"/>
                    </a:lnTo>
                    <a:cubicBezTo>
                      <a:pt x="31750" y="1396737"/>
                      <a:pt x="12700" y="1377687"/>
                      <a:pt x="12700" y="1353557"/>
                    </a:cubicBezTo>
                    <a:close/>
                    <a:moveTo>
                      <a:pt x="13025820" y="1396737"/>
                    </a:moveTo>
                    <a:cubicBezTo>
                      <a:pt x="13025820" y="1420867"/>
                      <a:pt x="13006770" y="1439917"/>
                      <a:pt x="12982640" y="1439917"/>
                    </a:cubicBezTo>
                    <a:lnTo>
                      <a:pt x="97790" y="1439917"/>
                    </a:lnTo>
                    <a:cubicBezTo>
                      <a:pt x="78740" y="1439917"/>
                      <a:pt x="62230" y="1427217"/>
                      <a:pt x="57150" y="1409437"/>
                    </a:cubicBezTo>
                    <a:lnTo>
                      <a:pt x="12940730" y="1409437"/>
                    </a:lnTo>
                    <a:cubicBezTo>
                      <a:pt x="12971210" y="1409437"/>
                      <a:pt x="12996610" y="1384037"/>
                      <a:pt x="12996610" y="1353557"/>
                    </a:cubicBezTo>
                    <a:lnTo>
                      <a:pt x="12996610" y="58420"/>
                    </a:lnTo>
                    <a:cubicBezTo>
                      <a:pt x="13013120" y="64770"/>
                      <a:pt x="13025820" y="80010"/>
                      <a:pt x="13025820" y="99060"/>
                    </a:cubicBezTo>
                    <a:lnTo>
                      <a:pt x="13025820" y="139673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314043" y="307232"/>
              <a:ext cx="584200" cy="58420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496280" y="754799"/>
            <a:ext cx="6907697" cy="72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4"/>
              </a:lnSpc>
            </a:pPr>
            <a:r>
              <a:rPr lang="en-US" sz="4800">
                <a:solidFill>
                  <a:srgbClr val="000000"/>
                </a:solidFill>
                <a:latin typeface="Fedra Sans Pro 2"/>
              </a:rPr>
              <a:t>что такое налоги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92845" y="3475941"/>
            <a:ext cx="6907697" cy="1442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4"/>
              </a:lnSpc>
            </a:pPr>
            <a:r>
              <a:rPr lang="en-US" sz="4800">
                <a:solidFill>
                  <a:srgbClr val="000000"/>
                </a:solidFill>
                <a:latin typeface="Fedra Sans Pro 2"/>
              </a:rPr>
              <a:t>давайте вместе посмотрим ролик</a:t>
            </a:r>
          </a:p>
        </p:txBody>
      </p:sp>
      <p:pic>
        <p:nvPicPr>
          <p:cNvPr id="10" name="Picture 10"/>
          <p:cNvPicPr>
            <a:picLocks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500542" y="3475941"/>
            <a:ext cx="9321876" cy="52435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2845" y="716621"/>
            <a:ext cx="8069294" cy="898997"/>
            <a:chOff x="0" y="0"/>
            <a:chExt cx="10759058" cy="119866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0759058" cy="1198663"/>
              <a:chOff x="0" y="0"/>
              <a:chExt cx="13038520" cy="145261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7150" y="58420"/>
                <a:ext cx="12968670" cy="1381497"/>
              </a:xfrm>
              <a:custGeom>
                <a:avLst/>
                <a:gdLst/>
                <a:ahLst/>
                <a:cxnLst/>
                <a:rect l="l" t="t" r="r" b="b"/>
                <a:pathLst>
                  <a:path w="12968670" h="1381497">
                    <a:moveTo>
                      <a:pt x="12883580" y="1351017"/>
                    </a:moveTo>
                    <a:lnTo>
                      <a:pt x="0" y="1351017"/>
                    </a:lnTo>
                    <a:cubicBezTo>
                      <a:pt x="5080" y="1368797"/>
                      <a:pt x="21590" y="1381497"/>
                      <a:pt x="40640" y="1381497"/>
                    </a:cubicBezTo>
                    <a:lnTo>
                      <a:pt x="12925490" y="1381497"/>
                    </a:lnTo>
                    <a:cubicBezTo>
                      <a:pt x="12949620" y="1381497"/>
                      <a:pt x="12968670" y="1362447"/>
                      <a:pt x="12968670" y="1338317"/>
                    </a:cubicBezTo>
                    <a:lnTo>
                      <a:pt x="12968670" y="40640"/>
                    </a:lnTo>
                    <a:cubicBezTo>
                      <a:pt x="12968670" y="21590"/>
                      <a:pt x="12955970" y="6350"/>
                      <a:pt x="12939460" y="0"/>
                    </a:cubicBezTo>
                    <a:lnTo>
                      <a:pt x="12939460" y="1295137"/>
                    </a:lnTo>
                    <a:cubicBezTo>
                      <a:pt x="12939460" y="1325617"/>
                      <a:pt x="12914060" y="1351017"/>
                      <a:pt x="12883580" y="13510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12700" y="12700"/>
                <a:ext cx="12971210" cy="1384037"/>
              </a:xfrm>
              <a:custGeom>
                <a:avLst/>
                <a:gdLst/>
                <a:ahLst/>
                <a:cxnLst/>
                <a:rect l="l" t="t" r="r" b="b"/>
                <a:pathLst>
                  <a:path w="12971210" h="1384037">
                    <a:moveTo>
                      <a:pt x="43180" y="1384037"/>
                    </a:moveTo>
                    <a:lnTo>
                      <a:pt x="12928030" y="1384037"/>
                    </a:lnTo>
                    <a:cubicBezTo>
                      <a:pt x="12952160" y="1384037"/>
                      <a:pt x="12971210" y="1364987"/>
                      <a:pt x="12971210" y="1340857"/>
                    </a:cubicBezTo>
                    <a:lnTo>
                      <a:pt x="12971210" y="43180"/>
                    </a:lnTo>
                    <a:cubicBezTo>
                      <a:pt x="12971210" y="19050"/>
                      <a:pt x="12952160" y="0"/>
                      <a:pt x="12928030" y="0"/>
                    </a:cubicBezTo>
                    <a:lnTo>
                      <a:pt x="43180" y="0"/>
                    </a:lnTo>
                    <a:cubicBezTo>
                      <a:pt x="19050" y="0"/>
                      <a:pt x="0" y="19050"/>
                      <a:pt x="0" y="43180"/>
                    </a:cubicBezTo>
                    <a:lnTo>
                      <a:pt x="0" y="1340857"/>
                    </a:lnTo>
                    <a:cubicBezTo>
                      <a:pt x="0" y="1364987"/>
                      <a:pt x="19050" y="1384037"/>
                      <a:pt x="43180" y="1384037"/>
                    </a:cubicBezTo>
                    <a:close/>
                  </a:path>
                </a:pathLst>
              </a:custGeom>
              <a:solidFill>
                <a:srgbClr val="F8F8F8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13038520" cy="1452617"/>
              </a:xfrm>
              <a:custGeom>
                <a:avLst/>
                <a:gdLst/>
                <a:ahLst/>
                <a:cxnLst/>
                <a:rect l="l" t="t" r="r" b="b"/>
                <a:pathLst>
                  <a:path w="13038520" h="1452617">
                    <a:moveTo>
                      <a:pt x="12995340" y="44450"/>
                    </a:moveTo>
                    <a:cubicBezTo>
                      <a:pt x="12990260" y="19050"/>
                      <a:pt x="12967400" y="0"/>
                      <a:pt x="12940730" y="0"/>
                    </a:cubicBezTo>
                    <a:lnTo>
                      <a:pt x="55880" y="0"/>
                    </a:lnTo>
                    <a:cubicBezTo>
                      <a:pt x="25400" y="0"/>
                      <a:pt x="0" y="25400"/>
                      <a:pt x="0" y="55880"/>
                    </a:cubicBezTo>
                    <a:lnTo>
                      <a:pt x="0" y="1353557"/>
                    </a:lnTo>
                    <a:cubicBezTo>
                      <a:pt x="0" y="1380227"/>
                      <a:pt x="17780" y="1401817"/>
                      <a:pt x="43180" y="1408167"/>
                    </a:cubicBezTo>
                    <a:cubicBezTo>
                      <a:pt x="48260" y="1433567"/>
                      <a:pt x="71120" y="1452617"/>
                      <a:pt x="97790" y="1452617"/>
                    </a:cubicBezTo>
                    <a:lnTo>
                      <a:pt x="12982640" y="1452617"/>
                    </a:lnTo>
                    <a:cubicBezTo>
                      <a:pt x="13013120" y="1452617"/>
                      <a:pt x="13038520" y="1427217"/>
                      <a:pt x="13038520" y="1396737"/>
                    </a:cubicBezTo>
                    <a:lnTo>
                      <a:pt x="13038520" y="99060"/>
                    </a:lnTo>
                    <a:cubicBezTo>
                      <a:pt x="13038520" y="72390"/>
                      <a:pt x="13020740" y="50800"/>
                      <a:pt x="12995340" y="44450"/>
                    </a:cubicBezTo>
                    <a:close/>
                    <a:moveTo>
                      <a:pt x="12700" y="1353557"/>
                    </a:moveTo>
                    <a:lnTo>
                      <a:pt x="12700" y="55880"/>
                    </a:lnTo>
                    <a:cubicBezTo>
                      <a:pt x="12700" y="31750"/>
                      <a:pt x="31750" y="12700"/>
                      <a:pt x="55880" y="12700"/>
                    </a:cubicBezTo>
                    <a:lnTo>
                      <a:pt x="12940730" y="12700"/>
                    </a:lnTo>
                    <a:cubicBezTo>
                      <a:pt x="12964860" y="12700"/>
                      <a:pt x="12983910" y="31750"/>
                      <a:pt x="12983910" y="55880"/>
                    </a:cubicBezTo>
                    <a:lnTo>
                      <a:pt x="12983910" y="1353557"/>
                    </a:lnTo>
                    <a:cubicBezTo>
                      <a:pt x="12983910" y="1377687"/>
                      <a:pt x="12964860" y="1396737"/>
                      <a:pt x="12940730" y="1396737"/>
                    </a:cubicBezTo>
                    <a:lnTo>
                      <a:pt x="55880" y="1396737"/>
                    </a:lnTo>
                    <a:cubicBezTo>
                      <a:pt x="31750" y="1396737"/>
                      <a:pt x="12700" y="1377687"/>
                      <a:pt x="12700" y="1353557"/>
                    </a:cubicBezTo>
                    <a:close/>
                    <a:moveTo>
                      <a:pt x="13025820" y="1396737"/>
                    </a:moveTo>
                    <a:cubicBezTo>
                      <a:pt x="13025820" y="1420867"/>
                      <a:pt x="13006770" y="1439917"/>
                      <a:pt x="12982640" y="1439917"/>
                    </a:cubicBezTo>
                    <a:lnTo>
                      <a:pt x="97790" y="1439917"/>
                    </a:lnTo>
                    <a:cubicBezTo>
                      <a:pt x="78740" y="1439917"/>
                      <a:pt x="62230" y="1427217"/>
                      <a:pt x="57150" y="1409437"/>
                    </a:cubicBezTo>
                    <a:lnTo>
                      <a:pt x="12940730" y="1409437"/>
                    </a:lnTo>
                    <a:cubicBezTo>
                      <a:pt x="12971210" y="1409437"/>
                      <a:pt x="12996610" y="1384037"/>
                      <a:pt x="12996610" y="1353557"/>
                    </a:cubicBezTo>
                    <a:lnTo>
                      <a:pt x="12996610" y="58420"/>
                    </a:lnTo>
                    <a:cubicBezTo>
                      <a:pt x="13013120" y="64770"/>
                      <a:pt x="13025820" y="80010"/>
                      <a:pt x="13025820" y="99060"/>
                    </a:cubicBezTo>
                    <a:lnTo>
                      <a:pt x="13025820" y="139673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314043" y="307232"/>
              <a:ext cx="584200" cy="58420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496280" y="754799"/>
            <a:ext cx="6907697" cy="72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4"/>
              </a:lnSpc>
            </a:pPr>
            <a:r>
              <a:rPr lang="en-US" sz="4800">
                <a:solidFill>
                  <a:srgbClr val="000000"/>
                </a:solidFill>
                <a:latin typeface="Fedra Sans Pro 2"/>
              </a:rPr>
              <a:t>налог - это...?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2845" y="716621"/>
            <a:ext cx="8069294" cy="898997"/>
            <a:chOff x="0" y="0"/>
            <a:chExt cx="10759058" cy="1198663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0759058" cy="1198663"/>
              <a:chOff x="0" y="0"/>
              <a:chExt cx="13038520" cy="145261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57150" y="58420"/>
                <a:ext cx="12968670" cy="1381497"/>
              </a:xfrm>
              <a:custGeom>
                <a:avLst/>
                <a:gdLst/>
                <a:ahLst/>
                <a:cxnLst/>
                <a:rect l="l" t="t" r="r" b="b"/>
                <a:pathLst>
                  <a:path w="12968670" h="1381497">
                    <a:moveTo>
                      <a:pt x="12883580" y="1351017"/>
                    </a:moveTo>
                    <a:lnTo>
                      <a:pt x="0" y="1351017"/>
                    </a:lnTo>
                    <a:cubicBezTo>
                      <a:pt x="5080" y="1368797"/>
                      <a:pt x="21590" y="1381497"/>
                      <a:pt x="40640" y="1381497"/>
                    </a:cubicBezTo>
                    <a:lnTo>
                      <a:pt x="12925490" y="1381497"/>
                    </a:lnTo>
                    <a:cubicBezTo>
                      <a:pt x="12949620" y="1381497"/>
                      <a:pt x="12968670" y="1362447"/>
                      <a:pt x="12968670" y="1338317"/>
                    </a:cubicBezTo>
                    <a:lnTo>
                      <a:pt x="12968670" y="40640"/>
                    </a:lnTo>
                    <a:cubicBezTo>
                      <a:pt x="12968670" y="21590"/>
                      <a:pt x="12955970" y="6350"/>
                      <a:pt x="12939460" y="0"/>
                    </a:cubicBezTo>
                    <a:lnTo>
                      <a:pt x="12939460" y="1295137"/>
                    </a:lnTo>
                    <a:cubicBezTo>
                      <a:pt x="12939460" y="1325617"/>
                      <a:pt x="12914060" y="1351017"/>
                      <a:pt x="12883580" y="1351017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12700" y="12700"/>
                <a:ext cx="12971210" cy="1384037"/>
              </a:xfrm>
              <a:custGeom>
                <a:avLst/>
                <a:gdLst/>
                <a:ahLst/>
                <a:cxnLst/>
                <a:rect l="l" t="t" r="r" b="b"/>
                <a:pathLst>
                  <a:path w="12971210" h="1384037">
                    <a:moveTo>
                      <a:pt x="43180" y="1384037"/>
                    </a:moveTo>
                    <a:lnTo>
                      <a:pt x="12928030" y="1384037"/>
                    </a:lnTo>
                    <a:cubicBezTo>
                      <a:pt x="12952160" y="1384037"/>
                      <a:pt x="12971210" y="1364987"/>
                      <a:pt x="12971210" y="1340857"/>
                    </a:cubicBezTo>
                    <a:lnTo>
                      <a:pt x="12971210" y="43180"/>
                    </a:lnTo>
                    <a:cubicBezTo>
                      <a:pt x="12971210" y="19050"/>
                      <a:pt x="12952160" y="0"/>
                      <a:pt x="12928030" y="0"/>
                    </a:cubicBezTo>
                    <a:lnTo>
                      <a:pt x="43180" y="0"/>
                    </a:lnTo>
                    <a:cubicBezTo>
                      <a:pt x="19050" y="0"/>
                      <a:pt x="0" y="19050"/>
                      <a:pt x="0" y="43180"/>
                    </a:cubicBezTo>
                    <a:lnTo>
                      <a:pt x="0" y="1340857"/>
                    </a:lnTo>
                    <a:cubicBezTo>
                      <a:pt x="0" y="1364987"/>
                      <a:pt x="19050" y="1384037"/>
                      <a:pt x="43180" y="1384037"/>
                    </a:cubicBezTo>
                    <a:close/>
                  </a:path>
                </a:pathLst>
              </a:custGeom>
              <a:solidFill>
                <a:srgbClr val="F8F8F8"/>
              </a:solidFill>
            </p:spPr>
          </p:sp>
          <p:sp>
            <p:nvSpPr>
              <p:cNvPr id="6" name="Freeform 6"/>
              <p:cNvSpPr/>
              <p:nvPr/>
            </p:nvSpPr>
            <p:spPr>
              <a:xfrm>
                <a:off x="0" y="0"/>
                <a:ext cx="13038520" cy="1452617"/>
              </a:xfrm>
              <a:custGeom>
                <a:avLst/>
                <a:gdLst/>
                <a:ahLst/>
                <a:cxnLst/>
                <a:rect l="l" t="t" r="r" b="b"/>
                <a:pathLst>
                  <a:path w="13038520" h="1452617">
                    <a:moveTo>
                      <a:pt x="12995340" y="44450"/>
                    </a:moveTo>
                    <a:cubicBezTo>
                      <a:pt x="12990260" y="19050"/>
                      <a:pt x="12967400" y="0"/>
                      <a:pt x="12940730" y="0"/>
                    </a:cubicBezTo>
                    <a:lnTo>
                      <a:pt x="55880" y="0"/>
                    </a:lnTo>
                    <a:cubicBezTo>
                      <a:pt x="25400" y="0"/>
                      <a:pt x="0" y="25400"/>
                      <a:pt x="0" y="55880"/>
                    </a:cubicBezTo>
                    <a:lnTo>
                      <a:pt x="0" y="1353557"/>
                    </a:lnTo>
                    <a:cubicBezTo>
                      <a:pt x="0" y="1380227"/>
                      <a:pt x="17780" y="1401817"/>
                      <a:pt x="43180" y="1408167"/>
                    </a:cubicBezTo>
                    <a:cubicBezTo>
                      <a:pt x="48260" y="1433567"/>
                      <a:pt x="71120" y="1452617"/>
                      <a:pt x="97790" y="1452617"/>
                    </a:cubicBezTo>
                    <a:lnTo>
                      <a:pt x="12982640" y="1452617"/>
                    </a:lnTo>
                    <a:cubicBezTo>
                      <a:pt x="13013120" y="1452617"/>
                      <a:pt x="13038520" y="1427217"/>
                      <a:pt x="13038520" y="1396737"/>
                    </a:cubicBezTo>
                    <a:lnTo>
                      <a:pt x="13038520" y="99060"/>
                    </a:lnTo>
                    <a:cubicBezTo>
                      <a:pt x="13038520" y="72390"/>
                      <a:pt x="13020740" y="50800"/>
                      <a:pt x="12995340" y="44450"/>
                    </a:cubicBezTo>
                    <a:close/>
                    <a:moveTo>
                      <a:pt x="12700" y="1353557"/>
                    </a:moveTo>
                    <a:lnTo>
                      <a:pt x="12700" y="55880"/>
                    </a:lnTo>
                    <a:cubicBezTo>
                      <a:pt x="12700" y="31750"/>
                      <a:pt x="31750" y="12700"/>
                      <a:pt x="55880" y="12700"/>
                    </a:cubicBezTo>
                    <a:lnTo>
                      <a:pt x="12940730" y="12700"/>
                    </a:lnTo>
                    <a:cubicBezTo>
                      <a:pt x="12964860" y="12700"/>
                      <a:pt x="12983910" y="31750"/>
                      <a:pt x="12983910" y="55880"/>
                    </a:cubicBezTo>
                    <a:lnTo>
                      <a:pt x="12983910" y="1353557"/>
                    </a:lnTo>
                    <a:cubicBezTo>
                      <a:pt x="12983910" y="1377687"/>
                      <a:pt x="12964860" y="1396737"/>
                      <a:pt x="12940730" y="1396737"/>
                    </a:cubicBezTo>
                    <a:lnTo>
                      <a:pt x="55880" y="1396737"/>
                    </a:lnTo>
                    <a:cubicBezTo>
                      <a:pt x="31750" y="1396737"/>
                      <a:pt x="12700" y="1377687"/>
                      <a:pt x="12700" y="1353557"/>
                    </a:cubicBezTo>
                    <a:close/>
                    <a:moveTo>
                      <a:pt x="13025820" y="1396737"/>
                    </a:moveTo>
                    <a:cubicBezTo>
                      <a:pt x="13025820" y="1420867"/>
                      <a:pt x="13006770" y="1439917"/>
                      <a:pt x="12982640" y="1439917"/>
                    </a:cubicBezTo>
                    <a:lnTo>
                      <a:pt x="97790" y="1439917"/>
                    </a:lnTo>
                    <a:cubicBezTo>
                      <a:pt x="78740" y="1439917"/>
                      <a:pt x="62230" y="1427217"/>
                      <a:pt x="57150" y="1409437"/>
                    </a:cubicBezTo>
                    <a:lnTo>
                      <a:pt x="12940730" y="1409437"/>
                    </a:lnTo>
                    <a:cubicBezTo>
                      <a:pt x="12971210" y="1409437"/>
                      <a:pt x="12996610" y="1384037"/>
                      <a:pt x="12996610" y="1353557"/>
                    </a:cubicBezTo>
                    <a:lnTo>
                      <a:pt x="12996610" y="58420"/>
                    </a:lnTo>
                    <a:cubicBezTo>
                      <a:pt x="13013120" y="64770"/>
                      <a:pt x="13025820" y="80010"/>
                      <a:pt x="13025820" y="99060"/>
                    </a:cubicBezTo>
                    <a:lnTo>
                      <a:pt x="13025820" y="139673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314043" y="307232"/>
              <a:ext cx="584200" cy="584200"/>
            </a:xfrm>
            <a:prstGeom prst="rect">
              <a:avLst/>
            </a:prstGeom>
          </p:spPr>
        </p:pic>
      </p:grpSp>
      <p:sp>
        <p:nvSpPr>
          <p:cNvPr id="8" name="AutoShape 8"/>
          <p:cNvSpPr/>
          <p:nvPr/>
        </p:nvSpPr>
        <p:spPr>
          <a:xfrm rot="-201720">
            <a:off x="11396670" y="2405504"/>
            <a:ext cx="865098" cy="297619"/>
          </a:xfrm>
          <a:prstGeom prst="rect">
            <a:avLst/>
          </a:prstGeom>
          <a:solidFill>
            <a:srgbClr val="28A04D"/>
          </a:solidFill>
        </p:spPr>
      </p:sp>
      <p:sp>
        <p:nvSpPr>
          <p:cNvPr id="9" name="TextBox 9"/>
          <p:cNvSpPr txBox="1"/>
          <p:nvPr/>
        </p:nvSpPr>
        <p:spPr>
          <a:xfrm>
            <a:off x="1897051" y="4416169"/>
            <a:ext cx="5625233" cy="337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305"/>
              </a:lnSpc>
              <a:spcBef>
                <a:spcPct val="0"/>
              </a:spcBef>
            </a:pPr>
            <a:r>
              <a:rPr lang="en-US" sz="2900">
                <a:solidFill>
                  <a:srgbClr val="000000"/>
                </a:solidFill>
                <a:latin typeface="Fedra Sans Pro 2"/>
              </a:rPr>
              <a:t>Налог - обязательный платеж, который государство взимает с</a:t>
            </a:r>
            <a:r>
              <a:rPr lang="en-US" sz="2900">
                <a:solidFill>
                  <a:srgbClr val="FFCC4D"/>
                </a:solidFill>
                <a:latin typeface="Fedra Sans Pro 2"/>
              </a:rPr>
              <a:t> физических лиц</a:t>
            </a:r>
            <a:r>
              <a:rPr lang="en-US" sz="2900">
                <a:solidFill>
                  <a:srgbClr val="000000"/>
                </a:solidFill>
                <a:latin typeface="Fedra Sans Pro 2"/>
              </a:rPr>
              <a:t>, то есть обычных людей, и </a:t>
            </a:r>
            <a:r>
              <a:rPr lang="en-US" sz="2900">
                <a:solidFill>
                  <a:srgbClr val="FFCC4D"/>
                </a:solidFill>
                <a:latin typeface="Fedra Sans Pro 2"/>
              </a:rPr>
              <a:t>комп</a:t>
            </a:r>
            <a:r>
              <a:rPr lang="en-US" sz="2900" u="none">
                <a:solidFill>
                  <a:srgbClr val="FFCC4D"/>
                </a:solidFill>
                <a:latin typeface="Fedra Sans Pro 2"/>
              </a:rPr>
              <a:t>аний</a:t>
            </a:r>
            <a:r>
              <a:rPr lang="en-US" sz="2900" u="none">
                <a:solidFill>
                  <a:srgbClr val="000000"/>
                </a:solidFill>
                <a:latin typeface="Fedra Sans Pro 2"/>
              </a:rPr>
              <a:t> для финансирования деятельности государственных и социальных организаций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08218" y="3665601"/>
            <a:ext cx="7322683" cy="559269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496280" y="754799"/>
            <a:ext cx="6907697" cy="72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664"/>
              </a:lnSpc>
            </a:pPr>
            <a:r>
              <a:rPr lang="en-US" sz="4800">
                <a:solidFill>
                  <a:srgbClr val="000000"/>
                </a:solidFill>
                <a:latin typeface="Fedra Sans Pro 2"/>
              </a:rPr>
              <a:t>налог - это...?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08409" y="1922115"/>
            <a:ext cx="7322683" cy="5592699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028700" y="5143500"/>
            <a:ext cx="5625233" cy="296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305"/>
              </a:lnSpc>
              <a:spcBef>
                <a:spcPct val="0"/>
              </a:spcBef>
            </a:pP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Налог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-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обязательный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платеж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который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государство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взимает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с</a:t>
            </a:r>
            <a:r>
              <a:rPr lang="en-US" sz="2900" dirty="0">
                <a:solidFill>
                  <a:srgbClr val="FFCC4D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физических</a:t>
            </a:r>
            <a:r>
              <a:rPr lang="en-US" sz="2900" b="1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лиц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то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есть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обычных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людей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и </a:t>
            </a:r>
            <a:r>
              <a:rPr lang="en-US" sz="2900" b="1" dirty="0" err="1">
                <a:solidFill>
                  <a:srgbClr val="006C31"/>
                </a:solidFill>
                <a:latin typeface="Fedra Sans Pro 2"/>
              </a:rPr>
              <a:t>комп</a:t>
            </a:r>
            <a:r>
              <a:rPr lang="en-US" sz="2900" b="1" u="none" dirty="0" err="1">
                <a:solidFill>
                  <a:srgbClr val="006C31"/>
                </a:solidFill>
                <a:latin typeface="Fedra Sans Pro 2"/>
              </a:rPr>
              <a:t>аний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для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финансирования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деятельности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государственных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 и 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социальных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организаций</a:t>
            </a:r>
            <a:endParaRPr lang="en-US" sz="2900" u="none" dirty="0">
              <a:solidFill>
                <a:srgbClr val="000000"/>
              </a:solidFill>
              <a:latin typeface="Fedra Sans Pro 2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9144000" y="3246501"/>
            <a:ext cx="6492784" cy="2955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05"/>
              </a:lnSpc>
            </a:pP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Налоги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—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важный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инструмент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необходимый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для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работы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государства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и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его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органов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.</a:t>
            </a:r>
          </a:p>
          <a:p>
            <a:pPr>
              <a:lnSpc>
                <a:spcPts val="3305"/>
              </a:lnSpc>
            </a:pPr>
            <a:endParaRPr lang="en-US" sz="2900" dirty="0">
              <a:solidFill>
                <a:srgbClr val="000000"/>
              </a:solidFill>
              <a:latin typeface="Fedra Sans Pro 2"/>
            </a:endParaRPr>
          </a:p>
          <a:p>
            <a:pPr marL="0" lvl="0" indent="0">
              <a:lnSpc>
                <a:spcPts val="3305"/>
              </a:lnSpc>
              <a:spcBef>
                <a:spcPct val="0"/>
              </a:spcBef>
            </a:pP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Платить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налоги</a:t>
            </a:r>
            <a:r>
              <a:rPr lang="en-US" sz="2900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Fedra Sans Pro 2"/>
              </a:rPr>
              <a:t>о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бязан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b="1" u="none" dirty="0" err="1">
                <a:solidFill>
                  <a:srgbClr val="006C31"/>
                </a:solidFill>
                <a:latin typeface="Fedra Sans Pro 2"/>
              </a:rPr>
              <a:t>каждый</a:t>
            </a:r>
            <a:r>
              <a:rPr lang="en-US" sz="2900" b="1" u="none" dirty="0">
                <a:solidFill>
                  <a:srgbClr val="FFB43C"/>
                </a:solidFill>
                <a:latin typeface="Fedra Sans Pro 2"/>
              </a:rPr>
              <a:t> </a:t>
            </a:r>
            <a:r>
              <a:rPr lang="en-US" sz="2900" b="1" u="none" dirty="0" err="1">
                <a:solidFill>
                  <a:srgbClr val="006C31"/>
                </a:solidFill>
                <a:latin typeface="Fedra Sans Pro 2"/>
              </a:rPr>
              <a:t>гражданин</a:t>
            </a:r>
            <a:r>
              <a:rPr lang="en-US" sz="2900" b="1" u="none" dirty="0">
                <a:solidFill>
                  <a:srgbClr val="006C31"/>
                </a:solidFill>
                <a:latin typeface="Fedra Sans Pro 2"/>
              </a:rPr>
              <a:t> </a:t>
            </a:r>
            <a:r>
              <a:rPr lang="en-US" sz="2900" b="1" u="none" dirty="0" err="1">
                <a:solidFill>
                  <a:srgbClr val="006C31"/>
                </a:solidFill>
                <a:latin typeface="Fedra Sans Pro 2"/>
              </a:rPr>
              <a:t>России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, 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достигший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определенного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 </a:t>
            </a:r>
            <a:r>
              <a:rPr lang="en-US" sz="2900" u="none" dirty="0" err="1">
                <a:solidFill>
                  <a:srgbClr val="000000"/>
                </a:solidFill>
                <a:latin typeface="Fedra Sans Pro 2"/>
              </a:rPr>
              <a:t>возраста</a:t>
            </a:r>
            <a:r>
              <a:rPr lang="en-US" sz="2900" u="none" dirty="0">
                <a:solidFill>
                  <a:srgbClr val="000000"/>
                </a:solidFill>
                <a:latin typeface="Fedra Sans Pro 2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05212" y="3334922"/>
            <a:ext cx="10477575" cy="3617156"/>
            <a:chOff x="0" y="0"/>
            <a:chExt cx="16929867" cy="5844670"/>
          </a:xfrm>
        </p:grpSpPr>
        <p:sp>
          <p:nvSpPr>
            <p:cNvPr id="3" name="Freeform 3"/>
            <p:cNvSpPr/>
            <p:nvPr/>
          </p:nvSpPr>
          <p:spPr>
            <a:xfrm>
              <a:off x="57150" y="58420"/>
              <a:ext cx="16860017" cy="5773550"/>
            </a:xfrm>
            <a:custGeom>
              <a:avLst/>
              <a:gdLst/>
              <a:ahLst/>
              <a:cxnLst/>
              <a:rect l="l" t="t" r="r" b="b"/>
              <a:pathLst>
                <a:path w="16860017" h="5773550">
                  <a:moveTo>
                    <a:pt x="16774928" y="5743070"/>
                  </a:moveTo>
                  <a:lnTo>
                    <a:pt x="0" y="5743070"/>
                  </a:lnTo>
                  <a:cubicBezTo>
                    <a:pt x="5080" y="5760850"/>
                    <a:pt x="21590" y="5773550"/>
                    <a:pt x="40640" y="5773550"/>
                  </a:cubicBezTo>
                  <a:lnTo>
                    <a:pt x="16816837" y="5773550"/>
                  </a:lnTo>
                  <a:cubicBezTo>
                    <a:pt x="16840967" y="5773550"/>
                    <a:pt x="16860017" y="5754500"/>
                    <a:pt x="16860017" y="5730370"/>
                  </a:cubicBezTo>
                  <a:lnTo>
                    <a:pt x="16860017" y="40640"/>
                  </a:lnTo>
                  <a:cubicBezTo>
                    <a:pt x="16860017" y="21590"/>
                    <a:pt x="16847317" y="6350"/>
                    <a:pt x="16830807" y="0"/>
                  </a:cubicBezTo>
                  <a:lnTo>
                    <a:pt x="16830807" y="5687190"/>
                  </a:lnTo>
                  <a:cubicBezTo>
                    <a:pt x="16830807" y="5717670"/>
                    <a:pt x="16805407" y="5743070"/>
                    <a:pt x="16774928" y="574307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2700" y="12700"/>
              <a:ext cx="16862557" cy="5776090"/>
            </a:xfrm>
            <a:custGeom>
              <a:avLst/>
              <a:gdLst/>
              <a:ahLst/>
              <a:cxnLst/>
              <a:rect l="l" t="t" r="r" b="b"/>
              <a:pathLst>
                <a:path w="16862557" h="5776090">
                  <a:moveTo>
                    <a:pt x="43180" y="5776090"/>
                  </a:moveTo>
                  <a:lnTo>
                    <a:pt x="16819378" y="5776090"/>
                  </a:lnTo>
                  <a:cubicBezTo>
                    <a:pt x="16843507" y="5776090"/>
                    <a:pt x="16862557" y="5757040"/>
                    <a:pt x="16862557" y="5732910"/>
                  </a:cubicBezTo>
                  <a:lnTo>
                    <a:pt x="16862557" y="43180"/>
                  </a:lnTo>
                  <a:cubicBezTo>
                    <a:pt x="16862557" y="19050"/>
                    <a:pt x="16843507" y="0"/>
                    <a:pt x="16819378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5732910"/>
                  </a:lnTo>
                  <a:cubicBezTo>
                    <a:pt x="0" y="5757040"/>
                    <a:pt x="19050" y="5776090"/>
                    <a:pt x="43180" y="5776090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6929867" cy="5844670"/>
            </a:xfrm>
            <a:custGeom>
              <a:avLst/>
              <a:gdLst/>
              <a:ahLst/>
              <a:cxnLst/>
              <a:rect l="l" t="t" r="r" b="b"/>
              <a:pathLst>
                <a:path w="16929867" h="5844670">
                  <a:moveTo>
                    <a:pt x="16886687" y="44450"/>
                  </a:moveTo>
                  <a:cubicBezTo>
                    <a:pt x="16881607" y="19050"/>
                    <a:pt x="16858748" y="0"/>
                    <a:pt x="16832078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5745610"/>
                  </a:lnTo>
                  <a:cubicBezTo>
                    <a:pt x="0" y="5772280"/>
                    <a:pt x="17780" y="5793870"/>
                    <a:pt x="43180" y="5800220"/>
                  </a:cubicBezTo>
                  <a:cubicBezTo>
                    <a:pt x="48260" y="5825620"/>
                    <a:pt x="71120" y="5844670"/>
                    <a:pt x="97790" y="5844670"/>
                  </a:cubicBezTo>
                  <a:lnTo>
                    <a:pt x="16873987" y="5844670"/>
                  </a:lnTo>
                  <a:cubicBezTo>
                    <a:pt x="16904467" y="5844670"/>
                    <a:pt x="16929867" y="5819270"/>
                    <a:pt x="16929867" y="5788790"/>
                  </a:cubicBezTo>
                  <a:lnTo>
                    <a:pt x="16929867" y="99060"/>
                  </a:lnTo>
                  <a:cubicBezTo>
                    <a:pt x="16929867" y="72390"/>
                    <a:pt x="16912087" y="50800"/>
                    <a:pt x="16886687" y="44450"/>
                  </a:cubicBezTo>
                  <a:close/>
                  <a:moveTo>
                    <a:pt x="12700" y="5745610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6832078" y="12700"/>
                  </a:lnTo>
                  <a:cubicBezTo>
                    <a:pt x="16856207" y="12700"/>
                    <a:pt x="16875257" y="31750"/>
                    <a:pt x="16875257" y="55880"/>
                  </a:cubicBezTo>
                  <a:lnTo>
                    <a:pt x="16875257" y="5745610"/>
                  </a:lnTo>
                  <a:cubicBezTo>
                    <a:pt x="16875257" y="5769740"/>
                    <a:pt x="16856207" y="5788790"/>
                    <a:pt x="16832078" y="5788790"/>
                  </a:cubicBezTo>
                  <a:lnTo>
                    <a:pt x="55880" y="5788790"/>
                  </a:lnTo>
                  <a:cubicBezTo>
                    <a:pt x="31750" y="5788790"/>
                    <a:pt x="12700" y="5769740"/>
                    <a:pt x="12700" y="5745610"/>
                  </a:cubicBezTo>
                  <a:close/>
                  <a:moveTo>
                    <a:pt x="16917167" y="5788790"/>
                  </a:moveTo>
                  <a:cubicBezTo>
                    <a:pt x="16917167" y="5812920"/>
                    <a:pt x="16898117" y="5831970"/>
                    <a:pt x="16873987" y="5831970"/>
                  </a:cubicBezTo>
                  <a:lnTo>
                    <a:pt x="97790" y="5831970"/>
                  </a:lnTo>
                  <a:cubicBezTo>
                    <a:pt x="78740" y="5831970"/>
                    <a:pt x="62230" y="5819270"/>
                    <a:pt x="57150" y="5801490"/>
                  </a:cubicBezTo>
                  <a:lnTo>
                    <a:pt x="16832078" y="5801490"/>
                  </a:lnTo>
                  <a:cubicBezTo>
                    <a:pt x="16862557" y="5801490"/>
                    <a:pt x="16887957" y="5776090"/>
                    <a:pt x="16887957" y="5745610"/>
                  </a:cubicBezTo>
                  <a:lnTo>
                    <a:pt x="16887957" y="58420"/>
                  </a:lnTo>
                  <a:cubicBezTo>
                    <a:pt x="16904467" y="64770"/>
                    <a:pt x="16917167" y="80010"/>
                    <a:pt x="16917167" y="99060"/>
                  </a:cubicBezTo>
                  <a:lnTo>
                    <a:pt x="16917167" y="5788790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2281741">
            <a:off x="3376203" y="6243188"/>
            <a:ext cx="1058018" cy="141777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244469" y="5759584"/>
            <a:ext cx="2913860" cy="207678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076995" y="4261038"/>
            <a:ext cx="10134010" cy="139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5000">
                <a:solidFill>
                  <a:srgbClr val="4A4A4B"/>
                </a:solidFill>
                <a:latin typeface="Fedra Sans Pro 1"/>
              </a:rPr>
              <a:t>Примеры каких налогов были в ролике?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69807" y="763132"/>
            <a:ext cx="10477575" cy="1724318"/>
            <a:chOff x="0" y="0"/>
            <a:chExt cx="16929867" cy="2786187"/>
          </a:xfrm>
        </p:grpSpPr>
        <p:sp>
          <p:nvSpPr>
            <p:cNvPr id="3" name="Freeform 3"/>
            <p:cNvSpPr/>
            <p:nvPr/>
          </p:nvSpPr>
          <p:spPr>
            <a:xfrm>
              <a:off x="57150" y="58420"/>
              <a:ext cx="16860017" cy="2715067"/>
            </a:xfrm>
            <a:custGeom>
              <a:avLst/>
              <a:gdLst/>
              <a:ahLst/>
              <a:cxnLst/>
              <a:rect l="l" t="t" r="r" b="b"/>
              <a:pathLst>
                <a:path w="16860017" h="2715067">
                  <a:moveTo>
                    <a:pt x="16774928" y="2684587"/>
                  </a:moveTo>
                  <a:lnTo>
                    <a:pt x="0" y="2684587"/>
                  </a:lnTo>
                  <a:cubicBezTo>
                    <a:pt x="5080" y="2702367"/>
                    <a:pt x="21590" y="2715067"/>
                    <a:pt x="40640" y="2715067"/>
                  </a:cubicBezTo>
                  <a:lnTo>
                    <a:pt x="16816837" y="2715067"/>
                  </a:lnTo>
                  <a:cubicBezTo>
                    <a:pt x="16840967" y="2715067"/>
                    <a:pt x="16860017" y="2696017"/>
                    <a:pt x="16860017" y="2671887"/>
                  </a:cubicBezTo>
                  <a:lnTo>
                    <a:pt x="16860017" y="40640"/>
                  </a:lnTo>
                  <a:cubicBezTo>
                    <a:pt x="16860017" y="21590"/>
                    <a:pt x="16847317" y="6350"/>
                    <a:pt x="16830807" y="0"/>
                  </a:cubicBezTo>
                  <a:lnTo>
                    <a:pt x="16830807" y="2628707"/>
                  </a:lnTo>
                  <a:cubicBezTo>
                    <a:pt x="16830807" y="2659187"/>
                    <a:pt x="16805407" y="2684587"/>
                    <a:pt x="16774928" y="268458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2700" y="12700"/>
              <a:ext cx="16862557" cy="2717607"/>
            </a:xfrm>
            <a:custGeom>
              <a:avLst/>
              <a:gdLst/>
              <a:ahLst/>
              <a:cxnLst/>
              <a:rect l="l" t="t" r="r" b="b"/>
              <a:pathLst>
                <a:path w="16862557" h="2717607">
                  <a:moveTo>
                    <a:pt x="43180" y="2717607"/>
                  </a:moveTo>
                  <a:lnTo>
                    <a:pt x="16819378" y="2717607"/>
                  </a:lnTo>
                  <a:cubicBezTo>
                    <a:pt x="16843507" y="2717607"/>
                    <a:pt x="16862557" y="2698557"/>
                    <a:pt x="16862557" y="2674427"/>
                  </a:cubicBezTo>
                  <a:lnTo>
                    <a:pt x="16862557" y="43180"/>
                  </a:lnTo>
                  <a:cubicBezTo>
                    <a:pt x="16862557" y="19050"/>
                    <a:pt x="16843507" y="0"/>
                    <a:pt x="16819378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674427"/>
                  </a:lnTo>
                  <a:cubicBezTo>
                    <a:pt x="0" y="2698557"/>
                    <a:pt x="19050" y="2717607"/>
                    <a:pt x="43180" y="2717607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6929867" cy="2786187"/>
            </a:xfrm>
            <a:custGeom>
              <a:avLst/>
              <a:gdLst/>
              <a:ahLst/>
              <a:cxnLst/>
              <a:rect l="l" t="t" r="r" b="b"/>
              <a:pathLst>
                <a:path w="16929867" h="2786187">
                  <a:moveTo>
                    <a:pt x="16886687" y="44450"/>
                  </a:moveTo>
                  <a:cubicBezTo>
                    <a:pt x="16881607" y="19050"/>
                    <a:pt x="16858748" y="0"/>
                    <a:pt x="16832078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687127"/>
                  </a:lnTo>
                  <a:cubicBezTo>
                    <a:pt x="0" y="2713797"/>
                    <a:pt x="17780" y="2735387"/>
                    <a:pt x="43180" y="2741737"/>
                  </a:cubicBezTo>
                  <a:cubicBezTo>
                    <a:pt x="48260" y="2767137"/>
                    <a:pt x="71120" y="2786187"/>
                    <a:pt x="97790" y="2786187"/>
                  </a:cubicBezTo>
                  <a:lnTo>
                    <a:pt x="16873987" y="2786187"/>
                  </a:lnTo>
                  <a:cubicBezTo>
                    <a:pt x="16904467" y="2786187"/>
                    <a:pt x="16929867" y="2760787"/>
                    <a:pt x="16929867" y="2730307"/>
                  </a:cubicBezTo>
                  <a:lnTo>
                    <a:pt x="16929867" y="99060"/>
                  </a:lnTo>
                  <a:cubicBezTo>
                    <a:pt x="16929867" y="72390"/>
                    <a:pt x="16912087" y="50800"/>
                    <a:pt x="16886687" y="44450"/>
                  </a:cubicBezTo>
                  <a:close/>
                  <a:moveTo>
                    <a:pt x="12700" y="268712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6832078" y="12700"/>
                  </a:lnTo>
                  <a:cubicBezTo>
                    <a:pt x="16856207" y="12700"/>
                    <a:pt x="16875257" y="31750"/>
                    <a:pt x="16875257" y="55880"/>
                  </a:cubicBezTo>
                  <a:lnTo>
                    <a:pt x="16875257" y="2687127"/>
                  </a:lnTo>
                  <a:cubicBezTo>
                    <a:pt x="16875257" y="2711257"/>
                    <a:pt x="16856207" y="2730307"/>
                    <a:pt x="16832078" y="2730307"/>
                  </a:cubicBezTo>
                  <a:lnTo>
                    <a:pt x="55880" y="2730307"/>
                  </a:lnTo>
                  <a:cubicBezTo>
                    <a:pt x="31750" y="2730307"/>
                    <a:pt x="12700" y="2711257"/>
                    <a:pt x="12700" y="2687127"/>
                  </a:cubicBezTo>
                  <a:close/>
                  <a:moveTo>
                    <a:pt x="16917167" y="2730307"/>
                  </a:moveTo>
                  <a:cubicBezTo>
                    <a:pt x="16917167" y="2754437"/>
                    <a:pt x="16898117" y="2773487"/>
                    <a:pt x="16873987" y="2773487"/>
                  </a:cubicBezTo>
                  <a:lnTo>
                    <a:pt x="97790" y="2773487"/>
                  </a:lnTo>
                  <a:cubicBezTo>
                    <a:pt x="78740" y="2773487"/>
                    <a:pt x="62230" y="2760787"/>
                    <a:pt x="57150" y="2743007"/>
                  </a:cubicBezTo>
                  <a:lnTo>
                    <a:pt x="16832078" y="2743007"/>
                  </a:lnTo>
                  <a:cubicBezTo>
                    <a:pt x="16862557" y="2743007"/>
                    <a:pt x="16887957" y="2717607"/>
                    <a:pt x="16887957" y="2687127"/>
                  </a:cubicBezTo>
                  <a:lnTo>
                    <a:pt x="16887957" y="58420"/>
                  </a:lnTo>
                  <a:cubicBezTo>
                    <a:pt x="16904467" y="64770"/>
                    <a:pt x="16917167" y="80010"/>
                    <a:pt x="16917167" y="99060"/>
                  </a:cubicBezTo>
                  <a:lnTo>
                    <a:pt x="16917167" y="2730307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3140949"/>
            <a:ext cx="3584453" cy="358445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2"/>
              <a:stretch>
                <a:fillRect l="-22522" t="1399" r="-22522" b="1419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5052473" y="3140949"/>
            <a:ext cx="3584453" cy="3584453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3"/>
              <a:stretch>
                <a:fillRect l="-10737" t="1399" r="-10737" b="1419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9076247" y="3140949"/>
            <a:ext cx="3584453" cy="3584453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4"/>
              <a:stretch>
                <a:fillRect l="-22885" t="1399" r="-22885" b="1419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3100020" y="3140949"/>
            <a:ext cx="3584453" cy="3584453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5"/>
              <a:stretch>
                <a:fillRect l="-22885" t="1399" r="-22885" b="1419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4241590" y="952255"/>
            <a:ext cx="10134010" cy="139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5000">
                <a:solidFill>
                  <a:srgbClr val="4A4A4B"/>
                </a:solidFill>
                <a:latin typeface="Fedra Sans Pro 1"/>
              </a:rPr>
              <a:t>Примеры каких налогов были в ролике?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83745" y="6819171"/>
            <a:ext cx="293842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Налоги на доход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052473" y="6819171"/>
            <a:ext cx="3377747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Транспортный налог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636927" y="6819171"/>
            <a:ext cx="4279033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Налоги на имущество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100020" y="6819171"/>
            <a:ext cx="293842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Земельный налог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69807" y="763132"/>
            <a:ext cx="10477575" cy="1724318"/>
            <a:chOff x="0" y="0"/>
            <a:chExt cx="16929867" cy="2786187"/>
          </a:xfrm>
        </p:grpSpPr>
        <p:sp>
          <p:nvSpPr>
            <p:cNvPr id="3" name="Freeform 3"/>
            <p:cNvSpPr/>
            <p:nvPr/>
          </p:nvSpPr>
          <p:spPr>
            <a:xfrm>
              <a:off x="57150" y="58420"/>
              <a:ext cx="16860017" cy="2715067"/>
            </a:xfrm>
            <a:custGeom>
              <a:avLst/>
              <a:gdLst/>
              <a:ahLst/>
              <a:cxnLst/>
              <a:rect l="l" t="t" r="r" b="b"/>
              <a:pathLst>
                <a:path w="16860017" h="2715067">
                  <a:moveTo>
                    <a:pt x="16774928" y="2684587"/>
                  </a:moveTo>
                  <a:lnTo>
                    <a:pt x="0" y="2684587"/>
                  </a:lnTo>
                  <a:cubicBezTo>
                    <a:pt x="5080" y="2702367"/>
                    <a:pt x="21590" y="2715067"/>
                    <a:pt x="40640" y="2715067"/>
                  </a:cubicBezTo>
                  <a:lnTo>
                    <a:pt x="16816837" y="2715067"/>
                  </a:lnTo>
                  <a:cubicBezTo>
                    <a:pt x="16840967" y="2715067"/>
                    <a:pt x="16860017" y="2696017"/>
                    <a:pt x="16860017" y="2671887"/>
                  </a:cubicBezTo>
                  <a:lnTo>
                    <a:pt x="16860017" y="40640"/>
                  </a:lnTo>
                  <a:cubicBezTo>
                    <a:pt x="16860017" y="21590"/>
                    <a:pt x="16847317" y="6350"/>
                    <a:pt x="16830807" y="0"/>
                  </a:cubicBezTo>
                  <a:lnTo>
                    <a:pt x="16830807" y="2628707"/>
                  </a:lnTo>
                  <a:cubicBezTo>
                    <a:pt x="16830807" y="2659187"/>
                    <a:pt x="16805407" y="2684587"/>
                    <a:pt x="16774928" y="268458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2700" y="12700"/>
              <a:ext cx="16862557" cy="2717607"/>
            </a:xfrm>
            <a:custGeom>
              <a:avLst/>
              <a:gdLst/>
              <a:ahLst/>
              <a:cxnLst/>
              <a:rect l="l" t="t" r="r" b="b"/>
              <a:pathLst>
                <a:path w="16862557" h="2717607">
                  <a:moveTo>
                    <a:pt x="43180" y="2717607"/>
                  </a:moveTo>
                  <a:lnTo>
                    <a:pt x="16819378" y="2717607"/>
                  </a:lnTo>
                  <a:cubicBezTo>
                    <a:pt x="16843507" y="2717607"/>
                    <a:pt x="16862557" y="2698557"/>
                    <a:pt x="16862557" y="2674427"/>
                  </a:cubicBezTo>
                  <a:lnTo>
                    <a:pt x="16862557" y="43180"/>
                  </a:lnTo>
                  <a:cubicBezTo>
                    <a:pt x="16862557" y="19050"/>
                    <a:pt x="16843507" y="0"/>
                    <a:pt x="16819378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674427"/>
                  </a:lnTo>
                  <a:cubicBezTo>
                    <a:pt x="0" y="2698557"/>
                    <a:pt x="19050" y="2717607"/>
                    <a:pt x="43180" y="2717607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6929867" cy="2786187"/>
            </a:xfrm>
            <a:custGeom>
              <a:avLst/>
              <a:gdLst/>
              <a:ahLst/>
              <a:cxnLst/>
              <a:rect l="l" t="t" r="r" b="b"/>
              <a:pathLst>
                <a:path w="16929867" h="2786187">
                  <a:moveTo>
                    <a:pt x="16886687" y="44450"/>
                  </a:moveTo>
                  <a:cubicBezTo>
                    <a:pt x="16881607" y="19050"/>
                    <a:pt x="16858748" y="0"/>
                    <a:pt x="16832078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687127"/>
                  </a:lnTo>
                  <a:cubicBezTo>
                    <a:pt x="0" y="2713797"/>
                    <a:pt x="17780" y="2735387"/>
                    <a:pt x="43180" y="2741737"/>
                  </a:cubicBezTo>
                  <a:cubicBezTo>
                    <a:pt x="48260" y="2767137"/>
                    <a:pt x="71120" y="2786187"/>
                    <a:pt x="97790" y="2786187"/>
                  </a:cubicBezTo>
                  <a:lnTo>
                    <a:pt x="16873987" y="2786187"/>
                  </a:lnTo>
                  <a:cubicBezTo>
                    <a:pt x="16904467" y="2786187"/>
                    <a:pt x="16929867" y="2760787"/>
                    <a:pt x="16929867" y="2730307"/>
                  </a:cubicBezTo>
                  <a:lnTo>
                    <a:pt x="16929867" y="99060"/>
                  </a:lnTo>
                  <a:cubicBezTo>
                    <a:pt x="16929867" y="72390"/>
                    <a:pt x="16912087" y="50800"/>
                    <a:pt x="16886687" y="44450"/>
                  </a:cubicBezTo>
                  <a:close/>
                  <a:moveTo>
                    <a:pt x="12700" y="268712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6832078" y="12700"/>
                  </a:lnTo>
                  <a:cubicBezTo>
                    <a:pt x="16856207" y="12700"/>
                    <a:pt x="16875257" y="31750"/>
                    <a:pt x="16875257" y="55880"/>
                  </a:cubicBezTo>
                  <a:lnTo>
                    <a:pt x="16875257" y="2687127"/>
                  </a:lnTo>
                  <a:cubicBezTo>
                    <a:pt x="16875257" y="2711257"/>
                    <a:pt x="16856207" y="2730307"/>
                    <a:pt x="16832078" y="2730307"/>
                  </a:cubicBezTo>
                  <a:lnTo>
                    <a:pt x="55880" y="2730307"/>
                  </a:lnTo>
                  <a:cubicBezTo>
                    <a:pt x="31750" y="2730307"/>
                    <a:pt x="12700" y="2711257"/>
                    <a:pt x="12700" y="2687127"/>
                  </a:cubicBezTo>
                  <a:close/>
                  <a:moveTo>
                    <a:pt x="16917167" y="2730307"/>
                  </a:moveTo>
                  <a:cubicBezTo>
                    <a:pt x="16917167" y="2754437"/>
                    <a:pt x="16898117" y="2773487"/>
                    <a:pt x="16873987" y="2773487"/>
                  </a:cubicBezTo>
                  <a:lnTo>
                    <a:pt x="97790" y="2773487"/>
                  </a:lnTo>
                  <a:cubicBezTo>
                    <a:pt x="78740" y="2773487"/>
                    <a:pt x="62230" y="2760787"/>
                    <a:pt x="57150" y="2743007"/>
                  </a:cubicBezTo>
                  <a:lnTo>
                    <a:pt x="16832078" y="2743007"/>
                  </a:lnTo>
                  <a:cubicBezTo>
                    <a:pt x="16862557" y="2743007"/>
                    <a:pt x="16887957" y="2717607"/>
                    <a:pt x="16887957" y="2687127"/>
                  </a:cubicBezTo>
                  <a:lnTo>
                    <a:pt x="16887957" y="58420"/>
                  </a:lnTo>
                  <a:cubicBezTo>
                    <a:pt x="16904467" y="64770"/>
                    <a:pt x="16917167" y="80010"/>
                    <a:pt x="16917167" y="99060"/>
                  </a:cubicBezTo>
                  <a:lnTo>
                    <a:pt x="16917167" y="2730307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3140949"/>
            <a:ext cx="3584453" cy="358445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2"/>
              <a:stretch>
                <a:fillRect l="-22522" t="1399" r="-22522" b="1419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5052473" y="3140949"/>
            <a:ext cx="3584453" cy="3584453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3"/>
              <a:stretch>
                <a:fillRect l="-10737" t="1399" r="-10737" b="1419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9076247" y="3140949"/>
            <a:ext cx="3584453" cy="3584453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4"/>
              <a:stretch>
                <a:fillRect l="-22885" t="1399" r="-22885" b="1419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3100020" y="3140949"/>
            <a:ext cx="3584453" cy="3584453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5"/>
              <a:stretch>
                <a:fillRect l="-22885" t="1399" r="-22885" b="1419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4241590" y="1290393"/>
            <a:ext cx="10134010" cy="717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5000">
                <a:solidFill>
                  <a:srgbClr val="4A4A4B"/>
                </a:solidFill>
                <a:latin typeface="Fedra Sans Pro 1"/>
              </a:rPr>
              <a:t>Это все - прямые налоги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83745" y="6819171"/>
            <a:ext cx="293842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Налоги на доход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052473" y="6819171"/>
            <a:ext cx="3377747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Транспортный налог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636927" y="6819171"/>
            <a:ext cx="4279033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Налоги на имущество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100020" y="6819171"/>
            <a:ext cx="293842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Земельный налог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69807" y="763132"/>
            <a:ext cx="10477575" cy="1724318"/>
            <a:chOff x="0" y="0"/>
            <a:chExt cx="16929867" cy="2786187"/>
          </a:xfrm>
        </p:grpSpPr>
        <p:sp>
          <p:nvSpPr>
            <p:cNvPr id="3" name="Freeform 3"/>
            <p:cNvSpPr/>
            <p:nvPr/>
          </p:nvSpPr>
          <p:spPr>
            <a:xfrm>
              <a:off x="57150" y="58420"/>
              <a:ext cx="16860017" cy="2715067"/>
            </a:xfrm>
            <a:custGeom>
              <a:avLst/>
              <a:gdLst/>
              <a:ahLst/>
              <a:cxnLst/>
              <a:rect l="l" t="t" r="r" b="b"/>
              <a:pathLst>
                <a:path w="16860017" h="2715067">
                  <a:moveTo>
                    <a:pt x="16774928" y="2684587"/>
                  </a:moveTo>
                  <a:lnTo>
                    <a:pt x="0" y="2684587"/>
                  </a:lnTo>
                  <a:cubicBezTo>
                    <a:pt x="5080" y="2702367"/>
                    <a:pt x="21590" y="2715067"/>
                    <a:pt x="40640" y="2715067"/>
                  </a:cubicBezTo>
                  <a:lnTo>
                    <a:pt x="16816837" y="2715067"/>
                  </a:lnTo>
                  <a:cubicBezTo>
                    <a:pt x="16840967" y="2715067"/>
                    <a:pt x="16860017" y="2696017"/>
                    <a:pt x="16860017" y="2671887"/>
                  </a:cubicBezTo>
                  <a:lnTo>
                    <a:pt x="16860017" y="40640"/>
                  </a:lnTo>
                  <a:cubicBezTo>
                    <a:pt x="16860017" y="21590"/>
                    <a:pt x="16847317" y="6350"/>
                    <a:pt x="16830807" y="0"/>
                  </a:cubicBezTo>
                  <a:lnTo>
                    <a:pt x="16830807" y="2628707"/>
                  </a:lnTo>
                  <a:cubicBezTo>
                    <a:pt x="16830807" y="2659187"/>
                    <a:pt x="16805407" y="2684587"/>
                    <a:pt x="16774928" y="268458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12700" y="12700"/>
              <a:ext cx="16862557" cy="2717607"/>
            </a:xfrm>
            <a:custGeom>
              <a:avLst/>
              <a:gdLst/>
              <a:ahLst/>
              <a:cxnLst/>
              <a:rect l="l" t="t" r="r" b="b"/>
              <a:pathLst>
                <a:path w="16862557" h="2717607">
                  <a:moveTo>
                    <a:pt x="43180" y="2717607"/>
                  </a:moveTo>
                  <a:lnTo>
                    <a:pt x="16819378" y="2717607"/>
                  </a:lnTo>
                  <a:cubicBezTo>
                    <a:pt x="16843507" y="2717607"/>
                    <a:pt x="16862557" y="2698557"/>
                    <a:pt x="16862557" y="2674427"/>
                  </a:cubicBezTo>
                  <a:lnTo>
                    <a:pt x="16862557" y="43180"/>
                  </a:lnTo>
                  <a:cubicBezTo>
                    <a:pt x="16862557" y="19050"/>
                    <a:pt x="16843507" y="0"/>
                    <a:pt x="16819378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674427"/>
                  </a:lnTo>
                  <a:cubicBezTo>
                    <a:pt x="0" y="2698557"/>
                    <a:pt x="19050" y="2717607"/>
                    <a:pt x="43180" y="2717607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6929867" cy="2786187"/>
            </a:xfrm>
            <a:custGeom>
              <a:avLst/>
              <a:gdLst/>
              <a:ahLst/>
              <a:cxnLst/>
              <a:rect l="l" t="t" r="r" b="b"/>
              <a:pathLst>
                <a:path w="16929867" h="2786187">
                  <a:moveTo>
                    <a:pt x="16886687" y="44450"/>
                  </a:moveTo>
                  <a:cubicBezTo>
                    <a:pt x="16881607" y="19050"/>
                    <a:pt x="16858748" y="0"/>
                    <a:pt x="16832078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687127"/>
                  </a:lnTo>
                  <a:cubicBezTo>
                    <a:pt x="0" y="2713797"/>
                    <a:pt x="17780" y="2735387"/>
                    <a:pt x="43180" y="2741737"/>
                  </a:cubicBezTo>
                  <a:cubicBezTo>
                    <a:pt x="48260" y="2767137"/>
                    <a:pt x="71120" y="2786187"/>
                    <a:pt x="97790" y="2786187"/>
                  </a:cubicBezTo>
                  <a:lnTo>
                    <a:pt x="16873987" y="2786187"/>
                  </a:lnTo>
                  <a:cubicBezTo>
                    <a:pt x="16904467" y="2786187"/>
                    <a:pt x="16929867" y="2760787"/>
                    <a:pt x="16929867" y="2730307"/>
                  </a:cubicBezTo>
                  <a:lnTo>
                    <a:pt x="16929867" y="99060"/>
                  </a:lnTo>
                  <a:cubicBezTo>
                    <a:pt x="16929867" y="72390"/>
                    <a:pt x="16912087" y="50800"/>
                    <a:pt x="16886687" y="44450"/>
                  </a:cubicBezTo>
                  <a:close/>
                  <a:moveTo>
                    <a:pt x="12700" y="268712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6832078" y="12700"/>
                  </a:lnTo>
                  <a:cubicBezTo>
                    <a:pt x="16856207" y="12700"/>
                    <a:pt x="16875257" y="31750"/>
                    <a:pt x="16875257" y="55880"/>
                  </a:cubicBezTo>
                  <a:lnTo>
                    <a:pt x="16875257" y="2687127"/>
                  </a:lnTo>
                  <a:cubicBezTo>
                    <a:pt x="16875257" y="2711257"/>
                    <a:pt x="16856207" y="2730307"/>
                    <a:pt x="16832078" y="2730307"/>
                  </a:cubicBezTo>
                  <a:lnTo>
                    <a:pt x="55880" y="2730307"/>
                  </a:lnTo>
                  <a:cubicBezTo>
                    <a:pt x="31750" y="2730307"/>
                    <a:pt x="12700" y="2711257"/>
                    <a:pt x="12700" y="2687127"/>
                  </a:cubicBezTo>
                  <a:close/>
                  <a:moveTo>
                    <a:pt x="16917167" y="2730307"/>
                  </a:moveTo>
                  <a:cubicBezTo>
                    <a:pt x="16917167" y="2754437"/>
                    <a:pt x="16898117" y="2773487"/>
                    <a:pt x="16873987" y="2773487"/>
                  </a:cubicBezTo>
                  <a:lnTo>
                    <a:pt x="97790" y="2773487"/>
                  </a:lnTo>
                  <a:cubicBezTo>
                    <a:pt x="78740" y="2773487"/>
                    <a:pt x="62230" y="2760787"/>
                    <a:pt x="57150" y="2743007"/>
                  </a:cubicBezTo>
                  <a:lnTo>
                    <a:pt x="16832078" y="2743007"/>
                  </a:lnTo>
                  <a:cubicBezTo>
                    <a:pt x="16862557" y="2743007"/>
                    <a:pt x="16887957" y="2717607"/>
                    <a:pt x="16887957" y="2687127"/>
                  </a:cubicBezTo>
                  <a:lnTo>
                    <a:pt x="16887957" y="58420"/>
                  </a:lnTo>
                  <a:cubicBezTo>
                    <a:pt x="16904467" y="64770"/>
                    <a:pt x="16917167" y="80010"/>
                    <a:pt x="16917167" y="99060"/>
                  </a:cubicBezTo>
                  <a:lnTo>
                    <a:pt x="16917167" y="2730307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3140949"/>
            <a:ext cx="3584453" cy="358445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2"/>
              <a:stretch>
                <a:fillRect l="-22522" t="1399" r="-22522" b="1419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5052473" y="3140949"/>
            <a:ext cx="3584453" cy="3584453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3"/>
              <a:stretch>
                <a:fillRect l="-10737" t="1399" r="-10737" b="1419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9076247" y="3140949"/>
            <a:ext cx="3584453" cy="3584453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4"/>
              <a:stretch>
                <a:fillRect l="-22885" t="1399" r="-22885" b="1419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13100020" y="3140949"/>
            <a:ext cx="3584453" cy="3584453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88900" y="88900"/>
              <a:ext cx="6172200" cy="6172200"/>
            </a:xfrm>
            <a:custGeom>
              <a:avLst/>
              <a:gdLst/>
              <a:ahLst/>
              <a:cxnLst/>
              <a:rect l="l" t="t" r="r" b="b"/>
              <a:pathLst>
                <a:path w="6172200" h="6172200">
                  <a:moveTo>
                    <a:pt x="6172200" y="5864860"/>
                  </a:moveTo>
                  <a:cubicBezTo>
                    <a:pt x="6172200" y="6033770"/>
                    <a:pt x="6035040" y="6170930"/>
                    <a:pt x="5866130" y="6170930"/>
                  </a:cubicBezTo>
                  <a:lnTo>
                    <a:pt x="307340" y="6170930"/>
                  </a:lnTo>
                  <a:cubicBezTo>
                    <a:pt x="137160" y="6172200"/>
                    <a:pt x="0" y="6035040"/>
                    <a:pt x="0" y="5864860"/>
                  </a:cubicBezTo>
                  <a:lnTo>
                    <a:pt x="0" y="307340"/>
                  </a:lnTo>
                  <a:cubicBezTo>
                    <a:pt x="0" y="137160"/>
                    <a:pt x="137160" y="0"/>
                    <a:pt x="307340" y="0"/>
                  </a:cubicBezTo>
                  <a:lnTo>
                    <a:pt x="5866130" y="0"/>
                  </a:lnTo>
                  <a:cubicBezTo>
                    <a:pt x="6035040" y="0"/>
                    <a:pt x="6172200" y="137160"/>
                    <a:pt x="6172200" y="307340"/>
                  </a:cubicBezTo>
                  <a:lnTo>
                    <a:pt x="6172200" y="5864860"/>
                  </a:lnTo>
                  <a:close/>
                </a:path>
              </a:pathLst>
            </a:custGeom>
            <a:blipFill>
              <a:blip r:embed="rId5"/>
              <a:stretch>
                <a:fillRect l="-22885" t="1399" r="-22885" b="1419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5953760" y="6350000"/>
                  </a:moveTo>
                  <a:lnTo>
                    <a:pt x="396240" y="6350000"/>
                  </a:lnTo>
                  <a:cubicBezTo>
                    <a:pt x="177800" y="6350000"/>
                    <a:pt x="0" y="6172200"/>
                    <a:pt x="0" y="5953760"/>
                  </a:cubicBezTo>
                  <a:lnTo>
                    <a:pt x="0" y="396240"/>
                  </a:lnTo>
                  <a:cubicBezTo>
                    <a:pt x="0" y="177800"/>
                    <a:pt x="177800" y="0"/>
                    <a:pt x="396240" y="0"/>
                  </a:cubicBezTo>
                  <a:lnTo>
                    <a:pt x="5955030" y="0"/>
                  </a:lnTo>
                  <a:cubicBezTo>
                    <a:pt x="6172200" y="0"/>
                    <a:pt x="6350000" y="177800"/>
                    <a:pt x="6350000" y="396240"/>
                  </a:cubicBezTo>
                  <a:lnTo>
                    <a:pt x="6350000" y="5955030"/>
                  </a:lnTo>
                  <a:cubicBezTo>
                    <a:pt x="6350000" y="6172200"/>
                    <a:pt x="6172200" y="6350000"/>
                    <a:pt x="5953760" y="6350000"/>
                  </a:cubicBezTo>
                  <a:close/>
                  <a:moveTo>
                    <a:pt x="396240" y="179070"/>
                  </a:moveTo>
                  <a:cubicBezTo>
                    <a:pt x="276860" y="179070"/>
                    <a:pt x="179070" y="276860"/>
                    <a:pt x="179070" y="396240"/>
                  </a:cubicBezTo>
                  <a:lnTo>
                    <a:pt x="179070" y="5955030"/>
                  </a:lnTo>
                  <a:cubicBezTo>
                    <a:pt x="179070" y="6074410"/>
                    <a:pt x="276860" y="6172200"/>
                    <a:pt x="396240" y="6172200"/>
                  </a:cubicBezTo>
                  <a:lnTo>
                    <a:pt x="5955030" y="6172200"/>
                  </a:lnTo>
                  <a:cubicBezTo>
                    <a:pt x="6074410" y="6172200"/>
                    <a:pt x="6172200" y="6074410"/>
                    <a:pt x="6172200" y="5955030"/>
                  </a:cubicBezTo>
                  <a:lnTo>
                    <a:pt x="6172200" y="396240"/>
                  </a:lnTo>
                  <a:cubicBezTo>
                    <a:pt x="6172200" y="276860"/>
                    <a:pt x="6074410" y="179070"/>
                    <a:pt x="5955030" y="179070"/>
                  </a:cubicBezTo>
                  <a:lnTo>
                    <a:pt x="396240" y="179070"/>
                  </a:lnTo>
                  <a:close/>
                </a:path>
              </a:pathLst>
            </a:custGeom>
            <a:solidFill>
              <a:srgbClr val="4A4A4B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5272133" y="7386861"/>
            <a:ext cx="2938426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4A4A4B"/>
                </a:solidFill>
                <a:latin typeface="Fedra Sans Pro 1"/>
              </a:rPr>
              <a:t>от мощности автомобиля (л.с.)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216565" y="7386861"/>
            <a:ext cx="2938426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4A4A4B"/>
                </a:solidFill>
                <a:latin typeface="Fedra Sans Pro 1"/>
              </a:rPr>
              <a:t>% от стоимости квартиры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299106" y="7386861"/>
            <a:ext cx="2938426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4A4A4B"/>
                </a:solidFill>
                <a:latin typeface="Fedra Sans Pro 1"/>
              </a:rPr>
              <a:t>% от стоимости участка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241590" y="952255"/>
            <a:ext cx="10134010" cy="139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5000">
                <a:solidFill>
                  <a:srgbClr val="4A4A4B"/>
                </a:solidFill>
                <a:latin typeface="Fedra Sans Pro 1"/>
              </a:rPr>
              <a:t>От чего зависит </a:t>
            </a:r>
          </a:p>
          <a:p>
            <a:pPr algn="ctr">
              <a:lnSpc>
                <a:spcPts val="5300"/>
              </a:lnSpc>
            </a:pPr>
            <a:r>
              <a:rPr lang="en-US" sz="5000">
                <a:solidFill>
                  <a:srgbClr val="4A4A4B"/>
                </a:solidFill>
                <a:latin typeface="Fedra Sans Pro 1"/>
              </a:rPr>
              <a:t>размер налога?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83745" y="6819171"/>
            <a:ext cx="293842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Налоги на доход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052473" y="6819171"/>
            <a:ext cx="3377747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Транспортный налог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36927" y="6819171"/>
            <a:ext cx="4279033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Налоги на имущество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100020" y="6819171"/>
            <a:ext cx="2938426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Fedra Sans Pro 1"/>
              </a:rPr>
              <a:t>Земельный налог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31381" y="7356381"/>
            <a:ext cx="2938426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4A4A4B"/>
                </a:solidFill>
                <a:latin typeface="Fedra Sans Pro 1"/>
              </a:rPr>
              <a:t>основная процентная ставка 13 %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412091" y="3166403"/>
            <a:ext cx="4896504" cy="97930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61930" y="3351572"/>
            <a:ext cx="8538042" cy="4227744"/>
            <a:chOff x="0" y="0"/>
            <a:chExt cx="11384056" cy="5636992"/>
          </a:xfrm>
        </p:grpSpPr>
        <p:sp>
          <p:nvSpPr>
            <p:cNvPr id="4" name="TextBox 4"/>
            <p:cNvSpPr txBox="1"/>
            <p:nvPr/>
          </p:nvSpPr>
          <p:spPr>
            <a:xfrm>
              <a:off x="0" y="-9525"/>
              <a:ext cx="11384056" cy="41087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22"/>
                </a:lnSpc>
              </a:pP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Они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включены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в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стоимость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товаров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и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услуг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000000"/>
                </a:solidFill>
                <a:latin typeface="Fedra Sans Pro 2"/>
              </a:endParaRPr>
            </a:p>
            <a:p>
              <a:pPr>
                <a:lnSpc>
                  <a:spcPts val="3422"/>
                </a:lnSpc>
              </a:pP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Например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, НДС -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налог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добавленную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стоимость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</a:t>
              </a:r>
            </a:p>
            <a:p>
              <a:pPr>
                <a:lnSpc>
                  <a:spcPts val="3422"/>
                </a:lnSpc>
              </a:pPr>
              <a:endParaRPr lang="en-US" sz="2900" dirty="0">
                <a:solidFill>
                  <a:srgbClr val="000000"/>
                </a:solidFill>
                <a:latin typeface="Fedra Sans Pro 2"/>
              </a:endParaRPr>
            </a:p>
            <a:p>
              <a:pPr marL="0" lvl="0" indent="0">
                <a:lnSpc>
                  <a:spcPts val="3422"/>
                </a:lnSpc>
              </a:pP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В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нашей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стране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его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размер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- 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10% 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и </a:t>
              </a:r>
              <a:r>
                <a:rPr lang="en-US" sz="2900" b="1" dirty="0">
                  <a:solidFill>
                    <a:srgbClr val="006C31"/>
                  </a:solidFill>
                  <a:latin typeface="Fedra Sans Pro 2"/>
                </a:rPr>
                <a:t>20% 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в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зависимости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от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вида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 </a:t>
              </a:r>
              <a:r>
                <a:rPr lang="en-US" sz="2900" dirty="0" err="1">
                  <a:solidFill>
                    <a:srgbClr val="000000"/>
                  </a:solidFill>
                  <a:latin typeface="Fedra Sans Pro 2"/>
                </a:rPr>
                <a:t>товаров</a:t>
              </a:r>
              <a:r>
                <a:rPr lang="en-US" sz="2900" dirty="0">
                  <a:solidFill>
                    <a:srgbClr val="000000"/>
                  </a:solidFill>
                  <a:latin typeface="Fedra Sans Pro 2"/>
                </a:rPr>
                <a:t>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5161359"/>
              <a:ext cx="7690576" cy="475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28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069807" y="763132"/>
            <a:ext cx="10477575" cy="1724318"/>
            <a:chOff x="0" y="0"/>
            <a:chExt cx="16929867" cy="2786187"/>
          </a:xfrm>
        </p:grpSpPr>
        <p:sp>
          <p:nvSpPr>
            <p:cNvPr id="7" name="Freeform 7"/>
            <p:cNvSpPr/>
            <p:nvPr/>
          </p:nvSpPr>
          <p:spPr>
            <a:xfrm>
              <a:off x="57150" y="58420"/>
              <a:ext cx="16860017" cy="2715067"/>
            </a:xfrm>
            <a:custGeom>
              <a:avLst/>
              <a:gdLst/>
              <a:ahLst/>
              <a:cxnLst/>
              <a:rect l="l" t="t" r="r" b="b"/>
              <a:pathLst>
                <a:path w="16860017" h="2715067">
                  <a:moveTo>
                    <a:pt x="16774928" y="2684587"/>
                  </a:moveTo>
                  <a:lnTo>
                    <a:pt x="0" y="2684587"/>
                  </a:lnTo>
                  <a:cubicBezTo>
                    <a:pt x="5080" y="2702367"/>
                    <a:pt x="21590" y="2715067"/>
                    <a:pt x="40640" y="2715067"/>
                  </a:cubicBezTo>
                  <a:lnTo>
                    <a:pt x="16816837" y="2715067"/>
                  </a:lnTo>
                  <a:cubicBezTo>
                    <a:pt x="16840967" y="2715067"/>
                    <a:pt x="16860017" y="2696017"/>
                    <a:pt x="16860017" y="2671887"/>
                  </a:cubicBezTo>
                  <a:lnTo>
                    <a:pt x="16860017" y="40640"/>
                  </a:lnTo>
                  <a:cubicBezTo>
                    <a:pt x="16860017" y="21590"/>
                    <a:pt x="16847317" y="6350"/>
                    <a:pt x="16830807" y="0"/>
                  </a:cubicBezTo>
                  <a:lnTo>
                    <a:pt x="16830807" y="2628707"/>
                  </a:lnTo>
                  <a:cubicBezTo>
                    <a:pt x="16830807" y="2659187"/>
                    <a:pt x="16805407" y="2684587"/>
                    <a:pt x="16774928" y="268458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12700" y="12700"/>
              <a:ext cx="16862557" cy="2717607"/>
            </a:xfrm>
            <a:custGeom>
              <a:avLst/>
              <a:gdLst/>
              <a:ahLst/>
              <a:cxnLst/>
              <a:rect l="l" t="t" r="r" b="b"/>
              <a:pathLst>
                <a:path w="16862557" h="2717607">
                  <a:moveTo>
                    <a:pt x="43180" y="2717607"/>
                  </a:moveTo>
                  <a:lnTo>
                    <a:pt x="16819378" y="2717607"/>
                  </a:lnTo>
                  <a:cubicBezTo>
                    <a:pt x="16843507" y="2717607"/>
                    <a:pt x="16862557" y="2698557"/>
                    <a:pt x="16862557" y="2674427"/>
                  </a:cubicBezTo>
                  <a:lnTo>
                    <a:pt x="16862557" y="43180"/>
                  </a:lnTo>
                  <a:cubicBezTo>
                    <a:pt x="16862557" y="19050"/>
                    <a:pt x="16843507" y="0"/>
                    <a:pt x="16819378" y="0"/>
                  </a:cubicBezTo>
                  <a:lnTo>
                    <a:pt x="43180" y="0"/>
                  </a:lnTo>
                  <a:cubicBezTo>
                    <a:pt x="19050" y="0"/>
                    <a:pt x="0" y="19050"/>
                    <a:pt x="0" y="43180"/>
                  </a:cubicBezTo>
                  <a:lnTo>
                    <a:pt x="0" y="2674427"/>
                  </a:lnTo>
                  <a:cubicBezTo>
                    <a:pt x="0" y="2698557"/>
                    <a:pt x="19050" y="2717607"/>
                    <a:pt x="43180" y="2717607"/>
                  </a:cubicBezTo>
                  <a:close/>
                </a:path>
              </a:pathLst>
            </a:custGeom>
            <a:solidFill>
              <a:srgbClr val="F8F8F8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16929867" cy="2786187"/>
            </a:xfrm>
            <a:custGeom>
              <a:avLst/>
              <a:gdLst/>
              <a:ahLst/>
              <a:cxnLst/>
              <a:rect l="l" t="t" r="r" b="b"/>
              <a:pathLst>
                <a:path w="16929867" h="2786187">
                  <a:moveTo>
                    <a:pt x="16886687" y="44450"/>
                  </a:moveTo>
                  <a:cubicBezTo>
                    <a:pt x="16881607" y="19050"/>
                    <a:pt x="16858748" y="0"/>
                    <a:pt x="16832078" y="0"/>
                  </a:cubicBezTo>
                  <a:lnTo>
                    <a:pt x="55880" y="0"/>
                  </a:lnTo>
                  <a:cubicBezTo>
                    <a:pt x="25400" y="0"/>
                    <a:pt x="0" y="25400"/>
                    <a:pt x="0" y="55880"/>
                  </a:cubicBezTo>
                  <a:lnTo>
                    <a:pt x="0" y="2687127"/>
                  </a:lnTo>
                  <a:cubicBezTo>
                    <a:pt x="0" y="2713797"/>
                    <a:pt x="17780" y="2735387"/>
                    <a:pt x="43180" y="2741737"/>
                  </a:cubicBezTo>
                  <a:cubicBezTo>
                    <a:pt x="48260" y="2767137"/>
                    <a:pt x="71120" y="2786187"/>
                    <a:pt x="97790" y="2786187"/>
                  </a:cubicBezTo>
                  <a:lnTo>
                    <a:pt x="16873987" y="2786187"/>
                  </a:lnTo>
                  <a:cubicBezTo>
                    <a:pt x="16904467" y="2786187"/>
                    <a:pt x="16929867" y="2760787"/>
                    <a:pt x="16929867" y="2730307"/>
                  </a:cubicBezTo>
                  <a:lnTo>
                    <a:pt x="16929867" y="99060"/>
                  </a:lnTo>
                  <a:cubicBezTo>
                    <a:pt x="16929867" y="72390"/>
                    <a:pt x="16912087" y="50800"/>
                    <a:pt x="16886687" y="44450"/>
                  </a:cubicBezTo>
                  <a:close/>
                  <a:moveTo>
                    <a:pt x="12700" y="2687127"/>
                  </a:moveTo>
                  <a:lnTo>
                    <a:pt x="12700" y="55880"/>
                  </a:lnTo>
                  <a:cubicBezTo>
                    <a:pt x="12700" y="31750"/>
                    <a:pt x="31750" y="12700"/>
                    <a:pt x="55880" y="12700"/>
                  </a:cubicBezTo>
                  <a:lnTo>
                    <a:pt x="16832078" y="12700"/>
                  </a:lnTo>
                  <a:cubicBezTo>
                    <a:pt x="16856207" y="12700"/>
                    <a:pt x="16875257" y="31750"/>
                    <a:pt x="16875257" y="55880"/>
                  </a:cubicBezTo>
                  <a:lnTo>
                    <a:pt x="16875257" y="2687127"/>
                  </a:lnTo>
                  <a:cubicBezTo>
                    <a:pt x="16875257" y="2711257"/>
                    <a:pt x="16856207" y="2730307"/>
                    <a:pt x="16832078" y="2730307"/>
                  </a:cubicBezTo>
                  <a:lnTo>
                    <a:pt x="55880" y="2730307"/>
                  </a:lnTo>
                  <a:cubicBezTo>
                    <a:pt x="31750" y="2730307"/>
                    <a:pt x="12700" y="2711257"/>
                    <a:pt x="12700" y="2687127"/>
                  </a:cubicBezTo>
                  <a:close/>
                  <a:moveTo>
                    <a:pt x="16917167" y="2730307"/>
                  </a:moveTo>
                  <a:cubicBezTo>
                    <a:pt x="16917167" y="2754437"/>
                    <a:pt x="16898117" y="2773487"/>
                    <a:pt x="16873987" y="2773487"/>
                  </a:cubicBezTo>
                  <a:lnTo>
                    <a:pt x="97790" y="2773487"/>
                  </a:lnTo>
                  <a:cubicBezTo>
                    <a:pt x="78740" y="2773487"/>
                    <a:pt x="62230" y="2760787"/>
                    <a:pt x="57150" y="2743007"/>
                  </a:cubicBezTo>
                  <a:lnTo>
                    <a:pt x="16832078" y="2743007"/>
                  </a:lnTo>
                  <a:cubicBezTo>
                    <a:pt x="16862557" y="2743007"/>
                    <a:pt x="16887957" y="2717607"/>
                    <a:pt x="16887957" y="2687127"/>
                  </a:cubicBezTo>
                  <a:lnTo>
                    <a:pt x="16887957" y="58420"/>
                  </a:lnTo>
                  <a:cubicBezTo>
                    <a:pt x="16904467" y="64770"/>
                    <a:pt x="16917167" y="80010"/>
                    <a:pt x="16917167" y="99060"/>
                  </a:cubicBezTo>
                  <a:lnTo>
                    <a:pt x="16917167" y="2730307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768686" y="2911734"/>
            <a:ext cx="9814551" cy="653281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241590" y="952255"/>
            <a:ext cx="10134010" cy="139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0"/>
              </a:lnSpc>
            </a:pPr>
            <a:r>
              <a:rPr lang="en-US" sz="5000">
                <a:solidFill>
                  <a:srgbClr val="4A4A4B"/>
                </a:solidFill>
                <a:latin typeface="Fedra Sans Pro 1"/>
              </a:rPr>
              <a:t>Помимо прямых - есть косвенные налоги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542</Words>
  <Application>Microsoft Office PowerPoint</Application>
  <PresentationFormat>Произвольный</PresentationFormat>
  <Paragraphs>95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Fedra Sans Pro 1</vt:lpstr>
      <vt:lpstr>Fedra Sans Pro 2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Приложение 1. Презентация Налоги</dc:title>
  <cp:lastModifiedBy>Тамара Адаева</cp:lastModifiedBy>
  <cp:revision>6</cp:revision>
  <dcterms:created xsi:type="dcterms:W3CDTF">2006-08-16T00:00:00Z</dcterms:created>
  <dcterms:modified xsi:type="dcterms:W3CDTF">2022-04-13T14:24:24Z</dcterms:modified>
  <dc:identifier>DAEPRU8ZAmQ</dc:identifier>
</cp:coreProperties>
</file>