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Montserrat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Montserrat-italic.fntdata"/><Relationship Id="rId10" Type="http://schemas.openxmlformats.org/officeDocument/2006/relationships/font" Target="fonts/Montserrat-bold.fntdata"/><Relationship Id="rId12" Type="http://schemas.openxmlformats.org/officeDocument/2006/relationships/font" Target="fonts/Montserrat-boldItalic.fntdata"/><Relationship Id="rId9" Type="http://schemas.openxmlformats.org/officeDocument/2006/relationships/font" Target="fonts/Montserrat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47a0317cc7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47a0317cc7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75faad979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75faad979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3088975" y="1283525"/>
            <a:ext cx="2752800" cy="1200000"/>
          </a:xfrm>
          <a:prstGeom prst="diamon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latin typeface="Montserrat"/>
                <a:ea typeface="Montserrat"/>
                <a:cs typeface="Montserrat"/>
                <a:sym typeface="Montserrat"/>
              </a:rPr>
              <a:t>У Миши достаточно денег на компьютер?</a:t>
            </a:r>
            <a:endParaRPr sz="9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latin typeface="Montserrat"/>
                <a:ea typeface="Montserrat"/>
                <a:cs typeface="Montserrat"/>
                <a:sym typeface="Montserrat"/>
              </a:rPr>
              <a:t>P ≥ 100 000 ?</a:t>
            </a:r>
            <a:endParaRPr sz="9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2187775" y="2495975"/>
            <a:ext cx="415200" cy="28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latin typeface="Montserrat"/>
                <a:ea typeface="Montserrat"/>
                <a:cs typeface="Montserrat"/>
                <a:sym typeface="Montserrat"/>
              </a:rPr>
              <a:t>Да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6278063" y="2495975"/>
            <a:ext cx="484800" cy="28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latin typeface="Montserrat"/>
                <a:ea typeface="Montserrat"/>
                <a:cs typeface="Montserrat"/>
                <a:sym typeface="Montserrat"/>
              </a:rPr>
              <a:t>Нет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1111600" y="3354725"/>
            <a:ext cx="1941900" cy="652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latin typeface="Montserrat"/>
                <a:ea typeface="Montserrat"/>
                <a:cs typeface="Montserrat"/>
                <a:sym typeface="Montserrat"/>
              </a:rPr>
              <a:t>Миша накопил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latin typeface="Montserrat"/>
                <a:ea typeface="Montserrat"/>
                <a:cs typeface="Montserrat"/>
                <a:sym typeface="Montserrat"/>
              </a:rPr>
              <a:t>на компьютер.</a:t>
            </a:r>
            <a:br>
              <a:rPr lang="ru" sz="1000">
                <a:latin typeface="Montserrat"/>
                <a:ea typeface="Montserrat"/>
                <a:cs typeface="Montserrat"/>
                <a:sym typeface="Montserrat"/>
              </a:rPr>
            </a:br>
            <a:r>
              <a:rPr lang="ru" sz="1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Миша молодец.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 txBox="1"/>
          <p:nvPr/>
        </p:nvSpPr>
        <p:spPr>
          <a:xfrm>
            <a:off x="133550" y="4264625"/>
            <a:ext cx="3750300" cy="65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Montserrat"/>
                <a:ea typeface="Montserrat"/>
                <a:cs typeface="Montserrat"/>
                <a:sym typeface="Montserrat"/>
              </a:rPr>
              <a:t>Миша купил компьютер через 4 месяца</a:t>
            </a:r>
            <a:endParaRPr sz="12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Montserrat"/>
                <a:ea typeface="Montserrat"/>
                <a:cs typeface="Montserrat"/>
                <a:sym typeface="Montserrat"/>
              </a:rPr>
              <a:t>Миша переплатил 0 рублей</a:t>
            </a:r>
            <a:endParaRPr sz="12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133550" y="193400"/>
            <a:ext cx="1941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200">
                <a:latin typeface="Montserrat"/>
                <a:ea typeface="Montserrat"/>
                <a:cs typeface="Montserrat"/>
                <a:sym typeface="Montserrat"/>
              </a:rPr>
              <a:t>Покупка с помощью накопления</a:t>
            </a:r>
            <a:endParaRPr b="1" sz="12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200">
                <a:latin typeface="Montserrat"/>
                <a:ea typeface="Montserrat"/>
                <a:cs typeface="Montserrat"/>
                <a:sym typeface="Montserrat"/>
              </a:rPr>
              <a:t>на дебетовой карте</a:t>
            </a:r>
            <a:endParaRPr b="1" sz="12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5746200" y="3354725"/>
            <a:ext cx="2184000" cy="652200"/>
          </a:xfrm>
          <a:prstGeom prst="roundRect">
            <a:avLst>
              <a:gd fmla="val 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Миша получил зарплату и отложил 25 000</a:t>
            </a:r>
            <a:endParaRPr sz="1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P = P + 25 000</a:t>
            </a:r>
            <a:endParaRPr/>
          </a:p>
        </p:txBody>
      </p:sp>
      <p:cxnSp>
        <p:nvCxnSpPr>
          <p:cNvPr id="61" name="Google Shape;61;p13"/>
          <p:cNvCxnSpPr>
            <a:stCxn id="60" idx="3"/>
            <a:endCxn id="54" idx="0"/>
          </p:cNvCxnSpPr>
          <p:nvPr/>
        </p:nvCxnSpPr>
        <p:spPr>
          <a:xfrm rot="10800000">
            <a:off x="4465500" y="1283525"/>
            <a:ext cx="3464700" cy="2397300"/>
          </a:xfrm>
          <a:prstGeom prst="bentConnector4">
            <a:avLst>
              <a:gd fmla="val -6873" name="adj1"/>
              <a:gd fmla="val 109933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2" name="Google Shape;62;p13"/>
          <p:cNvCxnSpPr>
            <a:stCxn id="54" idx="3"/>
            <a:endCxn id="60" idx="0"/>
          </p:cNvCxnSpPr>
          <p:nvPr/>
        </p:nvCxnSpPr>
        <p:spPr>
          <a:xfrm>
            <a:off x="5841775" y="1883525"/>
            <a:ext cx="996300" cy="1471200"/>
          </a:xfrm>
          <a:prstGeom prst="bentConnector2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3" name="Google Shape;63;p13"/>
          <p:cNvCxnSpPr>
            <a:stCxn id="54" idx="1"/>
            <a:endCxn id="57" idx="0"/>
          </p:cNvCxnSpPr>
          <p:nvPr/>
        </p:nvCxnSpPr>
        <p:spPr>
          <a:xfrm flipH="1">
            <a:off x="2082475" y="1883525"/>
            <a:ext cx="1006500" cy="1471200"/>
          </a:xfrm>
          <a:prstGeom prst="bentConnector2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4" name="Google Shape;64;p13"/>
          <p:cNvSpPr txBox="1"/>
          <p:nvPr/>
        </p:nvSpPr>
        <p:spPr>
          <a:xfrm>
            <a:off x="2297925" y="193400"/>
            <a:ext cx="3750300" cy="65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latin typeface="Montserrat"/>
                <a:ea typeface="Montserrat"/>
                <a:cs typeface="Montserrat"/>
                <a:sym typeface="Montserrat"/>
              </a:rPr>
              <a:t>P  – накопления Миши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latin typeface="Montserrat"/>
                <a:ea typeface="Montserrat"/>
                <a:cs typeface="Montserrat"/>
                <a:sym typeface="Montserrat"/>
              </a:rPr>
              <a:t>На старте P = 0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000">
                <a:latin typeface="Montserrat"/>
                <a:ea typeface="Montserrat"/>
                <a:cs typeface="Montserrat"/>
                <a:sym typeface="Montserrat"/>
              </a:rPr>
              <a:t>i – количество месяцев,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000">
                <a:latin typeface="Montserrat"/>
                <a:ea typeface="Montserrat"/>
                <a:cs typeface="Montserrat"/>
                <a:sym typeface="Montserrat"/>
              </a:rPr>
              <a:t>прошедших со старта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000">
                <a:latin typeface="Montserrat"/>
                <a:ea typeface="Montserrat"/>
                <a:cs typeface="Montserrat"/>
                <a:sym typeface="Montserrat"/>
              </a:rPr>
              <a:t>На старте i = 1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7440125" y="1717375"/>
            <a:ext cx="718200" cy="55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 = i + 1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/>
          <p:nvPr/>
        </p:nvSpPr>
        <p:spPr>
          <a:xfrm>
            <a:off x="133550" y="4105250"/>
            <a:ext cx="3750300" cy="65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Montserrat"/>
                <a:ea typeface="Montserrat"/>
                <a:cs typeface="Montserrat"/>
                <a:sym typeface="Montserrat"/>
              </a:rPr>
              <a:t>Миша купил компьютер сразу</a:t>
            </a:r>
            <a:endParaRPr sz="12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Montserrat"/>
                <a:ea typeface="Montserrat"/>
                <a:cs typeface="Montserrat"/>
                <a:sym typeface="Montserrat"/>
              </a:rPr>
              <a:t>Миша выплатил кредит через __ месяцев</a:t>
            </a:r>
            <a:endParaRPr sz="12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Montserrat"/>
                <a:ea typeface="Montserrat"/>
                <a:cs typeface="Montserrat"/>
                <a:sym typeface="Montserrat"/>
              </a:rPr>
              <a:t>Миша переплатил _________ рублей</a:t>
            </a:r>
            <a:endParaRPr sz="12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1" name="Google Shape;71;p14"/>
          <p:cNvSpPr/>
          <p:nvPr/>
        </p:nvSpPr>
        <p:spPr>
          <a:xfrm>
            <a:off x="2707975" y="1312200"/>
            <a:ext cx="2752800" cy="1200000"/>
          </a:xfrm>
          <a:prstGeom prst="diamon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latin typeface="Montserrat"/>
                <a:ea typeface="Montserrat"/>
                <a:cs typeface="Montserrat"/>
                <a:sym typeface="Montserrat"/>
              </a:rPr>
              <a:t>Миша погасил кредит?</a:t>
            </a:r>
            <a:endParaRPr sz="9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2" name="Google Shape;72;p14"/>
          <p:cNvSpPr txBox="1"/>
          <p:nvPr/>
        </p:nvSpPr>
        <p:spPr>
          <a:xfrm>
            <a:off x="2190775" y="1542175"/>
            <a:ext cx="415200" cy="28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latin typeface="Montserrat"/>
                <a:ea typeface="Montserrat"/>
                <a:cs typeface="Montserrat"/>
                <a:sym typeface="Montserrat"/>
              </a:rPr>
              <a:t>Да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3" name="Google Shape;73;p14"/>
          <p:cNvSpPr txBox="1"/>
          <p:nvPr/>
        </p:nvSpPr>
        <p:spPr>
          <a:xfrm>
            <a:off x="6968788" y="2953100"/>
            <a:ext cx="484800" cy="28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latin typeface="Montserrat"/>
                <a:ea typeface="Montserrat"/>
                <a:cs typeface="Montserrat"/>
                <a:sym typeface="Montserrat"/>
              </a:rPr>
              <a:t>Нет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4" name="Google Shape;74;p14"/>
          <p:cNvSpPr/>
          <p:nvPr/>
        </p:nvSpPr>
        <p:spPr>
          <a:xfrm>
            <a:off x="622450" y="3234350"/>
            <a:ext cx="1941900" cy="652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4"/>
          <p:cNvSpPr/>
          <p:nvPr/>
        </p:nvSpPr>
        <p:spPr>
          <a:xfrm>
            <a:off x="5393075" y="2441950"/>
            <a:ext cx="1818000" cy="500400"/>
          </a:xfrm>
          <a:prstGeom prst="roundRect">
            <a:avLst>
              <a:gd fmla="val 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Прошло больше 60 дней (2 месяцев)?</a:t>
            </a:r>
            <a:endParaRPr sz="1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 &gt;2 ?</a:t>
            </a:r>
            <a:endParaRPr sz="1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76" name="Google Shape;76;p14"/>
          <p:cNvCxnSpPr>
            <a:stCxn id="71" idx="3"/>
            <a:endCxn id="75" idx="0"/>
          </p:cNvCxnSpPr>
          <p:nvPr/>
        </p:nvCxnSpPr>
        <p:spPr>
          <a:xfrm>
            <a:off x="5460775" y="1912200"/>
            <a:ext cx="841200" cy="529800"/>
          </a:xfrm>
          <a:prstGeom prst="bentConnector2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7" name="Google Shape;77;p14"/>
          <p:cNvCxnSpPr>
            <a:stCxn id="71" idx="1"/>
            <a:endCxn id="74" idx="0"/>
          </p:cNvCxnSpPr>
          <p:nvPr/>
        </p:nvCxnSpPr>
        <p:spPr>
          <a:xfrm flipH="1">
            <a:off x="1593475" y="1912200"/>
            <a:ext cx="1114500" cy="1322100"/>
          </a:xfrm>
          <a:prstGeom prst="bentConnector2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78" name="Google Shape;78;p14"/>
          <p:cNvSpPr txBox="1"/>
          <p:nvPr/>
        </p:nvSpPr>
        <p:spPr>
          <a:xfrm>
            <a:off x="2227850" y="193388"/>
            <a:ext cx="2712000" cy="129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latin typeface="Montserrat"/>
                <a:ea typeface="Montserrat"/>
                <a:cs typeface="Montserrat"/>
                <a:sym typeface="Montserrat"/>
              </a:rPr>
              <a:t>К  – осталось выплатить Мише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latin typeface="Montserrat"/>
                <a:ea typeface="Montserrat"/>
                <a:cs typeface="Montserrat"/>
                <a:sym typeface="Montserrat"/>
              </a:rPr>
              <a:t>На старте K = 100 000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latin typeface="Montserrat"/>
                <a:ea typeface="Montserrat"/>
                <a:cs typeface="Montserrat"/>
                <a:sym typeface="Montserrat"/>
              </a:rPr>
              <a:t>i – количество месяцев,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latin typeface="Montserrat"/>
                <a:ea typeface="Montserrat"/>
                <a:cs typeface="Montserrat"/>
                <a:sym typeface="Montserrat"/>
              </a:rPr>
              <a:t>прошедших со старта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latin typeface="Montserrat"/>
                <a:ea typeface="Montserrat"/>
                <a:cs typeface="Montserrat"/>
                <a:sym typeface="Montserrat"/>
              </a:rPr>
              <a:t>На старте i = 1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9" name="Google Shape;79;p14"/>
          <p:cNvSpPr/>
          <p:nvPr/>
        </p:nvSpPr>
        <p:spPr>
          <a:xfrm>
            <a:off x="4068838" y="3560450"/>
            <a:ext cx="1818000" cy="652200"/>
          </a:xfrm>
          <a:prstGeom prst="roundRect">
            <a:avLst>
              <a:gd fmla="val 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0" name="Google Shape;80;p14"/>
          <p:cNvSpPr/>
          <p:nvPr/>
        </p:nvSpPr>
        <p:spPr>
          <a:xfrm>
            <a:off x="6605075" y="3560450"/>
            <a:ext cx="1818000" cy="652200"/>
          </a:xfrm>
          <a:prstGeom prst="roundRect">
            <a:avLst>
              <a:gd fmla="val 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81" name="Google Shape;81;p14"/>
          <p:cNvCxnSpPr>
            <a:stCxn id="80" idx="3"/>
            <a:endCxn id="71" idx="0"/>
          </p:cNvCxnSpPr>
          <p:nvPr/>
        </p:nvCxnSpPr>
        <p:spPr>
          <a:xfrm rot="10800000">
            <a:off x="4084475" y="1312250"/>
            <a:ext cx="4338600" cy="2574300"/>
          </a:xfrm>
          <a:prstGeom prst="bentConnector4">
            <a:avLst>
              <a:gd fmla="val -5489" name="adj1"/>
              <a:gd fmla="val 109252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2" name="Google Shape;82;p14"/>
          <p:cNvCxnSpPr>
            <a:stCxn id="75" idx="1"/>
            <a:endCxn id="79" idx="0"/>
          </p:cNvCxnSpPr>
          <p:nvPr/>
        </p:nvCxnSpPr>
        <p:spPr>
          <a:xfrm flipH="1">
            <a:off x="4977875" y="2692150"/>
            <a:ext cx="415200" cy="868200"/>
          </a:xfrm>
          <a:prstGeom prst="bentConnector2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83" name="Google Shape;83;p14"/>
          <p:cNvSpPr txBox="1"/>
          <p:nvPr/>
        </p:nvSpPr>
        <p:spPr>
          <a:xfrm>
            <a:off x="5082575" y="2953100"/>
            <a:ext cx="415200" cy="28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latin typeface="Montserrat"/>
                <a:ea typeface="Montserrat"/>
                <a:cs typeface="Montserrat"/>
                <a:sym typeface="Montserrat"/>
              </a:rPr>
              <a:t>Да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84" name="Google Shape;84;p14"/>
          <p:cNvCxnSpPr>
            <a:stCxn id="75" idx="3"/>
            <a:endCxn id="80" idx="0"/>
          </p:cNvCxnSpPr>
          <p:nvPr/>
        </p:nvCxnSpPr>
        <p:spPr>
          <a:xfrm>
            <a:off x="7211075" y="2692150"/>
            <a:ext cx="303000" cy="868200"/>
          </a:xfrm>
          <a:prstGeom prst="bentConnector2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5" name="Google Shape;85;p14"/>
          <p:cNvCxnSpPr>
            <a:stCxn id="79" idx="3"/>
            <a:endCxn id="80" idx="1"/>
          </p:cNvCxnSpPr>
          <p:nvPr/>
        </p:nvCxnSpPr>
        <p:spPr>
          <a:xfrm>
            <a:off x="5886838" y="3886550"/>
            <a:ext cx="718200" cy="600"/>
          </a:xfrm>
          <a:prstGeom prst="bentConnector3">
            <a:avLst>
              <a:gd fmla="val 50003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86" name="Google Shape;86;p14"/>
          <p:cNvSpPr txBox="1"/>
          <p:nvPr/>
        </p:nvSpPr>
        <p:spPr>
          <a:xfrm>
            <a:off x="5829463" y="1542175"/>
            <a:ext cx="484800" cy="28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latin typeface="Montserrat"/>
                <a:ea typeface="Montserrat"/>
                <a:cs typeface="Montserrat"/>
                <a:sym typeface="Montserrat"/>
              </a:rPr>
              <a:t>Нет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7" name="Google Shape;87;p14"/>
          <p:cNvSpPr txBox="1"/>
          <p:nvPr/>
        </p:nvSpPr>
        <p:spPr>
          <a:xfrm>
            <a:off x="8010000" y="2275325"/>
            <a:ext cx="718200" cy="55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 = i + 1</a:t>
            </a:r>
            <a:endParaRPr/>
          </a:p>
        </p:txBody>
      </p:sp>
      <p:sp>
        <p:nvSpPr>
          <p:cNvPr id="88" name="Google Shape;88;p14"/>
          <p:cNvSpPr txBox="1"/>
          <p:nvPr/>
        </p:nvSpPr>
        <p:spPr>
          <a:xfrm>
            <a:off x="133550" y="193400"/>
            <a:ext cx="1941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Покупка с помощью</a:t>
            </a:r>
            <a:endParaRPr b="1"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кредитной карты</a:t>
            </a:r>
            <a:endParaRPr b="1" sz="12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5"/>
          <p:cNvSpPr txBox="1"/>
          <p:nvPr/>
        </p:nvSpPr>
        <p:spPr>
          <a:xfrm>
            <a:off x="133550" y="4105250"/>
            <a:ext cx="3750300" cy="65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Montserrat"/>
                <a:ea typeface="Montserrat"/>
                <a:cs typeface="Montserrat"/>
                <a:sym typeface="Montserrat"/>
              </a:rPr>
              <a:t>Миша купил компьютер сразу</a:t>
            </a:r>
            <a:endParaRPr sz="12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Montserrat"/>
                <a:ea typeface="Montserrat"/>
                <a:cs typeface="Montserrat"/>
                <a:sym typeface="Montserrat"/>
              </a:rPr>
              <a:t>Миша выплатил кредит через 6 месяцев</a:t>
            </a:r>
            <a:endParaRPr sz="12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Montserrat"/>
                <a:ea typeface="Montserrat"/>
                <a:cs typeface="Montserrat"/>
                <a:sym typeface="Montserrat"/>
              </a:rPr>
              <a:t>Миша переплатил 2 513,77 рублей</a:t>
            </a:r>
            <a:endParaRPr sz="12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4" name="Google Shape;94;p15"/>
          <p:cNvSpPr/>
          <p:nvPr/>
        </p:nvSpPr>
        <p:spPr>
          <a:xfrm>
            <a:off x="2707975" y="1312200"/>
            <a:ext cx="2752800" cy="1200000"/>
          </a:xfrm>
          <a:prstGeom prst="diamon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latin typeface="Montserrat"/>
                <a:ea typeface="Montserrat"/>
                <a:cs typeface="Montserrat"/>
                <a:sym typeface="Montserrat"/>
              </a:rPr>
              <a:t>Миша погасил кредит?</a:t>
            </a:r>
            <a:endParaRPr sz="9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5" name="Google Shape;95;p15"/>
          <p:cNvSpPr txBox="1"/>
          <p:nvPr/>
        </p:nvSpPr>
        <p:spPr>
          <a:xfrm>
            <a:off x="2190775" y="1542175"/>
            <a:ext cx="415200" cy="28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latin typeface="Montserrat"/>
                <a:ea typeface="Montserrat"/>
                <a:cs typeface="Montserrat"/>
                <a:sym typeface="Montserrat"/>
              </a:rPr>
              <a:t>Да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6" name="Google Shape;96;p15"/>
          <p:cNvSpPr txBox="1"/>
          <p:nvPr/>
        </p:nvSpPr>
        <p:spPr>
          <a:xfrm>
            <a:off x="6968788" y="2953100"/>
            <a:ext cx="484800" cy="28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latin typeface="Montserrat"/>
                <a:ea typeface="Montserrat"/>
                <a:cs typeface="Montserrat"/>
                <a:sym typeface="Montserrat"/>
              </a:rPr>
              <a:t>Нет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7" name="Google Shape;97;p15"/>
          <p:cNvSpPr/>
          <p:nvPr/>
        </p:nvSpPr>
        <p:spPr>
          <a:xfrm>
            <a:off x="622450" y="3234350"/>
            <a:ext cx="1941900" cy="652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latin typeface="Montserrat"/>
                <a:ea typeface="Montserrat"/>
                <a:cs typeface="Montserrat"/>
                <a:sym typeface="Montserrat"/>
              </a:rPr>
              <a:t>Миша закрыл кредит и больше не беспокоится</a:t>
            </a:r>
            <a:br>
              <a:rPr lang="ru" sz="1000">
                <a:latin typeface="Montserrat"/>
                <a:ea typeface="Montserrat"/>
                <a:cs typeface="Montserrat"/>
                <a:sym typeface="Montserrat"/>
              </a:rPr>
            </a:br>
            <a:r>
              <a:rPr lang="ru" sz="1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Миша молодец.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5"/>
          <p:cNvSpPr/>
          <p:nvPr/>
        </p:nvSpPr>
        <p:spPr>
          <a:xfrm>
            <a:off x="5393075" y="2441950"/>
            <a:ext cx="1818000" cy="500400"/>
          </a:xfrm>
          <a:prstGeom prst="roundRect">
            <a:avLst>
              <a:gd fmla="val 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Прошло больше 60 дней (2 месяцев)?</a:t>
            </a:r>
            <a:endParaRPr sz="1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 &gt;2 ?</a:t>
            </a:r>
            <a:endParaRPr sz="1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99" name="Google Shape;99;p15"/>
          <p:cNvCxnSpPr>
            <a:stCxn id="94" idx="3"/>
            <a:endCxn id="98" idx="0"/>
          </p:cNvCxnSpPr>
          <p:nvPr/>
        </p:nvCxnSpPr>
        <p:spPr>
          <a:xfrm>
            <a:off x="5460775" y="1912200"/>
            <a:ext cx="841200" cy="529800"/>
          </a:xfrm>
          <a:prstGeom prst="bentConnector2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0" name="Google Shape;100;p15"/>
          <p:cNvCxnSpPr>
            <a:stCxn id="94" idx="1"/>
            <a:endCxn id="97" idx="0"/>
          </p:cNvCxnSpPr>
          <p:nvPr/>
        </p:nvCxnSpPr>
        <p:spPr>
          <a:xfrm flipH="1">
            <a:off x="1593475" y="1912200"/>
            <a:ext cx="1114500" cy="1322100"/>
          </a:xfrm>
          <a:prstGeom prst="bentConnector2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01" name="Google Shape;101;p15"/>
          <p:cNvSpPr txBox="1"/>
          <p:nvPr/>
        </p:nvSpPr>
        <p:spPr>
          <a:xfrm>
            <a:off x="2227850" y="193388"/>
            <a:ext cx="2712000" cy="129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latin typeface="Montserrat"/>
                <a:ea typeface="Montserrat"/>
                <a:cs typeface="Montserrat"/>
                <a:sym typeface="Montserrat"/>
              </a:rPr>
              <a:t>К</a:t>
            </a:r>
            <a:r>
              <a:rPr lang="ru" sz="1000">
                <a:latin typeface="Montserrat"/>
                <a:ea typeface="Montserrat"/>
                <a:cs typeface="Montserrat"/>
                <a:sym typeface="Montserrat"/>
              </a:rPr>
              <a:t>  – осталось выплатить Мише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latin typeface="Montserrat"/>
                <a:ea typeface="Montserrat"/>
                <a:cs typeface="Montserrat"/>
                <a:sym typeface="Montserrat"/>
              </a:rPr>
              <a:t>На старте K = 100 000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latin typeface="Montserrat"/>
                <a:ea typeface="Montserrat"/>
                <a:cs typeface="Montserrat"/>
                <a:sym typeface="Montserrat"/>
              </a:rPr>
              <a:t>i – количество месяцев,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latin typeface="Montserrat"/>
                <a:ea typeface="Montserrat"/>
                <a:cs typeface="Montserrat"/>
                <a:sym typeface="Montserrat"/>
              </a:rPr>
              <a:t>прошедших со старта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latin typeface="Montserrat"/>
                <a:ea typeface="Montserrat"/>
                <a:cs typeface="Montserrat"/>
                <a:sym typeface="Montserrat"/>
              </a:rPr>
              <a:t>На старте i = 1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2" name="Google Shape;102;p15"/>
          <p:cNvSpPr/>
          <p:nvPr/>
        </p:nvSpPr>
        <p:spPr>
          <a:xfrm>
            <a:off x="4068838" y="3560450"/>
            <a:ext cx="1818000" cy="652200"/>
          </a:xfrm>
          <a:prstGeom prst="roundRect">
            <a:avLst>
              <a:gd fmla="val 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Начислены проценты по кредиту</a:t>
            </a:r>
            <a:endParaRPr sz="1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K = K + K • (24% : 12)</a:t>
            </a:r>
            <a:endParaRPr sz="1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3" name="Google Shape;103;p15"/>
          <p:cNvSpPr/>
          <p:nvPr/>
        </p:nvSpPr>
        <p:spPr>
          <a:xfrm>
            <a:off x="6605075" y="3560450"/>
            <a:ext cx="1818000" cy="652200"/>
          </a:xfrm>
          <a:prstGeom prst="roundRect">
            <a:avLst>
              <a:gd fmla="val 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Миша получил зарплату и погашает 20 000</a:t>
            </a:r>
            <a:endParaRPr sz="1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K = K - 20000</a:t>
            </a:r>
            <a:endParaRPr sz="1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104" name="Google Shape;104;p15"/>
          <p:cNvCxnSpPr>
            <a:stCxn id="103" idx="3"/>
            <a:endCxn id="94" idx="0"/>
          </p:cNvCxnSpPr>
          <p:nvPr/>
        </p:nvCxnSpPr>
        <p:spPr>
          <a:xfrm rot="10800000">
            <a:off x="4084475" y="1312250"/>
            <a:ext cx="4338600" cy="2574300"/>
          </a:xfrm>
          <a:prstGeom prst="bentConnector4">
            <a:avLst>
              <a:gd fmla="val -5489" name="adj1"/>
              <a:gd fmla="val 109252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5" name="Google Shape;105;p15"/>
          <p:cNvCxnSpPr>
            <a:stCxn id="98" idx="1"/>
            <a:endCxn id="102" idx="0"/>
          </p:cNvCxnSpPr>
          <p:nvPr/>
        </p:nvCxnSpPr>
        <p:spPr>
          <a:xfrm flipH="1">
            <a:off x="4977875" y="2692150"/>
            <a:ext cx="415200" cy="868200"/>
          </a:xfrm>
          <a:prstGeom prst="bentConnector2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06" name="Google Shape;106;p15"/>
          <p:cNvSpPr txBox="1"/>
          <p:nvPr/>
        </p:nvSpPr>
        <p:spPr>
          <a:xfrm>
            <a:off x="5082575" y="2953100"/>
            <a:ext cx="415200" cy="28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latin typeface="Montserrat"/>
                <a:ea typeface="Montserrat"/>
                <a:cs typeface="Montserrat"/>
                <a:sym typeface="Montserrat"/>
              </a:rPr>
              <a:t>Да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107" name="Google Shape;107;p15"/>
          <p:cNvCxnSpPr>
            <a:stCxn id="98" idx="3"/>
            <a:endCxn id="103" idx="0"/>
          </p:cNvCxnSpPr>
          <p:nvPr/>
        </p:nvCxnSpPr>
        <p:spPr>
          <a:xfrm>
            <a:off x="7211075" y="2692150"/>
            <a:ext cx="303000" cy="868200"/>
          </a:xfrm>
          <a:prstGeom prst="bentConnector2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8" name="Google Shape;108;p15"/>
          <p:cNvCxnSpPr>
            <a:stCxn id="102" idx="3"/>
            <a:endCxn id="103" idx="1"/>
          </p:cNvCxnSpPr>
          <p:nvPr/>
        </p:nvCxnSpPr>
        <p:spPr>
          <a:xfrm>
            <a:off x="5886838" y="3886550"/>
            <a:ext cx="718200" cy="600"/>
          </a:xfrm>
          <a:prstGeom prst="bentConnector3">
            <a:avLst>
              <a:gd fmla="val 50003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09" name="Google Shape;109;p15"/>
          <p:cNvSpPr txBox="1"/>
          <p:nvPr/>
        </p:nvSpPr>
        <p:spPr>
          <a:xfrm>
            <a:off x="5829463" y="1542175"/>
            <a:ext cx="484800" cy="28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latin typeface="Montserrat"/>
                <a:ea typeface="Montserrat"/>
                <a:cs typeface="Montserrat"/>
                <a:sym typeface="Montserrat"/>
              </a:rPr>
              <a:t>Нет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0" name="Google Shape;110;p15"/>
          <p:cNvSpPr txBox="1"/>
          <p:nvPr/>
        </p:nvSpPr>
        <p:spPr>
          <a:xfrm>
            <a:off x="8010000" y="2275325"/>
            <a:ext cx="718200" cy="55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 = i + 1</a:t>
            </a:r>
            <a:endParaRPr/>
          </a:p>
        </p:txBody>
      </p:sp>
      <p:sp>
        <p:nvSpPr>
          <p:cNvPr id="111" name="Google Shape;111;p15"/>
          <p:cNvSpPr txBox="1"/>
          <p:nvPr/>
        </p:nvSpPr>
        <p:spPr>
          <a:xfrm>
            <a:off x="133550" y="193400"/>
            <a:ext cx="1941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ru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Покупка с помощью</a:t>
            </a:r>
            <a:endParaRPr b="1"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кредитной карты</a:t>
            </a:r>
            <a:endParaRPr b="1" sz="12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