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20104100" cy="11309350"/>
  <p:notesSz cx="20104100" cy="1130935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roxima Nova Rg" panose="02000506030000020004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/+dTT+MKzdYfx+RokQb4hic6v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02"/>
    <a:srgbClr val="F5F5F5"/>
    <a:srgbClr val="F5F7F5"/>
    <a:srgbClr val="014F9E"/>
    <a:srgbClr val="029657"/>
    <a:srgbClr val="2F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6"/>
    <p:restoredTop sz="94716"/>
  </p:normalViewPr>
  <p:slideViewPr>
    <p:cSldViewPr snapToGrid="0">
      <p:cViewPr>
        <p:scale>
          <a:sx n="90" d="100"/>
          <a:sy n="90" d="100"/>
        </p:scale>
        <p:origin x="664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1T08:28:32.914" idx="8">
    <p:pos x="10" y="10"/>
    <p:text>#история_Минфина_России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WU9Aob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34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/>
          <p:nvPr/>
        </p:nvSpPr>
        <p:spPr>
          <a:xfrm>
            <a:off x="495137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79"/>
                </a:lnTo>
                <a:lnTo>
                  <a:pt x="267173" y="237076"/>
                </a:lnTo>
                <a:lnTo>
                  <a:pt x="303262" y="214129"/>
                </a:lnTo>
                <a:lnTo>
                  <a:pt x="344174" y="199505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342" y="5634214"/>
            <a:ext cx="171565" cy="171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09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/>
          <p:nvPr/>
        </p:nvSpPr>
        <p:spPr>
          <a:xfrm>
            <a:off x="495136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5" y="344184"/>
                </a:lnTo>
                <a:lnTo>
                  <a:pt x="214129" y="303271"/>
                </a:lnTo>
                <a:lnTo>
                  <a:pt x="237075" y="267179"/>
                </a:lnTo>
                <a:lnTo>
                  <a:pt x="267177" y="237076"/>
                </a:lnTo>
                <a:lnTo>
                  <a:pt x="303267" y="214129"/>
                </a:lnTo>
                <a:lnTo>
                  <a:pt x="344178" y="199505"/>
                </a:lnTo>
                <a:lnTo>
                  <a:pt x="388742" y="194371"/>
                </a:lnTo>
                <a:lnTo>
                  <a:pt x="344178" y="189237"/>
                </a:lnTo>
                <a:lnTo>
                  <a:pt x="303267" y="174614"/>
                </a:lnTo>
                <a:lnTo>
                  <a:pt x="267177" y="151669"/>
                </a:lnTo>
                <a:lnTo>
                  <a:pt x="237075" y="121568"/>
                </a:lnTo>
                <a:lnTo>
                  <a:pt x="214129" y="85479"/>
                </a:lnTo>
                <a:lnTo>
                  <a:pt x="199505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344" y="5634215"/>
            <a:ext cx="171565" cy="171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09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09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3527947" y="4825779"/>
            <a:ext cx="13048204" cy="532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09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527947" y="4825779"/>
            <a:ext cx="13048204" cy="532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5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8" y="0"/>
            <a:ext cx="20101604" cy="113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483CA-9113-BA4D-9F7A-F0BCF64D9C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85" r="-21586"/>
          <a:stretch/>
        </p:blipFill>
        <p:spPr>
          <a:xfrm>
            <a:off x="13104000" y="506137"/>
            <a:ext cx="8352000" cy="852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9D42BA-8121-B34A-9027-06AF29829E21}"/>
              </a:ext>
            </a:extLst>
          </p:cNvPr>
          <p:cNvSpPr/>
          <p:nvPr/>
        </p:nvSpPr>
        <p:spPr>
          <a:xfrm>
            <a:off x="17280000" y="10143700"/>
            <a:ext cx="2618105" cy="10291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E788FA-CCF5-287E-2C3B-801F2EA1B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176" name="Google Shape;176;p10"/>
          <p:cNvSpPr txBox="1"/>
          <p:nvPr/>
        </p:nvSpPr>
        <p:spPr>
          <a:xfrm>
            <a:off x="5177515" y="3552094"/>
            <a:ext cx="8684535" cy="77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Какая сказочная героиня на легкие деньги выгодно купила вещь для вечеринки?</a:t>
            </a:r>
            <a:endParaRPr dirty="0"/>
          </a:p>
        </p:txBody>
      </p:sp>
      <p:sp>
        <p:nvSpPr>
          <p:cNvPr id="178" name="Google Shape;178;p10"/>
          <p:cNvSpPr txBox="1"/>
          <p:nvPr/>
        </p:nvSpPr>
        <p:spPr>
          <a:xfrm>
            <a:off x="717506" y="3620321"/>
            <a:ext cx="2628944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231124" y="5706167"/>
            <a:ext cx="12336145" cy="2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Б — Муха-Цокотуха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Как известно, муха нашла денежку в поле. Соответственно, эти доходы нельзя назвать зарплатой. Затем муха, как мы помним, пошла на  базар, купила самовар и пригласила всех тараканов на чаепитие.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4473597" y="3751818"/>
            <a:ext cx="2698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1.</a:t>
            </a:r>
            <a:endParaRPr sz="28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AD363E-A3BE-FE47-9357-97DF024C222A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11EEF6-3A6A-7E4E-9698-B7F4BA5F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9747F3-D7F9-F141-986A-1C663694FCEC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03E7A0-F961-A020-9D6D-F135E32D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188" name="Google Shape;188;p11"/>
          <p:cNvSpPr txBox="1"/>
          <p:nvPr/>
        </p:nvSpPr>
        <p:spPr>
          <a:xfrm>
            <a:off x="5177518" y="3779422"/>
            <a:ext cx="9857700" cy="76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Какое слово, связанное с финансами, связывает эти две фотографии?</a:t>
            </a: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717507" y="3620321"/>
            <a:ext cx="2705143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4231123" y="5706167"/>
            <a:ext cx="12097448" cy="290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монета (или монетка)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algn="l"/>
            <a:r>
              <a:rPr lang="ru-RU" sz="4000" b="0" i="0" dirty="0">
                <a:solidFill>
                  <a:srgbClr val="000000"/>
                </a:solidFill>
                <a:effectLst/>
                <a:latin typeface="YS Text"/>
              </a:rPr>
              <a:t>На фото советский автомобиль «Жигули» ВАЗ-2101, получивший народное прозвище «Копейка», и Пятачок из мультфильма про Винни-Пуха</a:t>
            </a:r>
          </a:p>
        </p:txBody>
      </p:sp>
      <p:sp>
        <p:nvSpPr>
          <p:cNvPr id="192" name="Google Shape;192;p11"/>
          <p:cNvSpPr txBox="1"/>
          <p:nvPr/>
        </p:nvSpPr>
        <p:spPr>
          <a:xfrm>
            <a:off x="4437879" y="3751818"/>
            <a:ext cx="34480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2.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36C18C-622D-3B45-88A5-04BA2B0AD54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4EF5B4-0907-EB44-BA6F-9B98C0C3E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09C145-0E90-524E-AE0B-18FCA6180B21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05DC9-CB0F-2286-AC9E-17A76DCA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200" name="Google Shape;200;p12"/>
          <p:cNvSpPr txBox="1"/>
          <p:nvPr/>
        </p:nvSpPr>
        <p:spPr>
          <a:xfrm>
            <a:off x="5177502" y="3779422"/>
            <a:ext cx="10741948" cy="11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 каком году император Александр I подписал манифест об учреждении Министерства финансов? 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645310" y="3620321"/>
            <a:ext cx="270114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4231127" y="5045929"/>
            <a:ext cx="123597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 В 1802 году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Министерство финансов было учреждено 8 сентября 1802 года, когда император Александр I подписал манифест. </a:t>
            </a:r>
            <a:endParaRPr dirty="0">
              <a:latin typeface="Proxima Nova Rg" panose="02000506030000020004" pitchFamily="50" charset="0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этом году Министерству финансов исполняется </a:t>
            </a:r>
            <a:r>
              <a:rPr lang="ru-RU" sz="4800" b="1" dirty="0">
                <a:solidFill>
                  <a:srgbClr val="009657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220 лет</a:t>
            </a:r>
            <a:endParaRPr sz="4800" b="1" dirty="0">
              <a:solidFill>
                <a:srgbClr val="009657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4474518" y="3751818"/>
            <a:ext cx="334010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3.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B40C17-C174-C84E-996D-47FDAC15ADD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62A486-63AF-034D-B468-1F2C87E9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05E0BC-8158-6043-9971-8E5D9FA2FBA7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A04CF2-1D7C-2265-2B30-37C56BFC9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212" name="Google Shape;212;p13"/>
          <p:cNvSpPr txBox="1"/>
          <p:nvPr/>
        </p:nvSpPr>
        <p:spPr>
          <a:xfrm>
            <a:off x="5177497" y="3779425"/>
            <a:ext cx="824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Что имеют в виду, когда говорят зарплата «чистыми»?</a:t>
            </a: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7497" y="3620321"/>
            <a:ext cx="2781353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3498850" y="5045925"/>
            <a:ext cx="135636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12700" marR="1247775" lvl="0" indent="0" algn="l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 Это зарплата за вычетом 13% налога на доход физических лиц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382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Важно знать, что обычно работодатель указывает сумму зарплаты  больше той, что работник в действительности  получит на руки. Заработная плата, включая  все премии и надбавки, облагается налогом на доходы физических  лиц (еще его называют подоходным налогом) в размере 13%.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1510665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 оставшиеся деньги, которые получает сотрудник, называют  зарплатой «чистыми».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4440346" y="3751818"/>
            <a:ext cx="33591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4.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05F603-6710-1D46-B9AE-93B8C6FA7508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11A8F1-3BFD-804D-AA81-ACE48730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6476B9-A127-E94E-BAA7-E9A7C2C5469B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A00B1D-B89E-80CD-5AE1-96A727D3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224" name="Google Shape;224;p14"/>
          <p:cNvSpPr txBox="1"/>
          <p:nvPr/>
        </p:nvSpPr>
        <p:spPr>
          <a:xfrm>
            <a:off x="5177517" y="3779422"/>
            <a:ext cx="10350953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Кто распоряжается выпуском наличных денег?</a:t>
            </a: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717507" y="3620321"/>
            <a:ext cx="2705143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4231123" y="5706167"/>
            <a:ext cx="11832600" cy="335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Банк России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 всех странах наличные деньги выпускаются по распоряжению  центральных банков. В нашей стране – это Банк России. Если кто-то  ответил «Гознак», то это </a:t>
            </a:r>
            <a:r>
              <a:rPr lang="ru-RU" sz="295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был вопрос </a:t>
            </a: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 подвохом – «Гознак» действительно печатает деньги, но по распоряжению Банка России.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4443329" y="3751818"/>
            <a:ext cx="32829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5.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A2C46-BCD6-FC42-AF68-B35CCC9C15E9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0CADA6-D0E9-CC45-B52E-A1C59903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71FDB9-8509-9640-8EEE-1C40D79D23E1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98AC24-C413-11A5-B915-66EBA087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" y="0"/>
            <a:ext cx="20101604" cy="113093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ACAB451-76AF-5746-B35D-660135174F1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4EFFAD-B81A-1044-B033-A094A935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4A8E8B-DB51-1349-B98B-30C8E8DB8ED0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E6CE83-04A8-EE45-951E-FC3BBCF5D55A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6984F1-5BC4-1745-9245-2428079C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492BB-F596-044A-9732-234255A6ABE8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7;p3">
            <a:extLst>
              <a:ext uri="{FF2B5EF4-FFF2-40B4-BE49-F238E27FC236}">
                <a16:creationId xmlns:a16="http://schemas.microsoft.com/office/drawing/2014/main" id="{7270BBCE-7E6B-6B7C-4B25-52E48063FE30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4444027" y="3396338"/>
            <a:ext cx="11997900" cy="13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R="5080" lvl="0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С какого возраста можно зарегистрироваться</a:t>
            </a:r>
            <a:br>
              <a:rPr lang="ru-RU" dirty="0">
                <a:latin typeface="Proxima Nova Rg" panose="02000506030000020004" pitchFamily="50" charset="0"/>
              </a:rPr>
            </a:br>
            <a:r>
              <a:rPr lang="ru-RU" dirty="0">
                <a:latin typeface="Proxima Nova Rg" panose="02000506030000020004" pitchFamily="50" charset="0"/>
              </a:rPr>
              <a:t>в качестве самозанятого?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5592526" y="7522743"/>
            <a:ext cx="1819737" cy="4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 18 лет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309556" y="3775330"/>
            <a:ext cx="3341694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№7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687609" y="6052177"/>
            <a:ext cx="2773641" cy="4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 14 лет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4698090" y="7552237"/>
            <a:ext cx="714822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11117760" y="6052177"/>
            <a:ext cx="3430090" cy="4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 16 лет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309669" y="4664075"/>
            <a:ext cx="2427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#заработок_для_</a:t>
            </a:r>
            <a:b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подростков</a:t>
            </a:r>
            <a:endParaRPr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58AB007-88DB-76D3-1338-D1E35BE9D6F2}"/>
              </a:ext>
            </a:extLst>
          </p:cNvPr>
          <p:cNvSpPr/>
          <p:nvPr/>
        </p:nvSpPr>
        <p:spPr>
          <a:xfrm>
            <a:off x="4491968" y="590848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F65C770-74F8-9BFC-DDF2-F0F4834677BB}"/>
              </a:ext>
            </a:extLst>
          </p:cNvPr>
          <p:cNvSpPr/>
          <p:nvPr/>
        </p:nvSpPr>
        <p:spPr>
          <a:xfrm>
            <a:off x="4491968" y="7427102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908D060-7C07-3480-D48D-AA3AEB8A7A54}"/>
              </a:ext>
            </a:extLst>
          </p:cNvPr>
          <p:cNvSpPr/>
          <p:nvPr/>
        </p:nvSpPr>
        <p:spPr>
          <a:xfrm>
            <a:off x="10939263" y="590848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798827-0A04-2B43-A2FC-98C3C8434D62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AEB35A-DF0B-9D48-BA69-96EE6C3E0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9FA273-A54C-3E4E-9594-6DF06EA72A08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57;p3">
            <a:extLst>
              <a:ext uri="{FF2B5EF4-FFF2-40B4-BE49-F238E27FC236}">
                <a16:creationId xmlns:a16="http://schemas.microsoft.com/office/drawing/2014/main" id="{EF0FB0FC-7944-26A9-2CBF-C7B740B9AE84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4216368" y="3637678"/>
            <a:ext cx="11997937" cy="68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3302000" marR="5080" lvl="0" indent="-3014980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Как назывался первый в России банк?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12042312" y="7704637"/>
            <a:ext cx="3572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Гринготтс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-банк</a:t>
            </a:r>
            <a:endParaRPr sz="295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309556" y="3775330"/>
            <a:ext cx="3341694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№8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5497784" y="5843812"/>
            <a:ext cx="4298732" cy="92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Дворянский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заёмный банк</a:t>
            </a:r>
            <a:endParaRPr sz="295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4698090" y="7552237"/>
            <a:ext cx="714822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2042312" y="5843812"/>
            <a:ext cx="4496952" cy="92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Купеческий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заёмный банк</a:t>
            </a:r>
            <a:endParaRPr sz="295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309669" y="4664075"/>
            <a:ext cx="2427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#история_Минфина_России</a:t>
            </a:r>
            <a:endParaRPr dirty="0"/>
          </a:p>
        </p:txBody>
      </p:sp>
      <p:sp>
        <p:nvSpPr>
          <p:cNvPr id="293" name="Google Shape;293;p18"/>
          <p:cNvSpPr txBox="1"/>
          <p:nvPr/>
        </p:nvSpPr>
        <p:spPr>
          <a:xfrm>
            <a:off x="5412900" y="7335970"/>
            <a:ext cx="44685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Крестьянский поземельный банк</a:t>
            </a:r>
            <a:endParaRPr sz="295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1098890" y="7704637"/>
            <a:ext cx="714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6" name="Google Shape;288;p18">
            <a:extLst>
              <a:ext uri="{FF2B5EF4-FFF2-40B4-BE49-F238E27FC236}">
                <a16:creationId xmlns:a16="http://schemas.microsoft.com/office/drawing/2014/main" id="{AD80B516-AC48-4E70-9E5E-A5DAB76EA5B3}"/>
              </a:ext>
            </a:extLst>
          </p:cNvPr>
          <p:cNvSpPr txBox="1"/>
          <p:nvPr/>
        </p:nvSpPr>
        <p:spPr>
          <a:xfrm>
            <a:off x="4698090" y="6066923"/>
            <a:ext cx="714822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7" name="Google Shape;294;p18">
            <a:extLst>
              <a:ext uri="{FF2B5EF4-FFF2-40B4-BE49-F238E27FC236}">
                <a16:creationId xmlns:a16="http://schemas.microsoft.com/office/drawing/2014/main" id="{CFFD6BD7-83CC-4E5E-B66F-71B920FCCD80}"/>
              </a:ext>
            </a:extLst>
          </p:cNvPr>
          <p:cNvSpPr txBox="1"/>
          <p:nvPr/>
        </p:nvSpPr>
        <p:spPr>
          <a:xfrm>
            <a:off x="11098890" y="6064474"/>
            <a:ext cx="714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EFF32A0-CAE7-F954-F444-81131A3480FC}"/>
              </a:ext>
            </a:extLst>
          </p:cNvPr>
          <p:cNvSpPr/>
          <p:nvPr/>
        </p:nvSpPr>
        <p:spPr>
          <a:xfrm>
            <a:off x="4491968" y="590848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6BC04C8-D025-421B-5B3A-5035067D110E}"/>
              </a:ext>
            </a:extLst>
          </p:cNvPr>
          <p:cNvSpPr/>
          <p:nvPr/>
        </p:nvSpPr>
        <p:spPr>
          <a:xfrm>
            <a:off x="10910696" y="590848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4DB34D4-084A-7340-662D-F9415807B983}"/>
              </a:ext>
            </a:extLst>
          </p:cNvPr>
          <p:cNvSpPr/>
          <p:nvPr/>
        </p:nvSpPr>
        <p:spPr>
          <a:xfrm>
            <a:off x="4491968" y="7495329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ABA175A-34C2-2E7F-0E32-6A2D91AC9BBE}"/>
              </a:ext>
            </a:extLst>
          </p:cNvPr>
          <p:cNvSpPr/>
          <p:nvPr/>
        </p:nvSpPr>
        <p:spPr>
          <a:xfrm>
            <a:off x="10910696" y="7495329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1F214A-87AB-A84F-82ED-B40A21A6359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361CC0-F1A8-254E-82F0-83253F6FA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F772DA-99B8-1045-9579-85EB66C4EB56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57;p3">
            <a:extLst>
              <a:ext uri="{FF2B5EF4-FFF2-40B4-BE49-F238E27FC236}">
                <a16:creationId xmlns:a16="http://schemas.microsoft.com/office/drawing/2014/main" id="{A84C49F0-35D9-62B9-DE97-10D7D07C3E6D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9"/>
          <p:cNvSpPr/>
          <p:nvPr/>
        </p:nvSpPr>
        <p:spPr>
          <a:xfrm>
            <a:off x="495139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3" y="199505"/>
                </a:lnTo>
                <a:lnTo>
                  <a:pt x="85474" y="214129"/>
                </a:lnTo>
                <a:lnTo>
                  <a:pt x="121564" y="237076"/>
                </a:lnTo>
                <a:lnTo>
                  <a:pt x="151666" y="267179"/>
                </a:lnTo>
                <a:lnTo>
                  <a:pt x="174613" y="303271"/>
                </a:lnTo>
                <a:lnTo>
                  <a:pt x="189236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79"/>
                </a:lnTo>
                <a:lnTo>
                  <a:pt x="267173" y="237076"/>
                </a:lnTo>
                <a:lnTo>
                  <a:pt x="303262" y="214129"/>
                </a:lnTo>
                <a:lnTo>
                  <a:pt x="344174" y="199505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309532" y="3775325"/>
            <a:ext cx="3341718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№9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 dirty="0"/>
          </a:p>
        </p:txBody>
      </p:sp>
      <p:sp>
        <p:nvSpPr>
          <p:cNvPr id="303" name="Google Shape;303;p19"/>
          <p:cNvSpPr txBox="1"/>
          <p:nvPr/>
        </p:nvSpPr>
        <p:spPr>
          <a:xfrm>
            <a:off x="4334210" y="6344963"/>
            <a:ext cx="5834476" cy="247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какой раздел  семейного бюджета  нужно занести кредит?</a:t>
            </a:r>
            <a:br>
              <a:rPr lang="ru-RU" sz="40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40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доходы или расходы?</a:t>
            </a:r>
            <a:endParaRPr sz="4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8C01E-FE5A-A500-C099-99B7F366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439" y="4538846"/>
            <a:ext cx="4505410" cy="53333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80710C6-06DB-6940-A7BE-2489E2F1EE0B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ECB40F-B03B-6944-B32E-9A528813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EFDD07-729C-1049-813B-0598F5FF975A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270E8E-EEFA-774F-9E12-EA1C952749D2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8247E8-7877-A04D-A3A1-43DFACF1E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3D40DC-93E3-4C4A-97D7-6FA83B3A7653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B8A67-B4F5-D754-8556-8BB16C4B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" y="0"/>
            <a:ext cx="20101604" cy="113093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59EFC7-8825-884D-858F-6D98BF493EAD}"/>
              </a:ext>
            </a:extLst>
          </p:cNvPr>
          <p:cNvGrpSpPr/>
          <p:nvPr/>
        </p:nvGrpSpPr>
        <p:grpSpPr>
          <a:xfrm>
            <a:off x="10336995" y="396421"/>
            <a:ext cx="9337459" cy="1071716"/>
            <a:chOff x="10336995" y="396421"/>
            <a:chExt cx="9337459" cy="10717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1C61FA-A1A5-B647-9B2C-7B00814D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5" y="506137"/>
              <a:ext cx="8309759" cy="85228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C2AD47-8BBF-EC47-83D5-15B9DEC84CBF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EE7D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57;p3">
            <a:extLst>
              <a:ext uri="{FF2B5EF4-FFF2-40B4-BE49-F238E27FC236}">
                <a16:creationId xmlns:a16="http://schemas.microsoft.com/office/drawing/2014/main" id="{77FA33FA-307E-0963-807E-875A376D78A2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/>
          <p:nvPr/>
        </p:nvSpPr>
        <p:spPr>
          <a:xfrm>
            <a:off x="495137" y="701091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4"/>
                </a:lnTo>
                <a:lnTo>
                  <a:pt x="85479" y="214127"/>
                </a:lnTo>
                <a:lnTo>
                  <a:pt x="121568" y="237073"/>
                </a:lnTo>
                <a:lnTo>
                  <a:pt x="151669" y="267175"/>
                </a:lnTo>
                <a:lnTo>
                  <a:pt x="174614" y="303266"/>
                </a:lnTo>
                <a:lnTo>
                  <a:pt x="189237" y="344181"/>
                </a:lnTo>
                <a:lnTo>
                  <a:pt x="194371" y="388752"/>
                </a:lnTo>
                <a:lnTo>
                  <a:pt x="199504" y="344181"/>
                </a:lnTo>
                <a:lnTo>
                  <a:pt x="214127" y="303266"/>
                </a:lnTo>
                <a:lnTo>
                  <a:pt x="237072" y="267175"/>
                </a:lnTo>
                <a:lnTo>
                  <a:pt x="267173" y="237073"/>
                </a:lnTo>
                <a:lnTo>
                  <a:pt x="303262" y="214127"/>
                </a:lnTo>
                <a:lnTo>
                  <a:pt x="344174" y="199504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1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3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R="5080" lvl="0" algn="l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Напишите в опросном листе те налоги, которые  </a:t>
            </a:r>
            <a:r>
              <a:rPr lang="ru-RU" dirty="0">
                <a:solidFill>
                  <a:srgbClr val="E51F59"/>
                </a:solidFill>
                <a:latin typeface="Proxima Nova Rg" panose="02000506030000020004" pitchFamily="50" charset="0"/>
              </a:rPr>
              <a:t>НЕ платят </a:t>
            </a:r>
            <a:r>
              <a:rPr lang="ru-RU" dirty="0">
                <a:latin typeface="Proxima Nova Rg" panose="02000506030000020004" pitchFamily="50" charset="0"/>
              </a:rPr>
              <a:t>обычные граждане.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309547" y="3775317"/>
            <a:ext cx="3341703" cy="109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№11</a:t>
            </a:r>
            <a:endParaRPr dirty="0">
              <a:latin typeface="Proxima Nova Rg" panose="02000506030000020004" pitchFamily="50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4141746" y="5901338"/>
            <a:ext cx="36639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4146671" y="6932190"/>
            <a:ext cx="34480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4110579" y="8034731"/>
            <a:ext cx="38925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Д.</a:t>
            </a:r>
            <a:endParaRPr sz="27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29" name="Google Shape;329;p21"/>
          <p:cNvSpPr txBox="1"/>
          <p:nvPr/>
        </p:nvSpPr>
        <p:spPr>
          <a:xfrm>
            <a:off x="5004191" y="5892713"/>
            <a:ext cx="3980178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Подоходный налог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0" name="Google Shape;330;p21"/>
          <p:cNvSpPr txBox="1"/>
          <p:nvPr/>
        </p:nvSpPr>
        <p:spPr>
          <a:xfrm>
            <a:off x="5004191" y="6938805"/>
            <a:ext cx="4743966" cy="46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Налог на телевидение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5004191" y="7996532"/>
            <a:ext cx="4081779" cy="92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Имущественный налог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11263055" y="5901338"/>
            <a:ext cx="451484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11275152" y="6932190"/>
            <a:ext cx="36723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11190903" y="8045426"/>
            <a:ext cx="451484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Ж.</a:t>
            </a:r>
            <a:endParaRPr sz="27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12127071" y="5729200"/>
            <a:ext cx="4560729" cy="80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5080" lvl="0" indent="0" algn="l" rtl="0">
              <a:lnSpc>
                <a:spcPct val="7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Налог на добавленную  стоимость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12127071" y="6938805"/>
            <a:ext cx="3640975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Земельный налог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12127070" y="7996532"/>
            <a:ext cx="3946049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Налог на мусор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#налоги</a:t>
            </a:r>
            <a:endParaRPr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B0751E5-8412-69C2-C68B-8BF10E110844}"/>
              </a:ext>
            </a:extLst>
          </p:cNvPr>
          <p:cNvSpPr/>
          <p:nvPr/>
        </p:nvSpPr>
        <p:spPr>
          <a:xfrm>
            <a:off x="3955162" y="5775766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77087C0-BCF4-3AC1-2E5A-B73E32AF54F2}"/>
              </a:ext>
            </a:extLst>
          </p:cNvPr>
          <p:cNvSpPr/>
          <p:nvPr/>
        </p:nvSpPr>
        <p:spPr>
          <a:xfrm>
            <a:off x="11066601" y="5775766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01F5DC1-EC75-0E1A-8AE5-DCF437178183}"/>
              </a:ext>
            </a:extLst>
          </p:cNvPr>
          <p:cNvSpPr/>
          <p:nvPr/>
        </p:nvSpPr>
        <p:spPr>
          <a:xfrm>
            <a:off x="3955162" y="680457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5A10E0E-407B-6EC5-9344-A6BD6CC43B43}"/>
              </a:ext>
            </a:extLst>
          </p:cNvPr>
          <p:cNvSpPr/>
          <p:nvPr/>
        </p:nvSpPr>
        <p:spPr>
          <a:xfrm>
            <a:off x="11066601" y="680457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6BCEDE9-0FCB-CDF2-026A-A0B584C15D4C}"/>
              </a:ext>
            </a:extLst>
          </p:cNvPr>
          <p:cNvSpPr/>
          <p:nvPr/>
        </p:nvSpPr>
        <p:spPr>
          <a:xfrm>
            <a:off x="3955162" y="7888218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CE30743-DC4B-917B-8CB1-60BE9603B072}"/>
              </a:ext>
            </a:extLst>
          </p:cNvPr>
          <p:cNvSpPr/>
          <p:nvPr/>
        </p:nvSpPr>
        <p:spPr>
          <a:xfrm>
            <a:off x="11066601" y="7888218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F03A3C-E2DD-FE4C-842E-14E9F3636F8E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D5E537-D724-7F4D-BD17-10CDC9B5B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6032FA-D5DE-4D4E-914C-23E5629E4AAD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7;p3">
            <a:extLst>
              <a:ext uri="{FF2B5EF4-FFF2-40B4-BE49-F238E27FC236}">
                <a16:creationId xmlns:a16="http://schemas.microsoft.com/office/drawing/2014/main" id="{5F8032F5-FF37-CD23-1E21-6EE3B14831C8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2"/>
          <p:cNvSpPr/>
          <p:nvPr/>
        </p:nvSpPr>
        <p:spPr>
          <a:xfrm>
            <a:off x="495135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5" y="344184"/>
                </a:lnTo>
                <a:lnTo>
                  <a:pt x="214129" y="303271"/>
                </a:lnTo>
                <a:lnTo>
                  <a:pt x="237075" y="267179"/>
                </a:lnTo>
                <a:lnTo>
                  <a:pt x="267177" y="237076"/>
                </a:lnTo>
                <a:lnTo>
                  <a:pt x="303267" y="214129"/>
                </a:lnTo>
                <a:lnTo>
                  <a:pt x="344178" y="199505"/>
                </a:lnTo>
                <a:lnTo>
                  <a:pt x="388742" y="194371"/>
                </a:lnTo>
                <a:lnTo>
                  <a:pt x="344178" y="189237"/>
                </a:lnTo>
                <a:lnTo>
                  <a:pt x="303267" y="174614"/>
                </a:lnTo>
                <a:lnTo>
                  <a:pt x="267177" y="151669"/>
                </a:lnTo>
                <a:lnTo>
                  <a:pt x="237075" y="121568"/>
                </a:lnTo>
                <a:lnTo>
                  <a:pt x="214129" y="85479"/>
                </a:lnTo>
                <a:lnTo>
                  <a:pt x="199505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4489450" y="3597275"/>
            <a:ext cx="11811000" cy="4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Образовательный кредит – это заем с государственной поддержкой, который выдают банки для оплаты обучения в вузах под низкую процентную ставку. Во время учебы выплачиваются только…………,</a:t>
            </a:r>
            <a:b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 основной долг заемщик возвращает в течение 15 лет после окончания вуза. Досрочное погашение такого кредита – полностью или частично – возможно в любое время.</a:t>
            </a:r>
            <a:endParaRPr dirty="0">
              <a:solidFill>
                <a:schemeClr val="dk1"/>
              </a:solidFill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Вопрос: какую фразу мы удалили?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b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309795" y="3775331"/>
            <a:ext cx="3341455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№12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309669" y="5537728"/>
            <a:ext cx="369781" cy="369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351" name="Google Shape;351;p22"/>
          <p:cNvSpPr txBox="1"/>
          <p:nvPr/>
        </p:nvSpPr>
        <p:spPr>
          <a:xfrm>
            <a:off x="309669" y="4664075"/>
            <a:ext cx="27319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b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#права_потребителей_финансовых_услуг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A067E-631E-DF41-B37E-C9D40288BA37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76F984-CB7A-414F-B0CF-3A7F729D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D7B87E-843F-EC44-BDA1-2822FC00EE12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C07FE9-7F92-664E-A87F-52F459EE623B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1D9A65-29CE-1D4B-83F7-72CAD64A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7AB256-3494-0540-9F57-7583A467FA47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  <p:extLst>
      <p:ext uri="{BB962C8B-B14F-4D97-AF65-F5344CB8AC3E}">
        <p14:creationId xmlns:p14="http://schemas.microsoft.com/office/powerpoint/2010/main" val="539245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CAC4C4-A2D0-8ACA-3ADF-10DBD9C9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362" name="Google Shape;362;p24"/>
          <p:cNvSpPr txBox="1"/>
          <p:nvPr/>
        </p:nvSpPr>
        <p:spPr>
          <a:xfrm>
            <a:off x="5177520" y="3747200"/>
            <a:ext cx="10808151" cy="87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С какого возраста можно зарегистрироваться в качестве самозанятого?</a:t>
            </a:r>
            <a:endParaRPr sz="28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64" name="Google Shape;364;p24"/>
          <p:cNvSpPr txBox="1">
            <a:spLocks noGrp="1"/>
          </p:cNvSpPr>
          <p:nvPr>
            <p:ph type="title"/>
          </p:nvPr>
        </p:nvSpPr>
        <p:spPr>
          <a:xfrm>
            <a:off x="717509" y="3620321"/>
            <a:ext cx="2628941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4231127" y="5094055"/>
            <a:ext cx="12602700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20065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Зарегистрироваться в качестве самозанятого можно с 14 лет</a:t>
            </a:r>
            <a:b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с разрешения  родителей. Это отличная возможность официально подрабатывать  до совершеннолетия и обрести некоторую финансовую  самостоятельность. 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4439402" y="3751822"/>
            <a:ext cx="33591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7.</a:t>
            </a:r>
            <a:endParaRPr sz="28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4E9C9D-53C7-8545-8FA1-4AE90A68FA7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1AFDE1-8F02-BE40-A6FA-4C72D32C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675CB4-4692-7E46-8B53-FF65E324AB05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4CEFEA-B120-EBAF-76F3-1C29EC50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374" name="Google Shape;374;p25"/>
          <p:cNvSpPr txBox="1"/>
          <p:nvPr/>
        </p:nvSpPr>
        <p:spPr>
          <a:xfrm>
            <a:off x="5177521" y="3691191"/>
            <a:ext cx="9366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Как назывался первый в России банк?</a:t>
            </a: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5" name="Google Shape;375;p25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342265" marR="5080" lvl="0" indent="-3302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финансовая онлайн-игра  для школьников</a:t>
            </a:r>
            <a:endParaRPr/>
          </a:p>
        </p:txBody>
      </p:sp>
      <p:sp>
        <p:nvSpPr>
          <p:cNvPr id="376" name="Google Shape;376;p25"/>
          <p:cNvSpPr txBox="1">
            <a:spLocks noGrp="1"/>
          </p:cNvSpPr>
          <p:nvPr>
            <p:ph type="title"/>
          </p:nvPr>
        </p:nvSpPr>
        <p:spPr>
          <a:xfrm>
            <a:off x="717509" y="3620321"/>
            <a:ext cx="2628941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4169452" y="4594213"/>
            <a:ext cx="12602700" cy="586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А. Дворянский заёмный банк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 1754 году по Указу императрицы Елизаветы был основан первый банк – Дворянский заёмный банк. Основной функцией этого банка было предоставление ссуд дворянам</a:t>
            </a:r>
            <a:b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и дворянству.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Вторым, по инициативе графа Шувалова, появился Купеческий заёмный банк, помогавший развитию торговли и производства. К концу XIX века активно заработал Крестьянский поземельный банк – он предоставлял крестьянам ссуды на приобретение земли и, по сути, был крупнейшим ипотечным банком в Российской империи.</a:t>
            </a:r>
            <a:endParaRPr sz="24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Ну а </a:t>
            </a:r>
            <a:r>
              <a:rPr lang="ru-RU" sz="2400" dirty="0" err="1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Гринготтс</a:t>
            </a:r>
            <a:r>
              <a:rPr lang="ru-RU" sz="24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-банк существует только в книгах о Гарри Поттере.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4439402" y="3751822"/>
            <a:ext cx="33591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8.</a:t>
            </a:r>
            <a:endParaRPr sz="28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6E95ED-4C71-E24E-9354-E32A1225D50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E26C03-BCB4-1B4B-B51C-B4AE3B01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12652A-5D3A-6049-9B68-EF0FC5FD9635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7A01BD-4105-5442-EC2A-EE2ECB5C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386" name="Google Shape;386;p26"/>
          <p:cNvSpPr txBox="1"/>
          <p:nvPr/>
        </p:nvSpPr>
        <p:spPr>
          <a:xfrm>
            <a:off x="5177515" y="3554855"/>
            <a:ext cx="10071100" cy="88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 какой раздел семейного бюджета нужно занести кредит?</a:t>
            </a:r>
            <a:b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 доходы  или расходы?</a:t>
            </a:r>
            <a:endParaRPr sz="28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7" name="Google Shape;387;p26"/>
          <p:cNvSpPr txBox="1">
            <a:spLocks noGrp="1"/>
          </p:cNvSpPr>
          <p:nvPr>
            <p:ph type="ftr" idx="11"/>
          </p:nvPr>
        </p:nvSpPr>
        <p:spPr>
          <a:xfrm>
            <a:off x="17498263" y="10745075"/>
            <a:ext cx="1905634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342265" marR="5080" lvl="0" indent="-33020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финансовая онлайн-игра  для школьников</a:t>
            </a:r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717507" y="3620321"/>
            <a:ext cx="2705143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4231122" y="5944196"/>
            <a:ext cx="12319500" cy="28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 расходы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На коротком отрезке времени кредит поможет решить насущные  проблемы, но его обязательно придется выплачивать. Эти выплаты надолго  станут расходной статьей семейного бюджета.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Поэтому кредит – это расходы.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390" name="Google Shape;390;p26"/>
          <p:cNvSpPr txBox="1"/>
          <p:nvPr/>
        </p:nvSpPr>
        <p:spPr>
          <a:xfrm>
            <a:off x="4438804" y="3751818"/>
            <a:ext cx="33909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9.</a:t>
            </a:r>
            <a:endParaRPr sz="28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33D801-AF47-E841-8676-4FF7D5459173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0FDBE-CC41-7C4B-9621-D0567A51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1F7884-30CD-1E45-99B7-2602AA1CE12B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64C59C-D00C-55F7-B1C8-61EAED8C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3" y="0"/>
            <a:ext cx="20097374" cy="113093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67A8243-40BD-8947-BEBE-D5844485F36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1C02AB-FF8E-6E41-8A07-7CDE04417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D9FD85-13D1-0A4F-AD81-F66712BAA52B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7131A6-C788-C600-C51C-F1E559A67B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403" name="Google Shape;403;p28"/>
          <p:cNvSpPr txBox="1"/>
          <p:nvPr/>
        </p:nvSpPr>
        <p:spPr>
          <a:xfrm>
            <a:off x="5177518" y="3565540"/>
            <a:ext cx="9812655" cy="88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Напишите в опросном листе те налоги, которые НЕ платят обычные  граждане.</a:t>
            </a:r>
            <a:endParaRPr sz="28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717509" y="3620321"/>
            <a:ext cx="2857541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06" name="Google Shape;406;p28"/>
          <p:cNvSpPr txBox="1"/>
          <p:nvPr/>
        </p:nvSpPr>
        <p:spPr>
          <a:xfrm>
            <a:off x="4247456" y="5062631"/>
            <a:ext cx="120720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Правильные ответы: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Б, В, Ж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Вся информация о налогах, налоговых льготах размещается на сайте Федеральной налоговой службы. Налоги – общий вклад людей в свою безопасность и комфортную жизнь, ведь именно благодаря налогам государство осуществляет все свои главные расходы (на науку и образование, на медицину и т.п.). Поэтому обязанность каждого гражданина – платить налоги.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401432" y="3751818"/>
            <a:ext cx="77608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11.</a:t>
            </a:r>
            <a:endParaRPr sz="28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D658BC-D010-D247-B185-707C8B7B39B8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CB76EF-2844-A449-81B8-AA6E9790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A5ADB4-677B-4F44-A1BA-5B55049CD2DC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FEC6D0-1393-4793-74D5-42992E842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416" name="Google Shape;416;p29"/>
          <p:cNvSpPr txBox="1"/>
          <p:nvPr/>
        </p:nvSpPr>
        <p:spPr>
          <a:xfrm>
            <a:off x="717509" y="3620321"/>
            <a:ext cx="2857541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4401432" y="5881238"/>
            <a:ext cx="12072000" cy="5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проценты по кредиту.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 сегодняшний день Министерство образования Российской Федерации заключило соглашение о предоставлении образовательных кредитов</a:t>
            </a:r>
            <a:b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 государственной поддержкой со «</a:t>
            </a:r>
            <a:r>
              <a:rPr lang="ru-RU" sz="2400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СберБанком</a:t>
            </a:r>
            <a: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». Важно помнить, что брать потребительский кредит на образование – невыгодно, поскольку процентная ставка по нему будет намного выше. Во многих банках существуют свои программы образовательных кредитов, условия по которым выгодно отличаются от обычных потребительских кредитов.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4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br>
              <a:rPr lang="ru-RU" sz="4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18" name="Google Shape;418;p29"/>
          <p:cNvSpPr txBox="1"/>
          <p:nvPr/>
        </p:nvSpPr>
        <p:spPr>
          <a:xfrm>
            <a:off x="4317493" y="3773077"/>
            <a:ext cx="476758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12.</a:t>
            </a:r>
            <a:endParaRPr sz="28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21" name="Google Shape;421;p29"/>
          <p:cNvSpPr txBox="1"/>
          <p:nvPr/>
        </p:nvSpPr>
        <p:spPr>
          <a:xfrm>
            <a:off x="5205191" y="3262891"/>
            <a:ext cx="11219214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Образовательный кредит – это заем с государственной поддержкой, который выдают банки для оплаты обучения в вузах под низкую процентную ставку. </a:t>
            </a:r>
            <a:b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4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 время учебы выплачиваются только…………, а основной долг заемщик возвращает в течение 15 лет после окончания вуза. Досрочное погашение такого кредита – полностью или частично – возможно в любое время.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Вопрос: какую фразу мы удалили?</a:t>
            </a:r>
            <a:endParaRPr sz="6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4C8650-5F5E-6A4B-B6D3-99D1A1985B93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08276C-6349-D246-8B38-819509C6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F81964-6DAC-5845-9D22-F911465F5D47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"/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0432273" cy="13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R="5080" lvl="0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Какая сказочная героиня на легкие деньги выгодно купила вещь для вечеринки?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5620518" y="7514958"/>
            <a:ext cx="4343442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Василиса Прекрасная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309669" y="3775330"/>
            <a:ext cx="3189181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4687614" y="6076514"/>
            <a:ext cx="391096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	</a:t>
            </a:r>
            <a:r>
              <a:rPr lang="ru-RU" sz="27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Дюймовочка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4698095" y="7552237"/>
            <a:ext cx="477155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11124893" y="6106380"/>
            <a:ext cx="456804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Б.</a:t>
            </a:r>
            <a:endParaRPr sz="27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2011543" y="6265089"/>
            <a:ext cx="4832350" cy="173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25" b="1" baseline="30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Муха-Цокотуха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125" b="1" baseline="30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125" b="1" baseline="30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Алиса из страны чудес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 dirty="0"/>
          </a:p>
        </p:txBody>
      </p:sp>
      <p:sp>
        <p:nvSpPr>
          <p:cNvPr id="15" name="Google Shape;66;p3">
            <a:extLst>
              <a:ext uri="{FF2B5EF4-FFF2-40B4-BE49-F238E27FC236}">
                <a16:creationId xmlns:a16="http://schemas.microsoft.com/office/drawing/2014/main" id="{724B44C6-1B5D-4719-8E2B-B352B5A04BC4}"/>
              </a:ext>
            </a:extLst>
          </p:cNvPr>
          <p:cNvSpPr txBox="1"/>
          <p:nvPr/>
        </p:nvSpPr>
        <p:spPr>
          <a:xfrm>
            <a:off x="11124893" y="7565445"/>
            <a:ext cx="456804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Г.</a:t>
            </a:r>
            <a:endParaRPr sz="27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AD7011-B222-F948-B1EA-343423A46F0A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9A1931-70F9-494F-80A6-A301B0BF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C977B3-C190-A94B-90EA-108E3AB288B1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A67E56-A452-3F41-8FF9-B26FDF3904A7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CFED8-D30F-3441-9326-679733E5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F8E567-BD7B-7143-A095-743CB2FED309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57;p3">
            <a:extLst>
              <a:ext uri="{FF2B5EF4-FFF2-40B4-BE49-F238E27FC236}">
                <a16:creationId xmlns:a16="http://schemas.microsoft.com/office/drawing/2014/main" id="{120F05F5-337E-504E-6D24-C24C99A974ED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1"/>
          <p:cNvSpPr/>
          <p:nvPr/>
        </p:nvSpPr>
        <p:spPr>
          <a:xfrm>
            <a:off x="495135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5" y="344184"/>
                </a:lnTo>
                <a:lnTo>
                  <a:pt x="214129" y="303271"/>
                </a:lnTo>
                <a:lnTo>
                  <a:pt x="237075" y="267179"/>
                </a:lnTo>
                <a:lnTo>
                  <a:pt x="267177" y="237076"/>
                </a:lnTo>
                <a:lnTo>
                  <a:pt x="303267" y="214129"/>
                </a:lnTo>
                <a:lnTo>
                  <a:pt x="344178" y="199505"/>
                </a:lnTo>
                <a:lnTo>
                  <a:pt x="388742" y="194371"/>
                </a:lnTo>
                <a:lnTo>
                  <a:pt x="344178" y="189237"/>
                </a:lnTo>
                <a:lnTo>
                  <a:pt x="303267" y="174614"/>
                </a:lnTo>
                <a:lnTo>
                  <a:pt x="267177" y="151669"/>
                </a:lnTo>
                <a:lnTo>
                  <a:pt x="237075" y="121568"/>
                </a:lnTo>
                <a:lnTo>
                  <a:pt x="214129" y="85479"/>
                </a:lnTo>
                <a:lnTo>
                  <a:pt x="199505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4294974" y="6056828"/>
            <a:ext cx="6817311" cy="229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 купюре какого  номинала изображен город Владивосток?</a:t>
            </a:r>
            <a:endParaRPr sz="4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36" name="Google Shape;436;p31"/>
          <p:cNvSpPr txBox="1"/>
          <p:nvPr/>
        </p:nvSpPr>
        <p:spPr>
          <a:xfrm>
            <a:off x="309795" y="3775331"/>
            <a:ext cx="3341455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№13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C385FC-9A33-D672-54D5-1278331CB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257" y="4969625"/>
            <a:ext cx="4738239" cy="49230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57F51D-3488-E442-97E2-CBDEC9995563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2BC7DD-DD38-364F-AFE7-89DC1E7F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ED66B9-7B25-C049-B180-4F0899135647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7;p3">
            <a:extLst>
              <a:ext uri="{FF2B5EF4-FFF2-40B4-BE49-F238E27FC236}">
                <a16:creationId xmlns:a16="http://schemas.microsoft.com/office/drawing/2014/main" id="{ECB0B6D5-AD51-736B-EE57-39404C39151B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2"/>
          <p:cNvSpPr/>
          <p:nvPr/>
        </p:nvSpPr>
        <p:spPr>
          <a:xfrm>
            <a:off x="495137" y="7010910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4"/>
                </a:lnTo>
                <a:lnTo>
                  <a:pt x="85479" y="214127"/>
                </a:lnTo>
                <a:lnTo>
                  <a:pt x="121568" y="237073"/>
                </a:lnTo>
                <a:lnTo>
                  <a:pt x="151669" y="267175"/>
                </a:lnTo>
                <a:lnTo>
                  <a:pt x="174614" y="303266"/>
                </a:lnTo>
                <a:lnTo>
                  <a:pt x="189237" y="344181"/>
                </a:lnTo>
                <a:lnTo>
                  <a:pt x="194371" y="388752"/>
                </a:lnTo>
                <a:lnTo>
                  <a:pt x="199504" y="344181"/>
                </a:lnTo>
                <a:lnTo>
                  <a:pt x="214127" y="303266"/>
                </a:lnTo>
                <a:lnTo>
                  <a:pt x="237072" y="267175"/>
                </a:lnTo>
                <a:lnTo>
                  <a:pt x="267173" y="237073"/>
                </a:lnTo>
                <a:lnTo>
                  <a:pt x="303262" y="214127"/>
                </a:lnTo>
                <a:lnTo>
                  <a:pt x="344174" y="199504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2"/>
          <p:cNvSpPr txBox="1"/>
          <p:nvPr/>
        </p:nvSpPr>
        <p:spPr>
          <a:xfrm>
            <a:off x="4835913" y="2972116"/>
            <a:ext cx="11133430" cy="192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0" marR="5080" lvl="0" indent="0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0000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каком из этих зданий формируется федеральный бюджет России и осуществляется контроль за его исполнением? </a:t>
            </a:r>
            <a:endParaRPr sz="1800" dirty="0">
              <a:solidFill>
                <a:srgbClr val="000000"/>
              </a:solidFill>
              <a:latin typeface="Proxima Nova Rg" panose="02000506030000020004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202" y="5825399"/>
            <a:ext cx="4648200" cy="288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5454" y="5805788"/>
            <a:ext cx="4343400" cy="291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36906" y="5805788"/>
            <a:ext cx="4173144" cy="290238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2"/>
          <p:cNvSpPr/>
          <p:nvPr/>
        </p:nvSpPr>
        <p:spPr>
          <a:xfrm>
            <a:off x="3269202" y="8855075"/>
            <a:ext cx="686848" cy="686848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B0F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А.</a:t>
            </a:r>
            <a:endParaRPr/>
          </a:p>
        </p:txBody>
      </p:sp>
      <p:sp>
        <p:nvSpPr>
          <p:cNvPr id="470" name="Google Shape;470;p32"/>
          <p:cNvSpPr/>
          <p:nvPr/>
        </p:nvSpPr>
        <p:spPr>
          <a:xfrm>
            <a:off x="8155454" y="8855075"/>
            <a:ext cx="686848" cy="686848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B0F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Б.</a:t>
            </a:r>
            <a:endParaRPr/>
          </a:p>
        </p:txBody>
      </p:sp>
      <p:sp>
        <p:nvSpPr>
          <p:cNvPr id="471" name="Google Shape;471;p32"/>
          <p:cNvSpPr/>
          <p:nvPr/>
        </p:nvSpPr>
        <p:spPr>
          <a:xfrm>
            <a:off x="12736906" y="8855075"/>
            <a:ext cx="686848" cy="686848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B0F0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В.</a:t>
            </a:r>
            <a:endParaRPr/>
          </a:p>
        </p:txBody>
      </p:sp>
      <p:sp>
        <p:nvSpPr>
          <p:cNvPr id="472" name="Google Shape;472;p32"/>
          <p:cNvSpPr txBox="1"/>
          <p:nvPr/>
        </p:nvSpPr>
        <p:spPr>
          <a:xfrm>
            <a:off x="309547" y="3775317"/>
            <a:ext cx="3341703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№14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73" name="Google Shape;473;p32"/>
          <p:cNvSpPr txBox="1"/>
          <p:nvPr/>
        </p:nvSpPr>
        <p:spPr>
          <a:xfrm>
            <a:off x="309669" y="4664075"/>
            <a:ext cx="2427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#история_Минфина_России</a:t>
            </a: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3EF95-E8CF-D344-BEDE-C43B3B69A176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F33999-1135-7A4C-BAF6-988F2E49A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3296C8-B5FF-6B4F-A75F-900FDD6C7C3B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57;p3">
            <a:extLst>
              <a:ext uri="{FF2B5EF4-FFF2-40B4-BE49-F238E27FC236}">
                <a16:creationId xmlns:a16="http://schemas.microsoft.com/office/drawing/2014/main" id="{C7753B50-4D01-2847-4174-675D153C9A0B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3"/>
          <p:cNvSpPr/>
          <p:nvPr/>
        </p:nvSpPr>
        <p:spPr>
          <a:xfrm>
            <a:off x="495137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70"/>
                </a:lnTo>
                <a:lnTo>
                  <a:pt x="174614" y="85483"/>
                </a:lnTo>
                <a:lnTo>
                  <a:pt x="151669" y="121573"/>
                </a:lnTo>
                <a:lnTo>
                  <a:pt x="121568" y="151673"/>
                </a:lnTo>
                <a:lnTo>
                  <a:pt x="85479" y="174616"/>
                </a:lnTo>
                <a:lnTo>
                  <a:pt x="44567" y="189238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79"/>
                </a:lnTo>
                <a:lnTo>
                  <a:pt x="267173" y="237076"/>
                </a:lnTo>
                <a:lnTo>
                  <a:pt x="303262" y="214129"/>
                </a:lnTo>
                <a:lnTo>
                  <a:pt x="344174" y="199505"/>
                </a:lnTo>
                <a:lnTo>
                  <a:pt x="388742" y="194371"/>
                </a:lnTo>
                <a:lnTo>
                  <a:pt x="344174" y="189238"/>
                </a:lnTo>
                <a:lnTo>
                  <a:pt x="303262" y="174616"/>
                </a:lnTo>
                <a:lnTo>
                  <a:pt x="267173" y="151673"/>
                </a:lnTo>
                <a:lnTo>
                  <a:pt x="237072" y="121573"/>
                </a:lnTo>
                <a:lnTo>
                  <a:pt x="214127" y="85483"/>
                </a:lnTo>
                <a:lnTo>
                  <a:pt x="199504" y="44570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5419160" y="5974452"/>
            <a:ext cx="11336149" cy="87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Школьное инициативное бюджетирование – это когда школь ники сами решают, на что потратить свои карманные деньги.</a:t>
            </a: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309729" y="3752141"/>
            <a:ext cx="3341521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№15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4687608" y="6088475"/>
            <a:ext cx="563842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4698088" y="7532129"/>
            <a:ext cx="553362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Б.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5421499" y="7193775"/>
            <a:ext cx="11193000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929005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Школьное инициативное бюджетирование – это форма  участия граждан в планировании и контроле над расходами  местных бюджетов.</a:t>
            </a:r>
            <a:endParaRPr sz="280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3970" marR="5080" lvl="0" indent="0" algn="l" rtl="0">
              <a:lnSpc>
                <a:spcPct val="100600"/>
              </a:lnSpc>
              <a:spcBef>
                <a:spcPts val="227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Школьное инициативное бюджетирование – это когда родители  скидываются на нужные детям вещи в школе.</a:t>
            </a:r>
            <a:endParaRPr sz="280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8" name="Google Shape;488;p33"/>
          <p:cNvSpPr txBox="1"/>
          <p:nvPr/>
        </p:nvSpPr>
        <p:spPr>
          <a:xfrm>
            <a:off x="4698088" y="8975770"/>
            <a:ext cx="553362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489" name="Google Shape;489;p33"/>
          <p:cNvSpPr txBox="1"/>
          <p:nvPr/>
        </p:nvSpPr>
        <p:spPr>
          <a:xfrm>
            <a:off x="3960979" y="2731242"/>
            <a:ext cx="6850730" cy="278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городе Лабытнанги Ямало-Ненецкого автономного округа при участии жителей реализовали проект «Железный рюкзак». Ученики школы (это они придумали название) решили установить в школе </a:t>
            </a:r>
            <a:r>
              <a:rPr lang="ru-RU" sz="2000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локеры</a:t>
            </a: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, удобные современные шкафы для вещей. </a:t>
            </a:r>
            <a:b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У этой формы участия граждан в планировании</a:t>
            </a:r>
            <a:b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 контроле над расходами местных бюджетов есть свое название –  «школьное инициативное бюджетирование». Попробуйте догадаться, в чем его суть.</a:t>
            </a:r>
            <a:endParaRPr sz="2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492" name="Google Shape;49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8435" y="2636331"/>
            <a:ext cx="5666873" cy="316945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3"/>
          <p:cNvSpPr txBox="1"/>
          <p:nvPr/>
        </p:nvSpPr>
        <p:spPr>
          <a:xfrm>
            <a:off x="309670" y="4664075"/>
            <a:ext cx="20461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#инициативное_бюджетирование</a:t>
            </a: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5CD4-6539-3F49-84A9-DDB2EB59DD2F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F6E274-0E15-2248-BA44-CAB5A957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AFBB0F-E8CE-8242-AEE8-22E2EA20D3C0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57;p3">
            <a:extLst>
              <a:ext uri="{FF2B5EF4-FFF2-40B4-BE49-F238E27FC236}">
                <a16:creationId xmlns:a16="http://schemas.microsoft.com/office/drawing/2014/main" id="{32BBB4D1-CE80-C007-CBE9-475DC467FFF8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4"/>
          <p:cNvSpPr/>
          <p:nvPr/>
        </p:nvSpPr>
        <p:spPr>
          <a:xfrm>
            <a:off x="495139" y="701090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3" y="199505"/>
                </a:lnTo>
                <a:lnTo>
                  <a:pt x="85474" y="214129"/>
                </a:lnTo>
                <a:lnTo>
                  <a:pt x="121564" y="237076"/>
                </a:lnTo>
                <a:lnTo>
                  <a:pt x="151666" y="267179"/>
                </a:lnTo>
                <a:lnTo>
                  <a:pt x="174613" y="303271"/>
                </a:lnTo>
                <a:lnTo>
                  <a:pt x="189236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79"/>
                </a:lnTo>
                <a:lnTo>
                  <a:pt x="267173" y="237076"/>
                </a:lnTo>
                <a:lnTo>
                  <a:pt x="303262" y="214129"/>
                </a:lnTo>
                <a:lnTo>
                  <a:pt x="344174" y="199505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4"/>
          <p:cNvSpPr txBox="1"/>
          <p:nvPr/>
        </p:nvSpPr>
        <p:spPr>
          <a:xfrm>
            <a:off x="309441" y="3775317"/>
            <a:ext cx="3305352" cy="54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№16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03" name="Google Shape;503;p34"/>
          <p:cNvSpPr txBox="1">
            <a:spLocks noGrp="1"/>
          </p:cNvSpPr>
          <p:nvPr>
            <p:ph type="title"/>
          </p:nvPr>
        </p:nvSpPr>
        <p:spPr>
          <a:xfrm>
            <a:off x="4580267" y="3441698"/>
            <a:ext cx="11482683" cy="56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>
                <a:latin typeface="Proxima Nova Rg" panose="02000506030000020004" pitchFamily="50" charset="0"/>
              </a:rPr>
              <a:t>Покупка слитков ценных металлов – один из способов сохранения сбережений и долгосрочного вложения средств. Сейчас в банках можно купить четыре вида, подходящих для этого металлов.</a:t>
            </a:r>
            <a:br>
              <a:rPr lang="ru-RU" b="0" dirty="0">
                <a:latin typeface="Proxima Nova Rg" panose="02000506030000020004" pitchFamily="50" charset="0"/>
              </a:rPr>
            </a:br>
            <a:br>
              <a:rPr lang="ru-RU" b="0" dirty="0">
                <a:latin typeface="Proxima Nova Rg" panose="02000506030000020004" pitchFamily="50" charset="0"/>
              </a:rPr>
            </a:br>
            <a:r>
              <a:rPr lang="ru-RU" dirty="0">
                <a:latin typeface="Proxima Nova Rg" panose="02000506030000020004" pitchFamily="50" charset="0"/>
              </a:rPr>
              <a:t>Назовите недостающий:</a:t>
            </a:r>
            <a:br>
              <a:rPr lang="ru-RU" dirty="0">
                <a:latin typeface="Proxima Nova Rg" panose="02000506030000020004" pitchFamily="50" charset="0"/>
              </a:rPr>
            </a:br>
            <a:r>
              <a:rPr lang="ru-RU" dirty="0">
                <a:latin typeface="Proxima Nova Rg" panose="02000506030000020004" pitchFamily="50" charset="0"/>
              </a:rPr>
              <a:t>золото, палладий, платина и….</a:t>
            </a:r>
            <a:br>
              <a:rPr lang="ru-RU" dirty="0">
                <a:latin typeface="Proxima Nova Rg" panose="02000506030000020004" pitchFamily="50" charset="0"/>
                <a:sym typeface="Proxima Nova"/>
              </a:rPr>
            </a:br>
            <a:br>
              <a:rPr lang="ru-RU" dirty="0">
                <a:latin typeface="Proxima Nova Rg" panose="02000506030000020004" pitchFamily="50" charset="0"/>
                <a:sym typeface="Proxima Nova"/>
              </a:rPr>
            </a:br>
            <a:br>
              <a:rPr lang="ru-RU" dirty="0">
                <a:latin typeface="Proxima Nova Rg" panose="02000506030000020004" pitchFamily="50" charset="0"/>
                <a:sym typeface="Proxima Nova"/>
              </a:rPr>
            </a:br>
            <a:endParaRPr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523" name="Google Shape;523;p34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78748E-4D15-984E-B2B7-2BACC8C2BB9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8227CC-4CDE-D74E-BBE4-0220526D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F0C878-09E3-704D-89DB-137D89265244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7;p3">
            <a:extLst>
              <a:ext uri="{FF2B5EF4-FFF2-40B4-BE49-F238E27FC236}">
                <a16:creationId xmlns:a16="http://schemas.microsoft.com/office/drawing/2014/main" id="{9686A3A1-7BF7-2DAF-5D20-53E31E1B7EC9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5"/>
          <p:cNvSpPr/>
          <p:nvPr/>
        </p:nvSpPr>
        <p:spPr>
          <a:xfrm>
            <a:off x="495137" y="7010912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4"/>
                </a:lnTo>
                <a:lnTo>
                  <a:pt x="85479" y="214127"/>
                </a:lnTo>
                <a:lnTo>
                  <a:pt x="121568" y="237073"/>
                </a:lnTo>
                <a:lnTo>
                  <a:pt x="151669" y="267175"/>
                </a:lnTo>
                <a:lnTo>
                  <a:pt x="174614" y="303266"/>
                </a:lnTo>
                <a:lnTo>
                  <a:pt x="189237" y="344181"/>
                </a:lnTo>
                <a:lnTo>
                  <a:pt x="194371" y="388752"/>
                </a:lnTo>
                <a:lnTo>
                  <a:pt x="199504" y="344181"/>
                </a:lnTo>
                <a:lnTo>
                  <a:pt x="214127" y="303266"/>
                </a:lnTo>
                <a:lnTo>
                  <a:pt x="237072" y="267175"/>
                </a:lnTo>
                <a:lnTo>
                  <a:pt x="267173" y="237073"/>
                </a:lnTo>
                <a:lnTo>
                  <a:pt x="303262" y="214127"/>
                </a:lnTo>
                <a:lnTo>
                  <a:pt x="344174" y="199504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5"/>
          <p:cNvSpPr txBox="1"/>
          <p:nvPr/>
        </p:nvSpPr>
        <p:spPr>
          <a:xfrm>
            <a:off x="4474029" y="4642300"/>
            <a:ext cx="11785096" cy="39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Римский император Веспасиан выводил страну</a:t>
            </a:r>
            <a:br>
              <a:rPr lang="ru-RU" sz="36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36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из кризиса и ввел налог на общественные уборные. Этим налогом возмутился сын императора. И тогда  отец взял монету, полученную при сборе этого налога, дал сыну и произнес фразу, ставшую крылатой. </a:t>
            </a:r>
          </a:p>
          <a:p>
            <a:pPr marL="12700" marR="5080" lvl="0" indent="0" algn="l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Что же он сказал?</a:t>
            </a:r>
            <a:endParaRPr sz="4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34" name="Google Shape;534;p35"/>
          <p:cNvSpPr txBox="1"/>
          <p:nvPr/>
        </p:nvSpPr>
        <p:spPr>
          <a:xfrm>
            <a:off x="309727" y="3775325"/>
            <a:ext cx="34965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№17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35" name="Google Shape;535;p35"/>
          <p:cNvSpPr txBox="1"/>
          <p:nvPr/>
        </p:nvSpPr>
        <p:spPr>
          <a:xfrm>
            <a:off x="6715421" y="3396325"/>
            <a:ext cx="9045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Угадайте крылатое выражение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38" name="Google Shape;538;p35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#налоги</a:t>
            </a: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66CB35-2366-1F4A-9903-D0214E0E492A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86FF62-7EE6-184B-A924-6FDD04C5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781FD1-DF05-CA40-B964-6D2508671E6E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57;p3">
            <a:extLst>
              <a:ext uri="{FF2B5EF4-FFF2-40B4-BE49-F238E27FC236}">
                <a16:creationId xmlns:a16="http://schemas.microsoft.com/office/drawing/2014/main" id="{06DAF7B7-EE22-ED67-5397-BA32BC2FB680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6"/>
          <p:cNvSpPr/>
          <p:nvPr/>
        </p:nvSpPr>
        <p:spPr>
          <a:xfrm>
            <a:off x="495143" y="7010909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6" y="44567"/>
                </a:lnTo>
                <a:lnTo>
                  <a:pt x="174613" y="85479"/>
                </a:lnTo>
                <a:lnTo>
                  <a:pt x="151666" y="121568"/>
                </a:lnTo>
                <a:lnTo>
                  <a:pt x="121564" y="151669"/>
                </a:lnTo>
                <a:lnTo>
                  <a:pt x="85474" y="174614"/>
                </a:lnTo>
                <a:lnTo>
                  <a:pt x="44563" y="189237"/>
                </a:lnTo>
                <a:lnTo>
                  <a:pt x="0" y="194371"/>
                </a:lnTo>
                <a:lnTo>
                  <a:pt x="44563" y="199505"/>
                </a:lnTo>
                <a:lnTo>
                  <a:pt x="85474" y="214129"/>
                </a:lnTo>
                <a:lnTo>
                  <a:pt x="121564" y="237076"/>
                </a:lnTo>
                <a:lnTo>
                  <a:pt x="151666" y="267179"/>
                </a:lnTo>
                <a:lnTo>
                  <a:pt x="174613" y="303271"/>
                </a:lnTo>
                <a:lnTo>
                  <a:pt x="189236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79"/>
                </a:lnTo>
                <a:lnTo>
                  <a:pt x="267173" y="237076"/>
                </a:lnTo>
                <a:lnTo>
                  <a:pt x="303262" y="214129"/>
                </a:lnTo>
                <a:lnTo>
                  <a:pt x="344174" y="199505"/>
                </a:lnTo>
                <a:lnTo>
                  <a:pt x="388742" y="194371"/>
                </a:lnTo>
                <a:lnTo>
                  <a:pt x="344174" y="189237"/>
                </a:lnTo>
                <a:lnTo>
                  <a:pt x="303262" y="174614"/>
                </a:lnTo>
                <a:lnTo>
                  <a:pt x="267173" y="151669"/>
                </a:lnTo>
                <a:lnTo>
                  <a:pt x="237072" y="121568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 txBox="1">
            <a:spLocks noGrp="1"/>
          </p:cNvSpPr>
          <p:nvPr>
            <p:ph type="title"/>
          </p:nvPr>
        </p:nvSpPr>
        <p:spPr>
          <a:xfrm>
            <a:off x="4376933" y="2720057"/>
            <a:ext cx="11346180" cy="168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Что из описанного ниже действительно происходило  с героями сказки Алексея Толстого</a:t>
            </a:r>
            <a:endParaRPr dirty="0">
              <a:latin typeface="Proxima Nova Rg" panose="02000506030000020004" pitchFamily="50" charset="0"/>
            </a:endParaRPr>
          </a:p>
          <a:p>
            <a:pPr marL="2540" lvl="0" indent="0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«Золотой ключик, или Приключения Буратино»?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549" name="Google Shape;549;p36"/>
          <p:cNvSpPr txBox="1"/>
          <p:nvPr/>
        </p:nvSpPr>
        <p:spPr>
          <a:xfrm>
            <a:off x="309686" y="3775332"/>
            <a:ext cx="315087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№18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0" name="Google Shape;550;p36"/>
          <p:cNvSpPr txBox="1"/>
          <p:nvPr/>
        </p:nvSpPr>
        <p:spPr>
          <a:xfrm>
            <a:off x="5414213" y="6098731"/>
            <a:ext cx="4005223" cy="115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Герой вложил последние  деньги в сомнительный  финансовый проект</a:t>
            </a: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1" name="Google Shape;551;p36"/>
          <p:cNvSpPr txBox="1"/>
          <p:nvPr/>
        </p:nvSpPr>
        <p:spPr>
          <a:xfrm>
            <a:off x="5412957" y="8000178"/>
            <a:ext cx="430784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Герой продал свое </a:t>
            </a:r>
            <a:r>
              <a:rPr lang="ru-RU" sz="2450" b="1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имуще</a:t>
            </a:r>
            <a:r>
              <a:rPr lang="ru-RU" sz="24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-  </a:t>
            </a:r>
            <a:r>
              <a:rPr lang="ru-RU" sz="2450" b="1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ство</a:t>
            </a:r>
            <a:r>
              <a:rPr lang="ru-RU" sz="24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, чтобы оплатить вынужденную поездку</a:t>
            </a: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2" name="Google Shape;552;p36"/>
          <p:cNvSpPr txBox="1"/>
          <p:nvPr/>
        </p:nvSpPr>
        <p:spPr>
          <a:xfrm>
            <a:off x="11530886" y="6098731"/>
            <a:ext cx="46164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b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Друзья героя собирали деньги  на собственный бизнес</a:t>
            </a:r>
            <a:endParaRPr sz="24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3" name="Google Shape;553;p36"/>
          <p:cNvSpPr txBox="1"/>
          <p:nvPr/>
        </p:nvSpPr>
        <p:spPr>
          <a:xfrm>
            <a:off x="11515180" y="8000178"/>
            <a:ext cx="4936490" cy="115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b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Узнав, где находятся сокровища,  герой передал эту информацию  полиции</a:t>
            </a:r>
            <a:endParaRPr sz="24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4" name="Google Shape;554;p36"/>
          <p:cNvSpPr txBox="1"/>
          <p:nvPr/>
        </p:nvSpPr>
        <p:spPr>
          <a:xfrm>
            <a:off x="4687617" y="6397320"/>
            <a:ext cx="36639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</a:t>
            </a:r>
            <a:endParaRPr sz="27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5" name="Google Shape;555;p36"/>
          <p:cNvSpPr txBox="1"/>
          <p:nvPr/>
        </p:nvSpPr>
        <p:spPr>
          <a:xfrm>
            <a:off x="4698098" y="8274063"/>
            <a:ext cx="34480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6" name="Google Shape;556;p36"/>
          <p:cNvSpPr txBox="1"/>
          <p:nvPr/>
        </p:nvSpPr>
        <p:spPr>
          <a:xfrm>
            <a:off x="10691801" y="8274063"/>
            <a:ext cx="525927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57" name="Google Shape;557;p36"/>
          <p:cNvSpPr txBox="1"/>
          <p:nvPr/>
        </p:nvSpPr>
        <p:spPr>
          <a:xfrm>
            <a:off x="10684663" y="6397320"/>
            <a:ext cx="533065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</a:t>
            </a:r>
            <a:endParaRPr sz="27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60" name="Google Shape;560;p36"/>
          <p:cNvSpPr txBox="1"/>
          <p:nvPr/>
        </p:nvSpPr>
        <p:spPr>
          <a:xfrm>
            <a:off x="309669" y="4664075"/>
            <a:ext cx="25033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#борьба_с_мошенниками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D1B10B-3CF8-AA44-A831-352AC30F570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C0D475-CF41-114D-A8D1-A8645F9D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9E98AB-BAD6-DF47-A9DE-2B3A13E2E3C6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0;p9">
            <a:extLst>
              <a:ext uri="{FF2B5EF4-FFF2-40B4-BE49-F238E27FC236}">
                <a16:creationId xmlns:a16="http://schemas.microsoft.com/office/drawing/2014/main" id="{7B6B568B-C701-D4A7-2D83-15D63F5C36B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76AD14-C457-9E4C-B427-81677576CB17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077A4B-E307-FD42-AABF-273E01FA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05586-B47F-C747-A159-1A6846F2542B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325F70-1F08-14AD-8351-B4FDB2D0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571" name="Google Shape;571;p38"/>
          <p:cNvSpPr txBox="1"/>
          <p:nvPr/>
        </p:nvSpPr>
        <p:spPr>
          <a:xfrm>
            <a:off x="5177515" y="3600239"/>
            <a:ext cx="10551936" cy="44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На купюре какого 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номинала</a:t>
            </a:r>
            <a:r>
              <a:rPr lang="ru-RU" sz="280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 изображен город Владивосток?</a:t>
            </a:r>
            <a:endParaRPr sz="28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72" name="Google Shape;572;p38"/>
          <p:cNvSpPr txBox="1">
            <a:spLocks noGrp="1"/>
          </p:cNvSpPr>
          <p:nvPr>
            <p:ph type="title"/>
          </p:nvPr>
        </p:nvSpPr>
        <p:spPr>
          <a:xfrm>
            <a:off x="717502" y="3620321"/>
            <a:ext cx="2628948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sym typeface="Proxima Nova"/>
              </a:rPr>
              <a:t>ОТВЕТЫ</a:t>
            </a:r>
            <a:endParaRPr sz="4800" dirty="0">
              <a:latin typeface="Proxima Nova Rg" panose="02000506030000020004" pitchFamily="50" charset="0"/>
              <a:sym typeface="Proxima Nova"/>
            </a:endParaRPr>
          </a:p>
        </p:txBody>
      </p:sp>
      <p:sp>
        <p:nvSpPr>
          <p:cNvPr id="573" name="Google Shape;573;p38"/>
          <p:cNvSpPr txBox="1"/>
          <p:nvPr/>
        </p:nvSpPr>
        <p:spPr>
          <a:xfrm>
            <a:off x="4231126" y="4644916"/>
            <a:ext cx="11820285" cy="13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12700" marR="5080" lvl="0" indent="0" algn="l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2000 рублей. Эта купюра была  выпущена в обращение в 2017 году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574" name="Google Shape;574;p38"/>
          <p:cNvSpPr txBox="1"/>
          <p:nvPr/>
        </p:nvSpPr>
        <p:spPr>
          <a:xfrm>
            <a:off x="4366019" y="3751818"/>
            <a:ext cx="47561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13</a:t>
            </a:r>
            <a:r>
              <a:rPr lang="ru-RU" sz="2850" b="1" dirty="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.</a:t>
            </a:r>
            <a:endParaRPr sz="28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4406" y="6167040"/>
            <a:ext cx="7495286" cy="3298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ECC95C-A046-A844-A5C0-0C60E28641D9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3E4A3C-D3BB-854F-9AA1-CAA3A6054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16CE8D-2328-C040-95ED-61ACB0EDB40C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D70843-B05B-F861-D3F8-1948BDC24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600" name="Google Shape;600;p40"/>
          <p:cNvSpPr txBox="1"/>
          <p:nvPr/>
        </p:nvSpPr>
        <p:spPr>
          <a:xfrm>
            <a:off x="5177518" y="3565540"/>
            <a:ext cx="114276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каком из этих зданий формируется федеральный бюджет России</a:t>
            </a:r>
            <a:br>
              <a:rPr lang="ru-RU" sz="24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4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 осуществляется контроль за его исполнением?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02" name="Google Shape;602;p40"/>
          <p:cNvSpPr txBox="1"/>
          <p:nvPr/>
        </p:nvSpPr>
        <p:spPr>
          <a:xfrm>
            <a:off x="717509" y="3620321"/>
            <a:ext cx="2857541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03" name="Google Shape;603;p40"/>
          <p:cNvSpPr txBox="1"/>
          <p:nvPr/>
        </p:nvSpPr>
        <p:spPr>
          <a:xfrm>
            <a:off x="4190002" y="4985563"/>
            <a:ext cx="5820900" cy="538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</a:t>
            </a:r>
            <a:endParaRPr dirty="0">
              <a:latin typeface="Proxima Nova Rg" panose="02000506030000020004" pitchFamily="50" charset="0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Министерство финансов Российской Федерации. Здание находится в Москве на улице Ильинка - это дом 9, строение 1.</a:t>
            </a: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На фотографии А изображен Зимний дворец, </a:t>
            </a:r>
            <a:b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00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 на фотографии Б - Третьяковская галерея.</a:t>
            </a:r>
            <a:endParaRPr sz="20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04" name="Google Shape;604;p40"/>
          <p:cNvSpPr txBox="1"/>
          <p:nvPr/>
        </p:nvSpPr>
        <p:spPr>
          <a:xfrm>
            <a:off x="4401432" y="3751818"/>
            <a:ext cx="77608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14.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pic>
        <p:nvPicPr>
          <p:cNvPr id="607" name="Google Shape;60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6849" y="4574653"/>
            <a:ext cx="6538667" cy="4547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363E7E-1F92-284C-8ADA-F557B2490D1F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017C72-39A1-6E4D-A261-CF199042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BAFA03-DF32-8E4B-9CAD-9F3C83022EBA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57;p3">
            <a:extLst>
              <a:ext uri="{FF2B5EF4-FFF2-40B4-BE49-F238E27FC236}">
                <a16:creationId xmlns:a16="http://schemas.microsoft.com/office/drawing/2014/main" id="{F66507B2-426F-8DA8-88E8-35F12C6015F2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8549" y="5033407"/>
            <a:ext cx="2570235" cy="43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4835913" y="3396338"/>
            <a:ext cx="11040900" cy="13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R="5080" lvl="0" rtl="0">
              <a:lnSpc>
                <a:spcPct val="11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Какое слово, связанное с финансами,</a:t>
            </a:r>
            <a:br>
              <a:rPr lang="ru-RU" dirty="0">
                <a:latin typeface="Proxima Nova Rg" panose="02000506030000020004" pitchFamily="50" charset="0"/>
              </a:rPr>
            </a:br>
            <a:r>
              <a:rPr lang="ru-RU" dirty="0">
                <a:latin typeface="Proxima Nova Rg" panose="02000506030000020004" pitchFamily="50" charset="0"/>
              </a:rPr>
              <a:t>связывает эти две фотографии?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0" y="3562455"/>
            <a:ext cx="3846829" cy="928369"/>
          </a:xfrm>
          <a:custGeom>
            <a:avLst/>
            <a:gdLst/>
            <a:ahLst/>
            <a:cxnLst/>
            <a:rect l="l" t="t" r="r" b="b"/>
            <a:pathLst>
              <a:path w="3846829" h="928370" extrusionOk="0">
                <a:moveTo>
                  <a:pt x="3382952" y="0"/>
                </a:moveTo>
                <a:lnTo>
                  <a:pt x="0" y="0"/>
                </a:lnTo>
                <a:lnTo>
                  <a:pt x="0" y="927762"/>
                </a:lnTo>
                <a:lnTo>
                  <a:pt x="3382952" y="927762"/>
                </a:lnTo>
                <a:lnTo>
                  <a:pt x="3430383" y="925367"/>
                </a:lnTo>
                <a:lnTo>
                  <a:pt x="3476442" y="918337"/>
                </a:lnTo>
                <a:lnTo>
                  <a:pt x="3520899" y="906906"/>
                </a:lnTo>
                <a:lnTo>
                  <a:pt x="3563519" y="891307"/>
                </a:lnTo>
                <a:lnTo>
                  <a:pt x="3604069" y="871773"/>
                </a:lnTo>
                <a:lnTo>
                  <a:pt x="3642316" y="848537"/>
                </a:lnTo>
                <a:lnTo>
                  <a:pt x="3678027" y="821833"/>
                </a:lnTo>
                <a:lnTo>
                  <a:pt x="3710968" y="791893"/>
                </a:lnTo>
                <a:lnTo>
                  <a:pt x="3740908" y="758951"/>
                </a:lnTo>
                <a:lnTo>
                  <a:pt x="3767612" y="723240"/>
                </a:lnTo>
                <a:lnTo>
                  <a:pt x="3790847" y="684992"/>
                </a:lnTo>
                <a:lnTo>
                  <a:pt x="3810380" y="644443"/>
                </a:lnTo>
                <a:lnTo>
                  <a:pt x="3825979" y="601823"/>
                </a:lnTo>
                <a:lnTo>
                  <a:pt x="3837409" y="557368"/>
                </a:lnTo>
                <a:lnTo>
                  <a:pt x="3844438" y="511309"/>
                </a:lnTo>
                <a:lnTo>
                  <a:pt x="3846833" y="463881"/>
                </a:lnTo>
                <a:lnTo>
                  <a:pt x="3844438" y="416452"/>
                </a:lnTo>
                <a:lnTo>
                  <a:pt x="3837409" y="370393"/>
                </a:lnTo>
                <a:lnTo>
                  <a:pt x="3825979" y="325938"/>
                </a:lnTo>
                <a:lnTo>
                  <a:pt x="3810380" y="283319"/>
                </a:lnTo>
                <a:lnTo>
                  <a:pt x="3790847" y="242769"/>
                </a:lnTo>
                <a:lnTo>
                  <a:pt x="3767612" y="204522"/>
                </a:lnTo>
                <a:lnTo>
                  <a:pt x="3740908" y="168811"/>
                </a:lnTo>
                <a:lnTo>
                  <a:pt x="3710968" y="135868"/>
                </a:lnTo>
                <a:lnTo>
                  <a:pt x="3678027" y="105928"/>
                </a:lnTo>
                <a:lnTo>
                  <a:pt x="3642316" y="79224"/>
                </a:lnTo>
                <a:lnTo>
                  <a:pt x="3604069" y="55988"/>
                </a:lnTo>
                <a:lnTo>
                  <a:pt x="3563519" y="36454"/>
                </a:lnTo>
                <a:lnTo>
                  <a:pt x="3520899" y="20855"/>
                </a:lnTo>
                <a:lnTo>
                  <a:pt x="3476442" y="9424"/>
                </a:lnTo>
                <a:lnTo>
                  <a:pt x="3430383" y="2395"/>
                </a:lnTo>
                <a:lnTo>
                  <a:pt x="3382952" y="0"/>
                </a:lnTo>
                <a:close/>
              </a:path>
            </a:pathLst>
          </a:custGeom>
          <a:solidFill>
            <a:srgbClr val="004F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309578" y="3775324"/>
            <a:ext cx="3265472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№2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F3E5C-E4CE-A21E-8847-DE39D212F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81" b="9925"/>
          <a:stretch/>
        </p:blipFill>
        <p:spPr>
          <a:xfrm>
            <a:off x="3985288" y="5655262"/>
            <a:ext cx="6216699" cy="38137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27AFD0-115B-C84A-879A-0EE61F74ED1E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2BF114-358B-DB4D-82B8-C3A3A783F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DB86D3-B427-5243-A233-5360C87654D1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FB8B3C-1991-E272-F2A5-12E02447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613" name="Google Shape;613;p41"/>
          <p:cNvSpPr txBox="1"/>
          <p:nvPr/>
        </p:nvSpPr>
        <p:spPr>
          <a:xfrm>
            <a:off x="5177515" y="2907889"/>
            <a:ext cx="11316300" cy="3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4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городе Лабытнанги Ямало-Ненецкого автономного округа при участии жителей реализовали проект «Железный рюкзак». Ученики школы (это они придумали название) решили установить в школе </a:t>
            </a:r>
            <a:r>
              <a:rPr lang="ru-RU" sz="2450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локеры</a:t>
            </a:r>
            <a:r>
              <a:rPr lang="ru-RU" sz="24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, удобные современные шкафы для вещей. У этой формы участия граждан в планировании и контроле над расходами местных бюджетов есть свое название –  «школьное инициативное бюджетирование». Попробуйте догадаться, в чем его суть.</a:t>
            </a: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15" name="Google Shape;615;p41"/>
          <p:cNvSpPr txBox="1"/>
          <p:nvPr/>
        </p:nvSpPr>
        <p:spPr>
          <a:xfrm>
            <a:off x="717515" y="3620321"/>
            <a:ext cx="262893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16" name="Google Shape;616;p41"/>
          <p:cNvSpPr txBox="1"/>
          <p:nvPr/>
        </p:nvSpPr>
        <p:spPr>
          <a:xfrm>
            <a:off x="4231125" y="5854887"/>
            <a:ext cx="12424500" cy="332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</a:t>
            </a: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1414145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Инициативное бюджетирование – это форма участия граждан  в планировании и контроле над расходами местных бюджетов.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Оно дает людям возможность самим определять, что они хотят видеть  в своем дворе или поселке: проложить дорожку в нужном месте,  сделать цивилизованную парковку, разбить парк или улучшить меню  в детском саду.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17" name="Google Shape;617;p41"/>
          <p:cNvSpPr txBox="1"/>
          <p:nvPr/>
        </p:nvSpPr>
        <p:spPr>
          <a:xfrm>
            <a:off x="4393814" y="3751818"/>
            <a:ext cx="55283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15.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C01396-B543-AA47-A1C8-704FCFF42B2A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942DFA-1A97-9843-8D13-F418A329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BC795-B9D0-6143-9E83-58C45EEBFCCF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6974A8-E97A-CCF9-C1C2-D03BCCFC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625" name="Google Shape;625;p42"/>
          <p:cNvSpPr txBox="1"/>
          <p:nvPr/>
        </p:nvSpPr>
        <p:spPr>
          <a:xfrm>
            <a:off x="5177515" y="2907889"/>
            <a:ext cx="11316300" cy="214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Покупка слитков ценных металлов </a:t>
            </a: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– 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один из способов сохранения сбережений и долгосрочного вложения средств. Сейчас в банках можно купить четыре вида, подходящих для этого металлов. Назовите недостающий: золото, палладий, платина и….</a:t>
            </a:r>
            <a:endParaRPr dirty="0">
              <a:latin typeface="Proxima Nova Rg" panose="02000506030000020004" pitchFamily="50" charset="0"/>
            </a:endParaRPr>
          </a:p>
          <a:p>
            <a:pPr marL="12700" marR="5080" lvl="0" indent="0" algn="l" rtl="0">
              <a:lnSpc>
                <a:spcPct val="101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2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27" name="Google Shape;627;p42"/>
          <p:cNvSpPr txBox="1"/>
          <p:nvPr/>
        </p:nvSpPr>
        <p:spPr>
          <a:xfrm>
            <a:off x="717515" y="3620321"/>
            <a:ext cx="262893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28" name="Google Shape;628;p42"/>
          <p:cNvSpPr txBox="1"/>
          <p:nvPr/>
        </p:nvSpPr>
        <p:spPr>
          <a:xfrm>
            <a:off x="4231124" y="5654675"/>
            <a:ext cx="12214800" cy="49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серебро</a:t>
            </a:r>
            <a:endParaRPr sz="36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roxima Nova Rg" panose="02000506030000020004" pitchFamily="50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5 грамм золота сегодня – это те же 5 грамм золота и через 10 лет. Металлы могут дорожать или дешеветь, но исторически их стоимость, как правило, растет.  Вы можете хранить часть сбережений в золоте</a:t>
            </a:r>
            <a:b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</a:b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 других металлах в течение многих лет и тем самым диверсифицировать риски.</a:t>
            </a:r>
            <a:endParaRPr dirty="0">
              <a:latin typeface="Proxima Nova Rg" panose="02000506030000020004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br>
              <a:rPr lang="ru-RU" sz="32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</a:b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29" name="Google Shape;629;p42"/>
          <p:cNvSpPr txBox="1"/>
          <p:nvPr/>
        </p:nvSpPr>
        <p:spPr>
          <a:xfrm>
            <a:off x="4393814" y="3751818"/>
            <a:ext cx="55283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16.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D44B3-A5BD-7F4C-8FD3-BBAE7B8871C6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B18E0D-D617-F04F-BD47-62FEBE44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17814B-3BCC-AB48-8DAE-23B669E52237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ABFD7-95E5-4D81-5326-A4E7DC5A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637" name="Google Shape;637;p43"/>
          <p:cNvSpPr txBox="1"/>
          <p:nvPr/>
        </p:nvSpPr>
        <p:spPr>
          <a:xfrm>
            <a:off x="5177515" y="3201964"/>
            <a:ext cx="11656200" cy="2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Угадайте крылатое выражение.</a:t>
            </a: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2122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24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Римский император Веспасиан выводил страну из кризиса и ввел налог на  общественные уборные. Этим налогом возмутился сын императора. И тогда  отец взял монету, полученную при сборе этого налога, дал сыну и произнес  фразу, ставшую крылатой. Что же он сказал?</a:t>
            </a:r>
            <a:endParaRPr sz="24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39" name="Google Shape;639;p43"/>
          <p:cNvSpPr txBox="1"/>
          <p:nvPr/>
        </p:nvSpPr>
        <p:spPr>
          <a:xfrm>
            <a:off x="717512" y="3620321"/>
            <a:ext cx="2552738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40" name="Google Shape;640;p43"/>
          <p:cNvSpPr txBox="1"/>
          <p:nvPr/>
        </p:nvSpPr>
        <p:spPr>
          <a:xfrm>
            <a:off x="4231122" y="6179458"/>
            <a:ext cx="11311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 «Деньги не пахнут»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Сегодня так говорят, когда хотят высказать свое презрение</a:t>
            </a:r>
            <a:b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</a:b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к способу, которым получены деньги.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41" name="Google Shape;641;p43"/>
          <p:cNvSpPr txBox="1"/>
          <p:nvPr/>
        </p:nvSpPr>
        <p:spPr>
          <a:xfrm>
            <a:off x="4290061" y="3773078"/>
            <a:ext cx="615313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17.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5CDE8C-949C-AF40-997E-044693005FF7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089EEC-D2D5-B340-956B-8A1E7ECAC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87164C-B800-9F4A-A389-4A897542F470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069BF9-35CF-0866-B3E0-FEB98B5B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50" y="0"/>
            <a:ext cx="20078799" cy="11309350"/>
          </a:xfrm>
          <a:prstGeom prst="rect">
            <a:avLst/>
          </a:prstGeom>
        </p:spPr>
      </p:pic>
      <p:sp>
        <p:nvSpPr>
          <p:cNvPr id="649" name="Google Shape;649;p44"/>
          <p:cNvSpPr txBox="1"/>
          <p:nvPr/>
        </p:nvSpPr>
        <p:spPr>
          <a:xfrm>
            <a:off x="5177515" y="3576247"/>
            <a:ext cx="10262235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Что из описанного ниже действительно происходило с героями сказки  Алексея Толстого «Золотой ключик, или Приключения Буратино»?</a:t>
            </a:r>
            <a:endParaRPr sz="24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51" name="Google Shape;651;p44"/>
          <p:cNvSpPr txBox="1"/>
          <p:nvPr/>
        </p:nvSpPr>
        <p:spPr>
          <a:xfrm>
            <a:off x="717512" y="3620321"/>
            <a:ext cx="2705138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ОТВЕТЫ</a:t>
            </a:r>
            <a:endParaRPr sz="4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52" name="Google Shape;652;p44"/>
          <p:cNvSpPr txBox="1"/>
          <p:nvPr/>
        </p:nvSpPr>
        <p:spPr>
          <a:xfrm>
            <a:off x="4231121" y="5884990"/>
            <a:ext cx="12211749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4F9E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Правильный ответ: </a:t>
            </a:r>
            <a:r>
              <a:rPr lang="ru-RU" sz="3600" b="1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</a:t>
            </a:r>
            <a:endParaRPr sz="36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dirty="0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Выращивание денежных деревьев на Поле чудес – это не что иное,  как сомнительный финансовый проект! Поверив мошенникам,  Буратино в надежде на чудо зарыл в землю все свои деньги – целых  4 золотых, довольно большую сумму для бедного папы Карло.</a:t>
            </a:r>
            <a:endParaRPr sz="2950" dirty="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653" name="Google Shape;653;p44"/>
          <p:cNvSpPr txBox="1"/>
          <p:nvPr/>
        </p:nvSpPr>
        <p:spPr>
          <a:xfrm>
            <a:off x="4365523" y="3751818"/>
            <a:ext cx="733527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18.</a:t>
            </a:r>
            <a:endParaRPr sz="28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255B98-1DDB-EC46-868E-B6B9E641F26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8B5F4A-F2BE-564D-8644-EFA9BDEAD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4691" y="506137"/>
              <a:ext cx="8309767" cy="8522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A0739-73F0-6544-81D2-0C5B45F356D0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2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45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10BA44-F259-9D4B-A03D-3C5C66B0492B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091017-3099-A446-A708-B18B8D15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42D7A8-5558-764E-8211-9E9CF08961B4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57;p3">
            <a:extLst>
              <a:ext uri="{FF2B5EF4-FFF2-40B4-BE49-F238E27FC236}">
                <a16:creationId xmlns:a16="http://schemas.microsoft.com/office/drawing/2014/main" id="{E6B69335-1132-A450-52CD-4173E36DB3A0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495130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81" y="0"/>
                </a:moveTo>
                <a:lnTo>
                  <a:pt x="189247" y="44567"/>
                </a:lnTo>
                <a:lnTo>
                  <a:pt x="174623" y="85481"/>
                </a:lnTo>
                <a:lnTo>
                  <a:pt x="151676" y="121572"/>
                </a:lnTo>
                <a:lnTo>
                  <a:pt x="121573" y="151674"/>
                </a:lnTo>
                <a:lnTo>
                  <a:pt x="85481" y="174619"/>
                </a:lnTo>
                <a:lnTo>
                  <a:pt x="44567" y="189240"/>
                </a:lnTo>
                <a:lnTo>
                  <a:pt x="0" y="194371"/>
                </a:lnTo>
                <a:lnTo>
                  <a:pt x="44567" y="199508"/>
                </a:lnTo>
                <a:lnTo>
                  <a:pt x="85481" y="214133"/>
                </a:lnTo>
                <a:lnTo>
                  <a:pt x="121573" y="237080"/>
                </a:lnTo>
                <a:lnTo>
                  <a:pt x="151676" y="267182"/>
                </a:lnTo>
                <a:lnTo>
                  <a:pt x="174623" y="303273"/>
                </a:lnTo>
                <a:lnTo>
                  <a:pt x="189247" y="344185"/>
                </a:lnTo>
                <a:lnTo>
                  <a:pt x="194381" y="388752"/>
                </a:lnTo>
                <a:lnTo>
                  <a:pt x="199515" y="344185"/>
                </a:lnTo>
                <a:lnTo>
                  <a:pt x="214137" y="303273"/>
                </a:lnTo>
                <a:lnTo>
                  <a:pt x="237082" y="267183"/>
                </a:lnTo>
                <a:lnTo>
                  <a:pt x="267183" y="237082"/>
                </a:lnTo>
                <a:lnTo>
                  <a:pt x="303273" y="214137"/>
                </a:lnTo>
                <a:lnTo>
                  <a:pt x="344185" y="199515"/>
                </a:lnTo>
                <a:lnTo>
                  <a:pt x="388752" y="194381"/>
                </a:lnTo>
                <a:lnTo>
                  <a:pt x="344185" y="189247"/>
                </a:lnTo>
                <a:lnTo>
                  <a:pt x="303273" y="174623"/>
                </a:lnTo>
                <a:lnTo>
                  <a:pt x="267183" y="151676"/>
                </a:lnTo>
                <a:lnTo>
                  <a:pt x="237082" y="121573"/>
                </a:lnTo>
                <a:lnTo>
                  <a:pt x="214137" y="85481"/>
                </a:lnTo>
                <a:lnTo>
                  <a:pt x="199515" y="44567"/>
                </a:lnTo>
                <a:lnTo>
                  <a:pt x="19438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310210" y="3616123"/>
            <a:ext cx="11691789" cy="113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 каком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году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император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Александр</a:t>
            </a:r>
            <a:r>
              <a:rPr lang="ru-RU" sz="2800" dirty="0">
                <a:solidFill>
                  <a:schemeClr val="dk1"/>
                </a:solidFill>
                <a:latin typeface="Proxima Nova Rg" panose="02000506030000020004" pitchFamily="50" charset="0"/>
                <a:ea typeface="Calibri"/>
                <a:cs typeface="Calibri"/>
                <a:sym typeface="Calibri"/>
              </a:rPr>
              <a:t> </a:t>
            </a:r>
            <a:r>
              <a:rPr lang="ru-RU" sz="36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I подписал манифест об учреждении Министерства финансов? </a:t>
            </a:r>
            <a:endParaRPr sz="2000" dirty="0">
              <a:latin typeface="Proxima Nova Rg" panose="02000506030000020004" pitchFamily="50" charset="0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09642" y="3775330"/>
            <a:ext cx="3189208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№3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5610162" y="6398912"/>
            <a:ext cx="3538200" cy="44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1780</a:t>
            </a:r>
            <a:endParaRPr sz="28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4687617" y="6397318"/>
            <a:ext cx="490596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А.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698098" y="8321675"/>
            <a:ext cx="3692400" cy="44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В.	</a:t>
            </a: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1825</a:t>
            </a:r>
            <a:endParaRPr sz="280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0684663" y="8321675"/>
            <a:ext cx="3692400" cy="44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Г.	</a:t>
            </a: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1917</a:t>
            </a:r>
            <a:endParaRPr sz="280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0684663" y="6397318"/>
            <a:ext cx="3692525" cy="44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	</a:t>
            </a:r>
            <a:r>
              <a:rPr lang="ru-RU" sz="280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1802</a:t>
            </a:r>
            <a:endParaRPr sz="280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309669" y="4664075"/>
            <a:ext cx="2427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#история_Минфина_России</a:t>
            </a:r>
            <a:endParaRPr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EC55403-E838-F7A2-201D-67EA202C1C1D}"/>
              </a:ext>
            </a:extLst>
          </p:cNvPr>
          <p:cNvSpPr/>
          <p:nvPr/>
        </p:nvSpPr>
        <p:spPr>
          <a:xfrm>
            <a:off x="4491968" y="6253723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C8612B2-EBC8-58EE-3650-7D711F1FDEE0}"/>
              </a:ext>
            </a:extLst>
          </p:cNvPr>
          <p:cNvSpPr/>
          <p:nvPr/>
        </p:nvSpPr>
        <p:spPr>
          <a:xfrm>
            <a:off x="10474104" y="8146222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A0FD474-E99B-D54B-6F51-26FED4C0E47F}"/>
              </a:ext>
            </a:extLst>
          </p:cNvPr>
          <p:cNvSpPr/>
          <p:nvPr/>
        </p:nvSpPr>
        <p:spPr>
          <a:xfrm>
            <a:off x="10474104" y="623003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8D998A2-22CA-4440-35BD-77E00B141C19}"/>
              </a:ext>
            </a:extLst>
          </p:cNvPr>
          <p:cNvSpPr/>
          <p:nvPr/>
        </p:nvSpPr>
        <p:spPr>
          <a:xfrm>
            <a:off x="4491968" y="8146222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F063EB-795B-C243-88E5-B93203F927ED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64708C-A9FF-014A-A638-22B1E2021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51839D-C39C-3C4D-BE8D-85A25273C335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57;p3">
            <a:extLst>
              <a:ext uri="{FF2B5EF4-FFF2-40B4-BE49-F238E27FC236}">
                <a16:creationId xmlns:a16="http://schemas.microsoft.com/office/drawing/2014/main" id="{86AE2A24-9272-0BE5-1A8B-4B7886250026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495138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81"/>
                </a:lnTo>
                <a:lnTo>
                  <a:pt x="151669" y="121572"/>
                </a:lnTo>
                <a:lnTo>
                  <a:pt x="121568" y="151674"/>
                </a:lnTo>
                <a:lnTo>
                  <a:pt x="85479" y="174619"/>
                </a:lnTo>
                <a:lnTo>
                  <a:pt x="44567" y="189240"/>
                </a:lnTo>
                <a:lnTo>
                  <a:pt x="0" y="194371"/>
                </a:lnTo>
                <a:lnTo>
                  <a:pt x="44567" y="199508"/>
                </a:lnTo>
                <a:lnTo>
                  <a:pt x="85479" y="214133"/>
                </a:lnTo>
                <a:lnTo>
                  <a:pt x="121568" y="237080"/>
                </a:lnTo>
                <a:lnTo>
                  <a:pt x="151669" y="267182"/>
                </a:lnTo>
                <a:lnTo>
                  <a:pt x="174614" y="303273"/>
                </a:lnTo>
                <a:lnTo>
                  <a:pt x="189237" y="344185"/>
                </a:lnTo>
                <a:lnTo>
                  <a:pt x="194371" y="388752"/>
                </a:lnTo>
                <a:lnTo>
                  <a:pt x="199504" y="344185"/>
                </a:lnTo>
                <a:lnTo>
                  <a:pt x="214127" y="303273"/>
                </a:lnTo>
                <a:lnTo>
                  <a:pt x="237072" y="267183"/>
                </a:lnTo>
                <a:lnTo>
                  <a:pt x="267173" y="237082"/>
                </a:lnTo>
                <a:lnTo>
                  <a:pt x="303262" y="214137"/>
                </a:lnTo>
                <a:lnTo>
                  <a:pt x="344174" y="199515"/>
                </a:lnTo>
                <a:lnTo>
                  <a:pt x="388742" y="194381"/>
                </a:lnTo>
                <a:lnTo>
                  <a:pt x="344174" y="189247"/>
                </a:lnTo>
                <a:lnTo>
                  <a:pt x="303262" y="174623"/>
                </a:lnTo>
                <a:lnTo>
                  <a:pt x="267173" y="151676"/>
                </a:lnTo>
                <a:lnTo>
                  <a:pt x="237072" y="121573"/>
                </a:lnTo>
                <a:lnTo>
                  <a:pt x="214127" y="85481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324576" y="3750189"/>
            <a:ext cx="11993699" cy="57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dirty="0">
                <a:latin typeface="Proxima Nova Rg" panose="02000506030000020004" pitchFamily="50" charset="0"/>
              </a:rPr>
              <a:t>Что имеют в виду, когда говорят зарплата «чистыми»?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309752" y="3775321"/>
            <a:ext cx="3189097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 dirty="0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№4</a:t>
            </a:r>
            <a:endParaRPr sz="34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4687608" y="5299549"/>
            <a:ext cx="11993700" cy="19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Зарплата минус 20% налога на добавленную стоимость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30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  <a:p>
            <a:pPr marL="22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Зарплата минус 13% налога на доходы физических лиц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423376" y="8173901"/>
            <a:ext cx="10724674" cy="4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Зарплата, проверенная комиссией по охране труда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698088" y="8211181"/>
            <a:ext cx="400962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>
                <a:solidFill>
                  <a:srgbClr val="2FB6BC"/>
                </a:solidFill>
                <a:latin typeface="Proxima Nova Rg"/>
                <a:ea typeface="Proxima Nova Rg"/>
                <a:cs typeface="Proxima Nova Rg"/>
                <a:sym typeface="Proxima Nova"/>
              </a:rPr>
              <a:t>В.</a:t>
            </a:r>
            <a:endParaRPr sz="2750">
              <a:solidFill>
                <a:schemeClr val="dk1"/>
              </a:solidFill>
              <a:latin typeface="Proxima Nova Rg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211704-02DD-771F-4236-850588C590AE}"/>
              </a:ext>
            </a:extLst>
          </p:cNvPr>
          <p:cNvSpPr/>
          <p:nvPr/>
        </p:nvSpPr>
        <p:spPr>
          <a:xfrm>
            <a:off x="4491968" y="519673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06E684E-53A1-5B9C-3ADD-54FF8D5E0EB7}"/>
              </a:ext>
            </a:extLst>
          </p:cNvPr>
          <p:cNvSpPr/>
          <p:nvPr/>
        </p:nvSpPr>
        <p:spPr>
          <a:xfrm>
            <a:off x="4491968" y="660838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15AC9D0-C08F-CE75-8E77-37969166167D}"/>
              </a:ext>
            </a:extLst>
          </p:cNvPr>
          <p:cNvSpPr/>
          <p:nvPr/>
        </p:nvSpPr>
        <p:spPr>
          <a:xfrm>
            <a:off x="4491968" y="8070406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247200-5C37-314B-A937-74E46E0A6CCC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3FADA2-223A-B148-BBE6-FCF72708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42F7F2-CD4B-9D47-8F5C-EDCE5789B708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57;p3">
            <a:extLst>
              <a:ext uri="{FF2B5EF4-FFF2-40B4-BE49-F238E27FC236}">
                <a16:creationId xmlns:a16="http://schemas.microsoft.com/office/drawing/2014/main" id="{9DB0F798-2B6C-50D0-2EEF-56B1051F24F3}"/>
              </a:ext>
            </a:extLst>
          </p:cNvPr>
          <p:cNvPicPr preferRelativeResize="0"/>
          <p:nvPr/>
        </p:nvPicPr>
        <p:blipFill rotWithShape="1">
          <a:blip r:embed="rId3"/>
          <a:srcRect l="4350"/>
          <a:stretch/>
        </p:blipFill>
        <p:spPr>
          <a:xfrm>
            <a:off x="0" y="0"/>
            <a:ext cx="20104099" cy="1134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495138" y="7010906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5" h="389254" extrusionOk="0">
                <a:moveTo>
                  <a:pt x="194371" y="0"/>
                </a:moveTo>
                <a:lnTo>
                  <a:pt x="189237" y="44567"/>
                </a:lnTo>
                <a:lnTo>
                  <a:pt x="174614" y="85479"/>
                </a:lnTo>
                <a:lnTo>
                  <a:pt x="151669" y="121568"/>
                </a:lnTo>
                <a:lnTo>
                  <a:pt x="121568" y="151669"/>
                </a:lnTo>
                <a:lnTo>
                  <a:pt x="85479" y="174614"/>
                </a:lnTo>
                <a:lnTo>
                  <a:pt x="44567" y="189237"/>
                </a:lnTo>
                <a:lnTo>
                  <a:pt x="0" y="194371"/>
                </a:lnTo>
                <a:lnTo>
                  <a:pt x="44567" y="199505"/>
                </a:lnTo>
                <a:lnTo>
                  <a:pt x="85479" y="214129"/>
                </a:lnTo>
                <a:lnTo>
                  <a:pt x="121568" y="237076"/>
                </a:lnTo>
                <a:lnTo>
                  <a:pt x="151669" y="267179"/>
                </a:lnTo>
                <a:lnTo>
                  <a:pt x="174614" y="303271"/>
                </a:lnTo>
                <a:lnTo>
                  <a:pt x="189237" y="344184"/>
                </a:lnTo>
                <a:lnTo>
                  <a:pt x="194371" y="388752"/>
                </a:lnTo>
                <a:lnTo>
                  <a:pt x="199504" y="344184"/>
                </a:lnTo>
                <a:lnTo>
                  <a:pt x="214127" y="303271"/>
                </a:lnTo>
                <a:lnTo>
                  <a:pt x="237072" y="267180"/>
                </a:lnTo>
                <a:lnTo>
                  <a:pt x="267173" y="237078"/>
                </a:lnTo>
                <a:lnTo>
                  <a:pt x="303262" y="214133"/>
                </a:lnTo>
                <a:lnTo>
                  <a:pt x="344174" y="199511"/>
                </a:lnTo>
                <a:lnTo>
                  <a:pt x="388742" y="194381"/>
                </a:lnTo>
                <a:lnTo>
                  <a:pt x="344174" y="189244"/>
                </a:lnTo>
                <a:lnTo>
                  <a:pt x="303262" y="174618"/>
                </a:lnTo>
                <a:lnTo>
                  <a:pt x="267173" y="151671"/>
                </a:lnTo>
                <a:lnTo>
                  <a:pt x="237072" y="121569"/>
                </a:lnTo>
                <a:lnTo>
                  <a:pt x="214127" y="85479"/>
                </a:lnTo>
                <a:lnTo>
                  <a:pt x="199504" y="44567"/>
                </a:lnTo>
                <a:lnTo>
                  <a:pt x="194371" y="0"/>
                </a:lnTo>
                <a:close/>
              </a:path>
            </a:pathLst>
          </a:custGeom>
          <a:solidFill>
            <a:srgbClr val="E51F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41" y="5634214"/>
            <a:ext cx="171565" cy="171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5018403" y="3526945"/>
            <a:ext cx="10901954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roxima Nova Rg" panose="02000506030000020004" pitchFamily="50" charset="0"/>
              </a:rPr>
              <a:t>Кто распоряжается выпуском наличных денег?</a:t>
            </a:r>
            <a:endParaRPr dirty="0">
              <a:latin typeface="Proxima Nova Rg" panose="02000506030000020004" pitchFamily="50" charset="0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09680" y="3775327"/>
            <a:ext cx="326537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>
                <a:solidFill>
                  <a:srgbClr val="FFFFFF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ВОПРОС №5</a:t>
            </a:r>
            <a:endParaRPr sz="345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4687602" y="5299554"/>
            <a:ext cx="5364447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А.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Правительство России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698084" y="6763493"/>
            <a:ext cx="36777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В.	</a:t>
            </a:r>
            <a:r>
              <a:rPr lang="ru-RU" sz="27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«</a:t>
            </a:r>
            <a:r>
              <a:rPr lang="ru-RU" sz="2950" b="1" dirty="0" err="1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СберБанк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»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11026276" y="5299554"/>
            <a:ext cx="3375524" cy="46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Б.	</a:t>
            </a:r>
            <a:r>
              <a:rPr lang="ru-RU" sz="27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«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Гознак»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11026276" y="6763493"/>
            <a:ext cx="4631357" cy="47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Г.	</a:t>
            </a: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Банк России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423376" y="8243459"/>
            <a:ext cx="5075895" cy="46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50" b="1" dirty="0">
                <a:solidFill>
                  <a:schemeClr val="dk1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Министерство финансов</a:t>
            </a:r>
            <a:endParaRPr sz="2950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4653561" y="8211184"/>
            <a:ext cx="597889" cy="43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b="1" dirty="0">
                <a:solidFill>
                  <a:srgbClr val="2FB6BC"/>
                </a:solidFill>
                <a:latin typeface="Proxima Nova Rg" panose="02000506030000020004" pitchFamily="50" charset="0"/>
                <a:ea typeface="Proxima Nova Rg"/>
                <a:cs typeface="Proxima Nova Rg"/>
                <a:sym typeface="Proxima Nova"/>
              </a:rPr>
              <a:t>Д.</a:t>
            </a:r>
            <a:endParaRPr sz="2750" b="1" dirty="0">
              <a:solidFill>
                <a:schemeClr val="dk1"/>
              </a:solidFill>
              <a:latin typeface="Proxima Nova Rg" panose="02000506030000020004" pitchFamily="50" charset="0"/>
              <a:ea typeface="Proxima Nova Rg"/>
              <a:cs typeface="Proxima Nova Rg"/>
              <a:sym typeface="Proxima Nova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09669" y="4664075"/>
            <a:ext cx="2427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#личные_деньги</a:t>
            </a:r>
            <a:endParaRPr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7571152-59A6-3794-78D7-51FA2DCE44C2}"/>
              </a:ext>
            </a:extLst>
          </p:cNvPr>
          <p:cNvSpPr/>
          <p:nvPr/>
        </p:nvSpPr>
        <p:spPr>
          <a:xfrm>
            <a:off x="4491968" y="519673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8F009D0-2DA1-88EF-C8D3-68586B671D3A}"/>
              </a:ext>
            </a:extLst>
          </p:cNvPr>
          <p:cNvSpPr/>
          <p:nvPr/>
        </p:nvSpPr>
        <p:spPr>
          <a:xfrm>
            <a:off x="4491968" y="6621874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F3EA38A-9734-BAEE-7B7D-10639C56DC8B}"/>
              </a:ext>
            </a:extLst>
          </p:cNvPr>
          <p:cNvSpPr/>
          <p:nvPr/>
        </p:nvSpPr>
        <p:spPr>
          <a:xfrm>
            <a:off x="4491968" y="8055234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884C974-D288-288F-598B-EA9991088A72}"/>
              </a:ext>
            </a:extLst>
          </p:cNvPr>
          <p:cNvSpPr/>
          <p:nvPr/>
        </p:nvSpPr>
        <p:spPr>
          <a:xfrm>
            <a:off x="10828309" y="519673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2C1CC0C-24D3-59F3-B7B0-D82C1539A094}"/>
              </a:ext>
            </a:extLst>
          </p:cNvPr>
          <p:cNvSpPr/>
          <p:nvPr/>
        </p:nvSpPr>
        <p:spPr>
          <a:xfrm>
            <a:off x="10828309" y="6590011"/>
            <a:ext cx="700087" cy="700087"/>
          </a:xfrm>
          <a:prstGeom prst="ellipse">
            <a:avLst/>
          </a:prstGeom>
          <a:noFill/>
          <a:ln>
            <a:solidFill>
              <a:srgbClr val="2F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2AE37C-D41B-2A43-A412-DAFEE088AD81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8D337C-0ECE-3148-83FD-2A3CD728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F4DCA1-3994-AE49-A267-900C5608A1BD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632DA2-F382-4057-9872-94189C70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"/>
            <a:ext cx="20104100" cy="113057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BE4F01-0D3F-AD4C-90DF-9572396961FC}"/>
              </a:ext>
            </a:extLst>
          </p:cNvPr>
          <p:cNvGrpSpPr/>
          <p:nvPr/>
        </p:nvGrpSpPr>
        <p:grpSpPr>
          <a:xfrm>
            <a:off x="10336995" y="396421"/>
            <a:ext cx="9337463" cy="1071716"/>
            <a:chOff x="10336995" y="396421"/>
            <a:chExt cx="9337463" cy="10717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79177F-C87C-6C4C-8E3E-141D735C7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022D33-143A-7A4E-8F4A-3DE166A6F728}"/>
                </a:ext>
              </a:extLst>
            </p:cNvPr>
            <p:cNvSpPr/>
            <p:nvPr/>
          </p:nvSpPr>
          <p:spPr>
            <a:xfrm>
              <a:off x="10336995" y="396421"/>
              <a:ext cx="1396180" cy="1071716"/>
            </a:xfrm>
            <a:prstGeom prst="rect">
              <a:avLst/>
            </a:prstGeom>
            <a:solidFill>
              <a:srgbClr val="01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/>
          <p:cNvPicPr preferRelativeResize="0"/>
          <p:nvPr/>
        </p:nvPicPr>
        <p:blipFill>
          <a:blip r:embed="rId3"/>
          <a:srcRect/>
          <a:stretch/>
        </p:blipFill>
        <p:spPr>
          <a:xfrm>
            <a:off x="1248" y="0"/>
            <a:ext cx="20101603" cy="1130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CE1BDC-A945-034C-B9CD-B773F4EF9D8F}"/>
              </a:ext>
            </a:extLst>
          </p:cNvPr>
          <p:cNvGrpSpPr/>
          <p:nvPr/>
        </p:nvGrpSpPr>
        <p:grpSpPr>
          <a:xfrm>
            <a:off x="10855007" y="506137"/>
            <a:ext cx="8806646" cy="1004315"/>
            <a:chOff x="10867812" y="506137"/>
            <a:chExt cx="8806646" cy="10043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B4BE43-DC69-7746-BB8D-B6597AA6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364691" y="506137"/>
              <a:ext cx="8309767" cy="852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158AB4-839D-EA40-8405-47C641641272}"/>
                </a:ext>
              </a:extLst>
            </p:cNvPr>
            <p:cNvSpPr/>
            <p:nvPr/>
          </p:nvSpPr>
          <p:spPr>
            <a:xfrm>
              <a:off x="10867812" y="856825"/>
              <a:ext cx="1667583" cy="6536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1972</Words>
  <Application>Microsoft Macintosh PowerPoint</Application>
  <PresentationFormat>Custom</PresentationFormat>
  <Paragraphs>265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Arial</vt:lpstr>
      <vt:lpstr>YS Text</vt:lpstr>
      <vt:lpstr>Proxima Nova Rg</vt:lpstr>
      <vt:lpstr>Office Theme</vt:lpstr>
      <vt:lpstr>PowerPoint Presentation</vt:lpstr>
      <vt:lpstr>PowerPoint Presentation</vt:lpstr>
      <vt:lpstr>Какая сказочная героиня на легкие деньги выгодно купила вещь для вечеринки?</vt:lpstr>
      <vt:lpstr>Какое слово, связанное с финансами, связывает эти две фотографии?</vt:lpstr>
      <vt:lpstr>PowerPoint Presentation</vt:lpstr>
      <vt:lpstr>Что имеют в виду, когда говорят зарплата «чистыми»?</vt:lpstr>
      <vt:lpstr>Кто распоряжается выпуском наличных денег?</vt:lpstr>
      <vt:lpstr>PowerPoint Presentation</vt:lpstr>
      <vt:lpstr>PowerPoint Presentation</vt:lpstr>
      <vt:lpstr>PowerPoint Presentation</vt:lpstr>
      <vt:lpstr>ОТВЕТЫ</vt:lpstr>
      <vt:lpstr>ОТВЕТЫ</vt:lpstr>
      <vt:lpstr>ОТВЕТЫ</vt:lpstr>
      <vt:lpstr>ОТВЕТЫ</vt:lpstr>
      <vt:lpstr>PowerPoint Presentation</vt:lpstr>
      <vt:lpstr>PowerPoint Presentation</vt:lpstr>
      <vt:lpstr>С какого возраста можно зарегистрироваться в качестве самозанятого?</vt:lpstr>
      <vt:lpstr>Как назывался первый в России банк?</vt:lpstr>
      <vt:lpstr>PowerPoint Presentation</vt:lpstr>
      <vt:lpstr>PowerPoint Presentation</vt:lpstr>
      <vt:lpstr>Напишите в опросном листе те налоги, которые  НЕ платят обычные граждане.</vt:lpstr>
      <vt:lpstr>PowerPoint Presentation</vt:lpstr>
      <vt:lpstr>PowerPoint Presentation</vt:lpstr>
      <vt:lpstr>ОТВЕТЫ</vt:lpstr>
      <vt:lpstr>ОТВЕТЫ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Покупка слитков ценных металлов – один из способов сохранения сбережений и долгосрочного вложения средств. Сейчас в банках можно купить четыре вида, подходящих для этого металлов.  Назовите недостающий: золото, палладий, платина и….   </vt:lpstr>
      <vt:lpstr>PowerPoint Presentation</vt:lpstr>
      <vt:lpstr>Что из описанного ниже действительно происходило  с героями сказки Алексея Толстого «Золотой ключик, или Приключения Буратино»?</vt:lpstr>
      <vt:lpstr>PowerPoint Presentation</vt:lpstr>
      <vt:lpstr>ОТВЕТЫ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CompUser</dc:creator>
  <cp:lastModifiedBy>Prime Bureau</cp:lastModifiedBy>
  <cp:revision>19</cp:revision>
  <dcterms:created xsi:type="dcterms:W3CDTF">2022-03-16T07:42:48Z</dcterms:created>
  <dcterms:modified xsi:type="dcterms:W3CDTF">2022-07-29T13:03:15Z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Adobe Illustrator 24.3 (Windows)</vt:lpwstr>
  </property>
  <property fmtid="{D5CDD505-2E9C-101B-9397-08002B2CF9AE}" pid="4" name="LastSaved">
    <vt:filetime>2022-03-16T00:00:00Z</vt:filetime>
  </property>
</Properties>
</file>