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0" r:id="rId4"/>
    <p:sldId id="315" r:id="rId5"/>
    <p:sldId id="259" r:id="rId6"/>
    <p:sldId id="271" r:id="rId7"/>
    <p:sldId id="272" r:id="rId8"/>
    <p:sldId id="316" r:id="rId9"/>
    <p:sldId id="263" r:id="rId10"/>
    <p:sldId id="264" r:id="rId11"/>
    <p:sldId id="265" r:id="rId12"/>
    <p:sldId id="266" r:id="rId13"/>
    <p:sldId id="273" r:id="rId14"/>
    <p:sldId id="274" r:id="rId15"/>
    <p:sldId id="268" r:id="rId16"/>
    <p:sldId id="276" r:id="rId17"/>
    <p:sldId id="277" r:id="rId18"/>
    <p:sldId id="314" r:id="rId19"/>
    <p:sldId id="278" r:id="rId20"/>
    <p:sldId id="275" r:id="rId21"/>
    <p:sldId id="269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1939" userDrawn="1">
          <p15:clr>
            <a:srgbClr val="A4A3A4"/>
          </p15:clr>
        </p15:guide>
        <p15:guide id="2" pos="468" userDrawn="1">
          <p15:clr>
            <a:srgbClr val="A4A3A4"/>
          </p15:clr>
        </p15:guide>
        <p15:guide id="3" pos="1602" userDrawn="1">
          <p15:clr>
            <a:srgbClr val="A4A3A4"/>
          </p15:clr>
        </p15:guide>
        <p15:guide id="4" orient="horz" pos="1122" userDrawn="1">
          <p15:clr>
            <a:srgbClr val="A4A3A4"/>
          </p15:clr>
        </p15:guide>
        <p15:guide id="5" pos="12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57"/>
    <a:srgbClr val="E6215A"/>
    <a:srgbClr val="31B7BC"/>
    <a:srgbClr val="EF7D00"/>
    <a:srgbClr val="383B3B"/>
    <a:srgbClr val="004F9F"/>
    <a:srgbClr val="B8B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51"/>
  </p:normalViewPr>
  <p:slideViewPr>
    <p:cSldViewPr snapToGrid="0" snapToObjects="1" showGuides="1">
      <p:cViewPr varScale="1">
        <p:scale>
          <a:sx n="55" d="100"/>
          <a:sy n="55" d="100"/>
        </p:scale>
        <p:origin x="824" y="216"/>
      </p:cViewPr>
      <p:guideLst>
        <p:guide orient="horz" pos="1939"/>
        <p:guide pos="468"/>
        <p:guide pos="1602"/>
        <p:guide orient="horz" pos="1122"/>
        <p:guide pos="12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87501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734199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" name="3.jpg" descr="3.jpg">
            <a:extLst>
              <a:ext uri="{FF2B5EF4-FFF2-40B4-BE49-F238E27FC236}">
                <a16:creationId xmlns:a16="http://schemas.microsoft.com/office/drawing/2014/main" id="{C7BAA92F-EFEB-7240-B87F-22C03CDBA8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476148" cy="137752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E394B7-CD13-324D-B04E-2A7082B5F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RU" smtClean="0"/>
              <a:t>‹#›</a:t>
            </a:fld>
            <a:endParaRPr lang="en-RU"/>
          </a:p>
        </p:txBody>
      </p:sp>
      <p:pic>
        <p:nvPicPr>
          <p:cNvPr id="4" name="1.jpg" descr="1.jpg">
            <a:extLst>
              <a:ext uri="{FF2B5EF4-FFF2-40B4-BE49-F238E27FC236}">
                <a16:creationId xmlns:a16="http://schemas.microsoft.com/office/drawing/2014/main" id="{A4D8BF87-A3FE-3B4E-B925-50FDF3FF40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10732"/>
            <a:ext cx="24384000" cy="30611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Дизайн без названия (8).png" descr="Дизайн без названия (8).png">
            <a:extLst>
              <a:ext uri="{FF2B5EF4-FFF2-40B4-BE49-F238E27FC236}">
                <a16:creationId xmlns:a16="http://schemas.microsoft.com/office/drawing/2014/main" id="{A575CCF5-3B5F-0343-B747-40187759BE9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351" y="8507897"/>
            <a:ext cx="24390351" cy="633564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1297266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.jpg" descr="3.jpg">
            <a:extLst>
              <a:ext uri="{FF2B5EF4-FFF2-40B4-BE49-F238E27FC236}">
                <a16:creationId xmlns:a16="http://schemas.microsoft.com/office/drawing/2014/main" id="{74669416-B2B0-464C-84F1-59DB683ABD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0755" y="-29632"/>
            <a:ext cx="24476148" cy="1377526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6059034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t.me/FinZozhExpert" TargetMode="External"/><Relationship Id="rId4" Type="http://schemas.openxmlformats.org/officeDocument/2006/relationships/image" Target="../media/image46.t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t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"/>
          <p:cNvSpPr/>
          <p:nvPr/>
        </p:nvSpPr>
        <p:spPr>
          <a:xfrm>
            <a:off x="5092027" y="3361350"/>
            <a:ext cx="10551523" cy="368955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33" name="Group"/>
          <p:cNvGrpSpPr/>
          <p:nvPr/>
        </p:nvGrpSpPr>
        <p:grpSpPr>
          <a:xfrm>
            <a:off x="627903" y="3539730"/>
            <a:ext cx="18664070" cy="5300939"/>
            <a:chOff x="-76200" y="-689223"/>
            <a:chExt cx="18664068" cy="5300937"/>
          </a:xfrm>
        </p:grpSpPr>
        <p:sp>
          <p:nvSpPr>
            <p:cNvPr id="31" name="ПРОСТЫЕ ШАГИ…"/>
            <p:cNvSpPr txBox="1"/>
            <p:nvPr/>
          </p:nvSpPr>
          <p:spPr>
            <a:xfrm>
              <a:off x="-76200" y="-689223"/>
              <a:ext cx="18664068" cy="33342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tabLst>
                  <a:tab pos="5791200" algn="l"/>
                </a:tabLst>
                <a:defRPr sz="8700">
                  <a:solidFill>
                    <a:srgbClr val="393B3B"/>
                  </a:solidFill>
                  <a:latin typeface="Verdana"/>
                  <a:ea typeface="Verdana"/>
                  <a:cs typeface="Verdana"/>
                  <a:sym typeface="Verdana"/>
                </a:defRPr>
              </a:pPr>
              <a:r>
                <a:rPr sz="7000" dirty="0"/>
                <a:t>ПРОСТЫЕ ШАГИ </a:t>
              </a:r>
            </a:p>
            <a:p>
              <a:pPr algn="l" defTabSz="457200">
                <a:tabLst>
                  <a:tab pos="5791200" algn="l"/>
                </a:tabLst>
                <a:defRPr sz="8700">
                  <a:solidFill>
                    <a:srgbClr val="393B3B"/>
                  </a:solidFill>
                  <a:latin typeface="Verdana"/>
                  <a:ea typeface="Verdana"/>
                  <a:cs typeface="Verdana"/>
                  <a:sym typeface="Verdana"/>
                </a:defRPr>
              </a:pPr>
              <a:r>
                <a:rPr sz="7000" dirty="0" err="1"/>
                <a:t>К</a:t>
              </a:r>
              <a:r>
                <a:rPr sz="7000" dirty="0"/>
                <a:t> ФИНАНСОВО</a:t>
              </a:r>
              <a:r>
                <a:rPr lang="ru-RU" sz="7000" dirty="0"/>
                <a:t>Й НЕЗАВИСИМОСТИ И</a:t>
              </a:r>
              <a:r>
                <a:rPr sz="7000" dirty="0"/>
                <a:t> БЛАГОПОЛУЧИЮ</a:t>
              </a:r>
            </a:p>
          </p:txBody>
        </p:sp>
        <p:sp>
          <p:nvSpPr>
            <p:cNvPr id="32" name="ОТКРЫТЫЙ УРОК…"/>
            <p:cNvSpPr txBox="1"/>
            <p:nvPr/>
          </p:nvSpPr>
          <p:spPr>
            <a:xfrm>
              <a:off x="0" y="3124128"/>
              <a:ext cx="14702741" cy="14875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>
                <a:defRPr sz="4500" cap="small">
                  <a:solidFill>
                    <a:srgbClr val="393B3B"/>
                  </a:solidFill>
                </a:defRPr>
              </a:pPr>
              <a:r>
                <a:rPr dirty="0"/>
                <a:t>ОТКРЫТЫЙ УРОК</a:t>
              </a:r>
            </a:p>
            <a:p>
              <a:pPr algn="l">
                <a:defRPr sz="4500" cap="small">
                  <a:solidFill>
                    <a:srgbClr val="393B3B"/>
                  </a:solidFill>
                </a:defRPr>
              </a:pPr>
              <a:r>
                <a:rPr dirty="0"/>
                <a:t>ДЛЯ УЧЕНИКОВ </a:t>
              </a:r>
              <a:r>
                <a:rPr lang="ru-RU" dirty="0"/>
                <a:t>10</a:t>
              </a:r>
              <a:r>
                <a:rPr dirty="0"/>
                <a:t>-</a:t>
              </a:r>
              <a:r>
                <a:rPr lang="ru-RU" dirty="0"/>
                <a:t>11</a:t>
              </a:r>
              <a:r>
                <a:rPr dirty="0"/>
                <a:t> КЛАССОВ СРЕДНИХ ШКОЛ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Личное финансовое планирование"/>
          <p:cNvSpPr txBox="1"/>
          <p:nvPr/>
        </p:nvSpPr>
        <p:spPr>
          <a:xfrm>
            <a:off x="695174" y="953926"/>
            <a:ext cx="19701161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Личное финансовое планирование</a:t>
            </a:r>
          </a:p>
        </p:txBody>
      </p:sp>
      <p:sp>
        <p:nvSpPr>
          <p:cNvPr id="152" name="Чтобы достичь финансового благополучия, важно искать наиболее эффективные финансовые решения."/>
          <p:cNvSpPr txBox="1"/>
          <p:nvPr/>
        </p:nvSpPr>
        <p:spPr>
          <a:xfrm>
            <a:off x="695174" y="2619771"/>
            <a:ext cx="20553077" cy="1251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5500"/>
              </a:lnSpc>
              <a:defRPr sz="3733" b="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dirty="0" err="1"/>
              <a:t>Чтобы</a:t>
            </a:r>
            <a:r>
              <a:rPr dirty="0"/>
              <a:t> </a:t>
            </a:r>
            <a:r>
              <a:rPr dirty="0" err="1"/>
              <a:t>достичь</a:t>
            </a:r>
            <a:r>
              <a:rPr dirty="0"/>
              <a:t> </a:t>
            </a:r>
            <a:r>
              <a:rPr dirty="0" err="1"/>
              <a:t>финансового</a:t>
            </a:r>
            <a:r>
              <a:rPr dirty="0"/>
              <a:t> </a:t>
            </a:r>
            <a:r>
              <a:rPr dirty="0" err="1"/>
              <a:t>благополучия</a:t>
            </a:r>
            <a:r>
              <a:rPr dirty="0"/>
              <a:t>, </a:t>
            </a:r>
            <a:r>
              <a:rPr dirty="0" err="1"/>
              <a:t>важно</a:t>
            </a:r>
            <a:r>
              <a:rPr dirty="0"/>
              <a:t> </a:t>
            </a:r>
            <a:r>
              <a:rPr dirty="0" err="1"/>
              <a:t>искать</a:t>
            </a:r>
            <a:r>
              <a:rPr dirty="0"/>
              <a:t> </a:t>
            </a:r>
            <a:r>
              <a:rPr dirty="0" err="1"/>
              <a:t>наиболее</a:t>
            </a:r>
            <a:r>
              <a:rPr dirty="0"/>
              <a:t> </a:t>
            </a:r>
            <a:r>
              <a:rPr dirty="0" err="1"/>
              <a:t>эффективные</a:t>
            </a:r>
            <a:r>
              <a:rPr dirty="0"/>
              <a:t> </a:t>
            </a:r>
            <a:r>
              <a:rPr dirty="0" err="1"/>
              <a:t>финансовые</a:t>
            </a:r>
            <a:r>
              <a:rPr dirty="0"/>
              <a:t> </a:t>
            </a:r>
            <a:r>
              <a:rPr dirty="0" err="1"/>
              <a:t>решения</a:t>
            </a:r>
            <a:r>
              <a:rPr dirty="0"/>
              <a:t> </a:t>
            </a:r>
          </a:p>
        </p:txBody>
      </p:sp>
      <p:grpSp>
        <p:nvGrpSpPr>
          <p:cNvPr id="157" name="Group"/>
          <p:cNvGrpSpPr/>
          <p:nvPr/>
        </p:nvGrpSpPr>
        <p:grpSpPr>
          <a:xfrm>
            <a:off x="763443" y="4141850"/>
            <a:ext cx="14625312" cy="2667077"/>
            <a:chOff x="-1" y="-120542"/>
            <a:chExt cx="14625311" cy="2667076"/>
          </a:xfrm>
        </p:grpSpPr>
        <p:grpSp>
          <p:nvGrpSpPr>
            <p:cNvPr id="155" name="Group"/>
            <p:cNvGrpSpPr/>
            <p:nvPr/>
          </p:nvGrpSpPr>
          <p:grpSpPr>
            <a:xfrm>
              <a:off x="-1" y="392239"/>
              <a:ext cx="1739770" cy="2114384"/>
              <a:chOff x="0" y="0"/>
              <a:chExt cx="1739767" cy="2114382"/>
            </a:xfrm>
          </p:grpSpPr>
          <p:sp>
            <p:nvSpPr>
              <p:cNvPr id="153" name="Square"/>
              <p:cNvSpPr/>
              <p:nvPr/>
            </p:nvSpPr>
            <p:spPr>
              <a:xfrm>
                <a:off x="0" y="0"/>
                <a:ext cx="1260548" cy="1260548"/>
              </a:xfrm>
              <a:prstGeom prst="rect">
                <a:avLst/>
              </a:prstGeom>
              <a:solidFill>
                <a:srgbClr val="B8B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E8923D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54" name="1"/>
              <p:cNvSpPr/>
              <p:nvPr/>
            </p:nvSpPr>
            <p:spPr>
              <a:xfrm>
                <a:off x="469767" y="844382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10600" cap="all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dirty="0"/>
                  <a:t>1</a:t>
                </a:r>
              </a:p>
            </p:txBody>
          </p:sp>
        </p:grpSp>
        <p:sp>
          <p:nvSpPr>
            <p:cNvPr id="156" name="Занимается ли ваша семья финансовым планированием?…"/>
            <p:cNvSpPr/>
            <p:nvPr/>
          </p:nvSpPr>
          <p:spPr>
            <a:xfrm>
              <a:off x="1710100" y="-120542"/>
              <a:ext cx="12915210" cy="2667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Занимается</a:t>
              </a:r>
              <a:r>
                <a:rPr dirty="0"/>
                <a:t> </a:t>
              </a:r>
              <a:r>
                <a:rPr dirty="0" err="1"/>
                <a:t>ли</a:t>
              </a:r>
              <a:r>
                <a:rPr dirty="0"/>
                <a:t> </a:t>
              </a:r>
              <a:r>
                <a:rPr dirty="0" err="1"/>
                <a:t>ваша</a:t>
              </a:r>
              <a:r>
                <a:rPr dirty="0"/>
                <a:t> </a:t>
              </a:r>
              <a:r>
                <a:rPr dirty="0" err="1"/>
                <a:t>семья</a:t>
              </a:r>
              <a:r>
                <a:rPr dirty="0"/>
                <a:t> </a:t>
              </a:r>
              <a:r>
                <a:rPr dirty="0" err="1"/>
                <a:t>финансовым</a:t>
              </a:r>
              <a:r>
                <a:rPr dirty="0"/>
                <a:t> </a:t>
              </a:r>
              <a:r>
                <a:rPr dirty="0" err="1"/>
                <a:t>планированием</a:t>
              </a:r>
              <a:r>
                <a:rPr dirty="0"/>
                <a:t>?</a:t>
              </a:r>
            </a:p>
            <a:p>
              <a:pPr algn="l" defTabSz="457200">
                <a:defRPr sz="1733" b="0">
                  <a:latin typeface="Arial"/>
                  <a:ea typeface="Arial"/>
                  <a:cs typeface="Arial"/>
                  <a:sym typeface="Arial"/>
                </a:defRPr>
              </a:pP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dirty="0" err="1">
                  <a:solidFill>
                    <a:srgbClr val="393B3B"/>
                  </a:solidFill>
                </a:rPr>
                <a:t>да</a:t>
              </a:r>
              <a:endParaRPr dirty="0">
                <a:solidFill>
                  <a:srgbClr val="393B3B"/>
                </a:solidFill>
              </a:endParaRPr>
            </a:p>
            <a:p>
              <a:pPr marL="584200" indent="-584200" algn="l" defTabSz="457200">
                <a:buClr>
                  <a:srgbClr val="D3395C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нет</a:t>
              </a:r>
              <a:endParaRPr dirty="0"/>
            </a:p>
          </p:txBody>
        </p:sp>
      </p:grpSp>
      <p:grpSp>
        <p:nvGrpSpPr>
          <p:cNvPr id="161" name="Group"/>
          <p:cNvGrpSpPr/>
          <p:nvPr/>
        </p:nvGrpSpPr>
        <p:grpSpPr>
          <a:xfrm>
            <a:off x="763443" y="6946984"/>
            <a:ext cx="14157316" cy="3518194"/>
            <a:chOff x="0" y="127000"/>
            <a:chExt cx="14157314" cy="3518193"/>
          </a:xfrm>
        </p:grpSpPr>
        <p:sp>
          <p:nvSpPr>
            <p:cNvPr id="158" name="Rectangle"/>
            <p:cNvSpPr/>
            <p:nvPr/>
          </p:nvSpPr>
          <p:spPr>
            <a:xfrm>
              <a:off x="0" y="1128822"/>
              <a:ext cx="1260550" cy="1260549"/>
            </a:xfrm>
            <a:prstGeom prst="rect">
              <a:avLst/>
            </a:prstGeom>
            <a:solidFill>
              <a:srgbClr val="B8BCB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59" name="2"/>
            <p:cNvSpPr txBox="1"/>
            <p:nvPr/>
          </p:nvSpPr>
          <p:spPr>
            <a:xfrm>
              <a:off x="434158" y="1176075"/>
              <a:ext cx="757812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2</a:t>
              </a:r>
            </a:p>
          </p:txBody>
        </p:sp>
        <p:sp>
          <p:nvSpPr>
            <p:cNvPr id="160" name="Вовлечены ли вы в процесс семейного финансового планирования (по крайней мере по вопросам, касающимся лично вас)?…"/>
            <p:cNvSpPr txBox="1"/>
            <p:nvPr/>
          </p:nvSpPr>
          <p:spPr>
            <a:xfrm>
              <a:off x="1732834" y="127000"/>
              <a:ext cx="12424480" cy="35181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Вовлечены</a:t>
              </a:r>
              <a:r>
                <a:rPr dirty="0"/>
                <a:t> </a:t>
              </a:r>
              <a:r>
                <a:rPr dirty="0" err="1"/>
                <a:t>ли</a:t>
              </a:r>
              <a:r>
                <a:rPr dirty="0"/>
                <a:t> </a:t>
              </a:r>
              <a:r>
                <a:rPr dirty="0" err="1"/>
                <a:t>вы</a:t>
              </a:r>
              <a:r>
                <a:rPr dirty="0"/>
                <a:t> в </a:t>
              </a:r>
              <a:r>
                <a:rPr dirty="0" err="1"/>
                <a:t>процесс</a:t>
              </a:r>
              <a:r>
                <a:rPr dirty="0"/>
                <a:t> </a:t>
              </a:r>
              <a:r>
                <a:rPr dirty="0" err="1"/>
                <a:t>семейного</a:t>
              </a:r>
              <a:r>
                <a:rPr dirty="0"/>
                <a:t> </a:t>
              </a:r>
              <a:r>
                <a:rPr dirty="0" err="1"/>
                <a:t>финансового</a:t>
              </a:r>
              <a:r>
                <a:rPr dirty="0"/>
                <a:t> </a:t>
              </a:r>
              <a:r>
                <a:rPr dirty="0" err="1"/>
                <a:t>планирования</a:t>
              </a:r>
              <a:r>
                <a:rPr dirty="0"/>
                <a:t> (</a:t>
              </a:r>
              <a:r>
                <a:rPr dirty="0" err="1"/>
                <a:t>по</a:t>
              </a:r>
              <a:r>
                <a:rPr dirty="0"/>
                <a:t> </a:t>
              </a:r>
              <a:r>
                <a:rPr dirty="0" err="1"/>
                <a:t>крайней</a:t>
              </a:r>
              <a:r>
                <a:rPr dirty="0"/>
                <a:t> </a:t>
              </a:r>
              <a:r>
                <a:rPr dirty="0" err="1"/>
                <a:t>мере</a:t>
              </a:r>
              <a:r>
                <a:rPr lang="ru-RU" dirty="0"/>
                <a:t>,</a:t>
              </a:r>
              <a:r>
                <a:rPr dirty="0"/>
                <a:t> </a:t>
              </a:r>
              <a:r>
                <a:rPr dirty="0" err="1"/>
                <a:t>по</a:t>
              </a:r>
              <a:r>
                <a:rPr dirty="0"/>
                <a:t> </a:t>
              </a:r>
              <a:r>
                <a:rPr dirty="0" err="1"/>
                <a:t>вопросам</a:t>
              </a:r>
              <a:r>
                <a:rPr dirty="0"/>
                <a:t>, </a:t>
              </a:r>
              <a:r>
                <a:rPr dirty="0" err="1"/>
                <a:t>касающимся</a:t>
              </a:r>
              <a:r>
                <a:rPr dirty="0"/>
                <a:t> </a:t>
              </a:r>
              <a:r>
                <a:rPr dirty="0" err="1"/>
                <a:t>лично</a:t>
              </a:r>
              <a:r>
                <a:rPr dirty="0"/>
                <a:t> </a:t>
              </a:r>
              <a:r>
                <a:rPr dirty="0" err="1"/>
                <a:t>вас</a:t>
              </a:r>
              <a:r>
                <a:rPr dirty="0"/>
                <a:t>)?</a:t>
              </a:r>
              <a:endParaRPr sz="1200" dirty="0">
                <a:latin typeface="Times Roman"/>
                <a:ea typeface="Times Roman"/>
                <a:cs typeface="Times Roman"/>
                <a:sym typeface="Times Roman"/>
              </a:endParaRPr>
            </a:p>
            <a:p>
              <a:pPr algn="l" defTabSz="457200">
                <a:defRPr sz="1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200" dirty="0">
                <a:latin typeface="Times Roman"/>
                <a:ea typeface="Times Roman"/>
                <a:cs typeface="Times Roman"/>
                <a:sym typeface="Times Roman"/>
              </a:endParaRPr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dirty="0" err="1"/>
                <a:t>да</a:t>
              </a:r>
              <a:endParaRPr dirty="0"/>
            </a:p>
            <a:p>
              <a:pPr marL="584200" indent="-584200" algn="l" defTabSz="457200">
                <a:buClr>
                  <a:srgbClr val="D3395C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нет</a:t>
              </a:r>
              <a:endParaRPr dirty="0"/>
            </a:p>
          </p:txBody>
        </p:sp>
      </p:grpSp>
      <p:pic>
        <p:nvPicPr>
          <p:cNvPr id="162" name="ИКОНКИ_Семья и деньги (1).png" descr="ИКОНКИ_Семья и деньги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8306" y="4924068"/>
            <a:ext cx="6690787" cy="669078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" name="Group">
            <a:extLst>
              <a:ext uri="{FF2B5EF4-FFF2-40B4-BE49-F238E27FC236}">
                <a16:creationId xmlns:a16="http://schemas.microsoft.com/office/drawing/2014/main" id="{BC5C9845-1A2B-1343-94B7-EBC879D3007E}"/>
              </a:ext>
            </a:extLst>
          </p:cNvPr>
          <p:cNvGrpSpPr/>
          <p:nvPr/>
        </p:nvGrpSpPr>
        <p:grpSpPr>
          <a:xfrm>
            <a:off x="763443" y="10603235"/>
            <a:ext cx="14625312" cy="2667077"/>
            <a:chOff x="-1" y="-120542"/>
            <a:chExt cx="14625311" cy="2667076"/>
          </a:xfrm>
        </p:grpSpPr>
        <p:grpSp>
          <p:nvGrpSpPr>
            <p:cNvPr id="17" name="Group">
              <a:extLst>
                <a:ext uri="{FF2B5EF4-FFF2-40B4-BE49-F238E27FC236}">
                  <a16:creationId xmlns:a16="http://schemas.microsoft.com/office/drawing/2014/main" id="{36FF164C-05D5-9E4F-B0FF-824AB1789799}"/>
                </a:ext>
              </a:extLst>
            </p:cNvPr>
            <p:cNvGrpSpPr/>
            <p:nvPr/>
          </p:nvGrpSpPr>
          <p:grpSpPr>
            <a:xfrm>
              <a:off x="-1" y="392239"/>
              <a:ext cx="1739770" cy="2114384"/>
              <a:chOff x="0" y="0"/>
              <a:chExt cx="1739767" cy="2114382"/>
            </a:xfrm>
          </p:grpSpPr>
          <p:sp>
            <p:nvSpPr>
              <p:cNvPr id="19" name="Square">
                <a:extLst>
                  <a:ext uri="{FF2B5EF4-FFF2-40B4-BE49-F238E27FC236}">
                    <a16:creationId xmlns:a16="http://schemas.microsoft.com/office/drawing/2014/main" id="{1F040F71-CAB4-DA4D-B1C1-793FD260F328}"/>
                  </a:ext>
                </a:extLst>
              </p:cNvPr>
              <p:cNvSpPr/>
              <p:nvPr/>
            </p:nvSpPr>
            <p:spPr>
              <a:xfrm>
                <a:off x="0" y="0"/>
                <a:ext cx="1260548" cy="1260548"/>
              </a:xfrm>
              <a:prstGeom prst="rect">
                <a:avLst/>
              </a:prstGeom>
              <a:solidFill>
                <a:srgbClr val="B8B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E8923D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20" name="1">
                <a:extLst>
                  <a:ext uri="{FF2B5EF4-FFF2-40B4-BE49-F238E27FC236}">
                    <a16:creationId xmlns:a16="http://schemas.microsoft.com/office/drawing/2014/main" id="{D84878A7-49A7-994E-8682-E1C6A08C9595}"/>
                  </a:ext>
                </a:extLst>
              </p:cNvPr>
              <p:cNvSpPr/>
              <p:nvPr/>
            </p:nvSpPr>
            <p:spPr>
              <a:xfrm>
                <a:off x="469767" y="844382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10600" cap="all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lang="ru-RU" dirty="0"/>
                  <a:t>3</a:t>
                </a:r>
                <a:endParaRPr dirty="0"/>
              </a:p>
            </p:txBody>
          </p:sp>
        </p:grpSp>
        <p:sp>
          <p:nvSpPr>
            <p:cNvPr id="18" name="Занимается ли ваша семья финансовым планированием?…">
              <a:extLst>
                <a:ext uri="{FF2B5EF4-FFF2-40B4-BE49-F238E27FC236}">
                  <a16:creationId xmlns:a16="http://schemas.microsoft.com/office/drawing/2014/main" id="{850498BF-82E2-6B4B-9C18-FC27FA2AEDB6}"/>
                </a:ext>
              </a:extLst>
            </p:cNvPr>
            <p:cNvSpPr/>
            <p:nvPr/>
          </p:nvSpPr>
          <p:spPr>
            <a:xfrm>
              <a:off x="1710100" y="-120542"/>
              <a:ext cx="12915210" cy="2667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Занимает</a:t>
              </a:r>
              <a:r>
                <a:rPr lang="ru-RU" dirty="0" err="1"/>
                <a:t>есь</a:t>
              </a:r>
              <a:r>
                <a:rPr dirty="0"/>
                <a:t> </a:t>
              </a:r>
              <a:r>
                <a:rPr dirty="0" err="1"/>
                <a:t>ли</a:t>
              </a:r>
              <a:r>
                <a:rPr dirty="0"/>
                <a:t> </a:t>
              </a:r>
              <a:r>
                <a:rPr lang="ru-RU" dirty="0"/>
                <a:t>вы сами личным </a:t>
              </a:r>
              <a:r>
                <a:rPr dirty="0" err="1"/>
                <a:t>финансовым</a:t>
              </a:r>
              <a:r>
                <a:rPr dirty="0"/>
                <a:t> </a:t>
              </a:r>
              <a:r>
                <a:rPr dirty="0" err="1"/>
                <a:t>планированием</a:t>
              </a:r>
              <a:r>
                <a:rPr dirty="0"/>
                <a:t>?</a:t>
              </a:r>
            </a:p>
            <a:p>
              <a:pPr algn="l" defTabSz="457200">
                <a:defRPr sz="1733" b="0">
                  <a:latin typeface="Arial"/>
                  <a:ea typeface="Arial"/>
                  <a:cs typeface="Arial"/>
                  <a:sym typeface="Arial"/>
                </a:defRPr>
              </a:pP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dirty="0" err="1">
                  <a:solidFill>
                    <a:srgbClr val="393B3B"/>
                  </a:solidFill>
                </a:rPr>
                <a:t>да</a:t>
              </a:r>
              <a:endParaRPr dirty="0">
                <a:solidFill>
                  <a:srgbClr val="393B3B"/>
                </a:solidFill>
              </a:endParaRPr>
            </a:p>
            <a:p>
              <a:pPr marL="584200" indent="-584200" algn="l" defTabSz="457200">
                <a:buClr>
                  <a:srgbClr val="D3395C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нет</a:t>
              </a:r>
              <a:endParaRPr dirty="0"/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Личное финансовое планирование"/>
          <p:cNvSpPr txBox="1"/>
          <p:nvPr/>
        </p:nvSpPr>
        <p:spPr>
          <a:xfrm>
            <a:off x="695174" y="953926"/>
            <a:ext cx="19701161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Личное финансовое планирование</a:t>
            </a:r>
          </a:p>
        </p:txBody>
      </p:sp>
      <p:sp>
        <p:nvSpPr>
          <p:cNvPr id="165" name="бюджет – это финансовый план (семьи, предприятия, государства)."/>
          <p:cNvSpPr txBox="1"/>
          <p:nvPr/>
        </p:nvSpPr>
        <p:spPr>
          <a:xfrm>
            <a:off x="673102" y="2568315"/>
            <a:ext cx="20553077" cy="740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5500"/>
              </a:lnSpc>
              <a:defRPr sz="3733" b="0"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E6215A"/>
                </a:solidFill>
              </a:rPr>
              <a:t>бюджет</a:t>
            </a:r>
            <a:r>
              <a:rPr dirty="0"/>
              <a:t> </a:t>
            </a:r>
            <a:r>
              <a:rPr dirty="0">
                <a:solidFill>
                  <a:srgbClr val="393B3B"/>
                </a:solidFill>
              </a:rPr>
              <a:t>– </a:t>
            </a:r>
            <a:r>
              <a:rPr dirty="0" err="1">
                <a:solidFill>
                  <a:srgbClr val="393B3B"/>
                </a:solidFill>
              </a:rPr>
              <a:t>это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финансовый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план</a:t>
            </a:r>
            <a:r>
              <a:rPr dirty="0">
                <a:solidFill>
                  <a:srgbClr val="393B3B"/>
                </a:solidFill>
              </a:rPr>
              <a:t> (</a:t>
            </a:r>
            <a:r>
              <a:rPr dirty="0" err="1">
                <a:solidFill>
                  <a:srgbClr val="393B3B"/>
                </a:solidFill>
              </a:rPr>
              <a:t>семьи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предприятия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государства</a:t>
            </a:r>
            <a:r>
              <a:rPr dirty="0">
                <a:solidFill>
                  <a:srgbClr val="393B3B"/>
                </a:solidFill>
              </a:rPr>
              <a:t>).</a:t>
            </a:r>
          </a:p>
        </p:txBody>
      </p:sp>
      <p:sp>
        <p:nvSpPr>
          <p:cNvPr id="166" name="Как составить бюджет?"/>
          <p:cNvSpPr txBox="1"/>
          <p:nvPr/>
        </p:nvSpPr>
        <p:spPr>
          <a:xfrm>
            <a:off x="673102" y="3984344"/>
            <a:ext cx="20553077" cy="632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5500"/>
              </a:lnSpc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Как составить бюджет?</a:t>
            </a:r>
          </a:p>
        </p:txBody>
      </p:sp>
      <p:grpSp>
        <p:nvGrpSpPr>
          <p:cNvPr id="174" name="Group"/>
          <p:cNvGrpSpPr/>
          <p:nvPr/>
        </p:nvGrpSpPr>
        <p:grpSpPr>
          <a:xfrm>
            <a:off x="735485" y="5050897"/>
            <a:ext cx="22913031" cy="3544433"/>
            <a:chOff x="0" y="-69774"/>
            <a:chExt cx="22913030" cy="3544432"/>
          </a:xfrm>
        </p:grpSpPr>
        <p:pic>
          <p:nvPicPr>
            <p:cNvPr id="167" name="ИКОНКИ_Тесты.png" descr="ИКОНКИ_Тесты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1500743" y="635312"/>
              <a:ext cx="2839347" cy="28393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8" name="Спланировать свои будущие доходы"/>
            <p:cNvSpPr txBox="1"/>
            <p:nvPr/>
          </p:nvSpPr>
          <p:spPr>
            <a:xfrm>
              <a:off x="2983631" y="1758798"/>
              <a:ext cx="8231446" cy="6321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lnSpc>
                  <a:spcPts val="5500"/>
                </a:lnSpc>
                <a:defRPr sz="3733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Спланировать свои будущие доходы</a:t>
              </a:r>
            </a:p>
          </p:txBody>
        </p:sp>
        <p:grpSp>
          <p:nvGrpSpPr>
            <p:cNvPr id="171" name="Group"/>
            <p:cNvGrpSpPr/>
            <p:nvPr/>
          </p:nvGrpSpPr>
          <p:grpSpPr>
            <a:xfrm>
              <a:off x="0" y="-69774"/>
              <a:ext cx="3040314" cy="3415693"/>
              <a:chOff x="0" y="-69774"/>
              <a:chExt cx="3040313" cy="3415693"/>
            </a:xfrm>
          </p:grpSpPr>
          <p:pic>
            <p:nvPicPr>
              <p:cNvPr id="169" name="ИКОНКИ_Планирование доходов и бюджета, налоги.png" descr="ИКОНКИ_Планирование доходов и бюджета, налоги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506572"/>
                <a:ext cx="2836717" cy="283934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70" name="А"/>
              <p:cNvSpPr txBox="1"/>
              <p:nvPr/>
            </p:nvSpPr>
            <p:spPr>
              <a:xfrm>
                <a:off x="1956683" y="-69774"/>
                <a:ext cx="1083630" cy="173380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10600" cap="all">
                    <a:solidFill>
                      <a:srgbClr val="D3395C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dirty="0" err="1">
                    <a:solidFill>
                      <a:srgbClr val="E6215A"/>
                    </a:solidFill>
                  </a:rPr>
                  <a:t>А</a:t>
                </a:r>
                <a:endParaRPr dirty="0">
                  <a:solidFill>
                    <a:srgbClr val="E6215A"/>
                  </a:solidFill>
                </a:endParaRPr>
              </a:p>
            </p:txBody>
          </p:sp>
        </p:grpSp>
        <p:sp>
          <p:nvSpPr>
            <p:cNvPr id="172" name="Составить список будущих расходов"/>
            <p:cNvSpPr txBox="1"/>
            <p:nvPr/>
          </p:nvSpPr>
          <p:spPr>
            <a:xfrm>
              <a:off x="14701956" y="1758798"/>
              <a:ext cx="8211074" cy="6321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lnSpc>
                  <a:spcPts val="5500"/>
                </a:lnSpc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Составить список будущих расходов</a:t>
              </a:r>
            </a:p>
          </p:txBody>
        </p:sp>
        <p:sp>
          <p:nvSpPr>
            <p:cNvPr id="173" name="B"/>
            <p:cNvSpPr txBox="1"/>
            <p:nvPr/>
          </p:nvSpPr>
          <p:spPr>
            <a:xfrm>
              <a:off x="13693304" y="-40193"/>
              <a:ext cx="1083630" cy="17338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D3395C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>
                  <a:solidFill>
                    <a:srgbClr val="E6215A"/>
                  </a:solidFill>
                </a:rPr>
                <a:t>B</a:t>
              </a:r>
            </a:p>
          </p:txBody>
        </p:sp>
      </p:grpSp>
      <p:grpSp>
        <p:nvGrpSpPr>
          <p:cNvPr id="177" name="Group"/>
          <p:cNvGrpSpPr/>
          <p:nvPr/>
        </p:nvGrpSpPr>
        <p:grpSpPr>
          <a:xfrm>
            <a:off x="881733" y="9686008"/>
            <a:ext cx="22620536" cy="2179151"/>
            <a:chOff x="0" y="0"/>
            <a:chExt cx="22620534" cy="2179150"/>
          </a:xfrm>
        </p:grpSpPr>
        <p:sp>
          <p:nvSpPr>
            <p:cNvPr id="175" name="только в этой последовательности!…"/>
            <p:cNvSpPr txBox="1"/>
            <p:nvPr/>
          </p:nvSpPr>
          <p:spPr>
            <a:xfrm>
              <a:off x="0" y="463827"/>
              <a:ext cx="22620534" cy="12514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457200"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только</a:t>
              </a:r>
              <a:r>
                <a:rPr dirty="0"/>
                <a:t> </a:t>
              </a:r>
              <a:r>
                <a:rPr dirty="0" err="1"/>
                <a:t>в</a:t>
              </a:r>
              <a:r>
                <a:rPr dirty="0"/>
                <a:t> </a:t>
              </a:r>
              <a:r>
                <a:rPr dirty="0" err="1"/>
                <a:t>этой</a:t>
              </a:r>
              <a:r>
                <a:rPr dirty="0"/>
                <a:t> </a:t>
              </a:r>
              <a:r>
                <a:rPr dirty="0" err="1"/>
                <a:t>последовательности</a:t>
              </a:r>
              <a:r>
                <a:rPr dirty="0"/>
                <a:t>!</a:t>
              </a:r>
            </a:p>
            <a:p>
              <a:pPr defTabSz="457200">
                <a:defRPr sz="3733" b="0" cap="small"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>
                  <a:solidFill>
                    <a:srgbClr val="E6215A"/>
                  </a:solidFill>
                </a:rPr>
                <a:t>первичны</a:t>
              </a:r>
              <a:r>
                <a:rPr dirty="0">
                  <a:solidFill>
                    <a:srgbClr val="E6215A"/>
                  </a:solidFill>
                </a:rPr>
                <a:t> </a:t>
              </a:r>
              <a:r>
                <a:rPr dirty="0" err="1">
                  <a:solidFill>
                    <a:srgbClr val="E6215A"/>
                  </a:solidFill>
                </a:rPr>
                <a:t>ваши</a:t>
              </a:r>
              <a:r>
                <a:rPr dirty="0">
                  <a:solidFill>
                    <a:srgbClr val="E6215A"/>
                  </a:solidFill>
                </a:rPr>
                <a:t> </a:t>
              </a:r>
              <a:r>
                <a:rPr dirty="0" err="1">
                  <a:solidFill>
                    <a:srgbClr val="E6215A"/>
                  </a:solidFill>
                </a:rPr>
                <a:t>потенциальные</a:t>
              </a:r>
              <a:r>
                <a:rPr dirty="0">
                  <a:solidFill>
                    <a:srgbClr val="E6215A"/>
                  </a:solidFill>
                </a:rPr>
                <a:t> </a:t>
              </a:r>
              <a:r>
                <a:rPr dirty="0" err="1">
                  <a:solidFill>
                    <a:srgbClr val="E6215A"/>
                  </a:solidFill>
                </a:rPr>
                <a:t>доходы</a:t>
              </a:r>
              <a:r>
                <a:rPr dirty="0">
                  <a:solidFill>
                    <a:srgbClr val="393B3B"/>
                  </a:solidFill>
                </a:rPr>
                <a:t>, </a:t>
              </a:r>
              <a:r>
                <a:rPr dirty="0" err="1">
                  <a:solidFill>
                    <a:srgbClr val="393B3B"/>
                  </a:solidFill>
                </a:rPr>
                <a:t>а</a:t>
              </a:r>
              <a:r>
                <a:rPr dirty="0">
                  <a:solidFill>
                    <a:srgbClr val="393B3B"/>
                  </a:solidFill>
                </a:rPr>
                <a:t> </a:t>
              </a:r>
              <a:r>
                <a:rPr dirty="0" err="1">
                  <a:solidFill>
                    <a:srgbClr val="393B3B"/>
                  </a:solidFill>
                </a:rPr>
                <a:t>не</a:t>
              </a:r>
              <a:r>
                <a:rPr dirty="0">
                  <a:solidFill>
                    <a:srgbClr val="393B3B"/>
                  </a:solidFill>
                </a:rPr>
                <a:t> </a:t>
              </a:r>
              <a:r>
                <a:rPr dirty="0" err="1">
                  <a:solidFill>
                    <a:srgbClr val="393B3B"/>
                  </a:solidFill>
                </a:rPr>
                <a:t>желаемые</a:t>
              </a:r>
              <a:r>
                <a:rPr dirty="0">
                  <a:solidFill>
                    <a:srgbClr val="393B3B"/>
                  </a:solidFill>
                </a:rPr>
                <a:t> </a:t>
              </a:r>
              <a:r>
                <a:rPr dirty="0" err="1">
                  <a:solidFill>
                    <a:srgbClr val="393B3B"/>
                  </a:solidFill>
                </a:rPr>
                <a:t>расходы</a:t>
              </a:r>
              <a:r>
                <a:rPr dirty="0">
                  <a:solidFill>
                    <a:srgbClr val="393B3B"/>
                  </a:solidFill>
                </a:rPr>
                <a:t>.</a:t>
              </a:r>
            </a:p>
          </p:txBody>
        </p:sp>
        <p:sp>
          <p:nvSpPr>
            <p:cNvPr id="176" name="Rectangle"/>
            <p:cNvSpPr/>
            <p:nvPr/>
          </p:nvSpPr>
          <p:spPr>
            <a:xfrm>
              <a:off x="15637" y="0"/>
              <a:ext cx="22589259" cy="2179150"/>
            </a:xfrm>
            <a:prstGeom prst="rect">
              <a:avLst/>
            </a:prstGeom>
            <a:noFill/>
            <a:ln w="63500" cap="rnd">
              <a:solidFill>
                <a:srgbClr val="E6215A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Личное финансовое планирование"/>
          <p:cNvSpPr txBox="1"/>
          <p:nvPr/>
        </p:nvSpPr>
        <p:spPr>
          <a:xfrm>
            <a:off x="695174" y="953926"/>
            <a:ext cx="19701161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Личное финансовое планирование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D4E30E3-6E10-5A4C-BABC-993CDB3B84BC}"/>
              </a:ext>
            </a:extLst>
          </p:cNvPr>
          <p:cNvGrpSpPr/>
          <p:nvPr/>
        </p:nvGrpSpPr>
        <p:grpSpPr>
          <a:xfrm>
            <a:off x="695174" y="2517248"/>
            <a:ext cx="10346206" cy="4237101"/>
            <a:chOff x="695174" y="2763431"/>
            <a:chExt cx="10346206" cy="4237101"/>
          </a:xfrm>
        </p:grpSpPr>
        <p:sp>
          <p:nvSpPr>
            <p:cNvPr id="180" name="контролируйте свои расходы"/>
            <p:cNvSpPr txBox="1"/>
            <p:nvPr/>
          </p:nvSpPr>
          <p:spPr>
            <a:xfrm>
              <a:off x="695174" y="2763431"/>
              <a:ext cx="7293800" cy="74052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457200">
                <a:lnSpc>
                  <a:spcPts val="5500"/>
                </a:lnSpc>
                <a:defRPr sz="3733" b="0" cap="small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планируйте</a:t>
              </a:r>
              <a:r>
                <a:rPr dirty="0"/>
                <a:t> </a:t>
              </a:r>
              <a:r>
                <a:rPr dirty="0" err="1"/>
                <a:t>свои</a:t>
              </a:r>
              <a:r>
                <a:rPr dirty="0"/>
                <a:t> </a:t>
              </a:r>
              <a:r>
                <a:rPr lang="ru-RU" dirty="0"/>
                <a:t>доходы</a:t>
              </a:r>
              <a:endParaRPr dirty="0"/>
            </a:p>
          </p:txBody>
        </p:sp>
        <p:sp>
          <p:nvSpPr>
            <p:cNvPr id="181" name="Square"/>
            <p:cNvSpPr/>
            <p:nvPr/>
          </p:nvSpPr>
          <p:spPr>
            <a:xfrm>
              <a:off x="760094" y="3991695"/>
              <a:ext cx="1260548" cy="1260548"/>
            </a:xfrm>
            <a:prstGeom prst="rect">
              <a:avLst/>
            </a:prstGeom>
            <a:solidFill>
              <a:srgbClr val="EF7D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2" name="Square"/>
            <p:cNvSpPr/>
            <p:nvPr/>
          </p:nvSpPr>
          <p:spPr>
            <a:xfrm>
              <a:off x="742877" y="5739983"/>
              <a:ext cx="1260548" cy="1260549"/>
            </a:xfrm>
            <a:prstGeom prst="rect">
              <a:avLst/>
            </a:prstGeom>
            <a:solidFill>
              <a:srgbClr val="EF7D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4" name="Как и на что вы тратите деньги?"/>
            <p:cNvSpPr txBox="1"/>
            <p:nvPr/>
          </p:nvSpPr>
          <p:spPr>
            <a:xfrm>
              <a:off x="2478060" y="4283447"/>
              <a:ext cx="8563320" cy="6770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Все ли возможности используются?</a:t>
              </a:r>
              <a:endParaRPr dirty="0"/>
            </a:p>
          </p:txBody>
        </p:sp>
        <p:sp>
          <p:nvSpPr>
            <p:cNvPr id="185" name="Насколько необходимы…"/>
            <p:cNvSpPr txBox="1"/>
            <p:nvPr/>
          </p:nvSpPr>
          <p:spPr>
            <a:xfrm>
              <a:off x="2478060" y="6031734"/>
              <a:ext cx="7293800" cy="6770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>
              <a:sp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ru-RU" dirty="0"/>
                <a:t>Как можно увеличить доходы?</a:t>
              </a:r>
              <a:endParaRPr dirty="0"/>
            </a:p>
          </p:txBody>
        </p:sp>
      </p:grpSp>
      <p:sp>
        <p:nvSpPr>
          <p:cNvPr id="187" name="пользуйтесь специальными приложениями и программами"/>
          <p:cNvSpPr txBox="1"/>
          <p:nvPr/>
        </p:nvSpPr>
        <p:spPr>
          <a:xfrm>
            <a:off x="13951852" y="2556573"/>
            <a:ext cx="7442927" cy="1251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5500"/>
              </a:lnSpc>
              <a:defRPr sz="3733"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dirty="0" err="1"/>
              <a:t>пользуйтесь</a:t>
            </a:r>
            <a:r>
              <a:rPr dirty="0"/>
              <a:t> </a:t>
            </a:r>
            <a:r>
              <a:rPr dirty="0" err="1"/>
              <a:t>специальными</a:t>
            </a:r>
            <a:r>
              <a:rPr dirty="0"/>
              <a:t> </a:t>
            </a:r>
            <a:r>
              <a:rPr dirty="0" err="1"/>
              <a:t>приложениями</a:t>
            </a:r>
            <a:r>
              <a:rPr dirty="0"/>
              <a:t> </a:t>
            </a:r>
            <a:r>
              <a:rPr dirty="0" err="1"/>
              <a:t>и</a:t>
            </a:r>
            <a:r>
              <a:rPr dirty="0"/>
              <a:t> </a:t>
            </a:r>
            <a:r>
              <a:rPr dirty="0" err="1"/>
              <a:t>программами</a:t>
            </a:r>
            <a:endParaRPr dirty="0"/>
          </a:p>
        </p:txBody>
      </p:sp>
      <p:pic>
        <p:nvPicPr>
          <p:cNvPr id="188" name="ИКОНКИ_Финансовый -Манифест.jpg" descr="ИКОНКИ_Финансовый -Манифест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4132" y="4590200"/>
            <a:ext cx="6135127" cy="6138807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контролируйте свои расходы">
            <a:extLst>
              <a:ext uri="{FF2B5EF4-FFF2-40B4-BE49-F238E27FC236}">
                <a16:creationId xmlns:a16="http://schemas.microsoft.com/office/drawing/2014/main" id="{9043BCB5-9F3C-1D47-BB08-418F42830AC2}"/>
              </a:ext>
            </a:extLst>
          </p:cNvPr>
          <p:cNvSpPr txBox="1"/>
          <p:nvPr/>
        </p:nvSpPr>
        <p:spPr>
          <a:xfrm>
            <a:off x="695174" y="7110984"/>
            <a:ext cx="7293800" cy="740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5500"/>
              </a:lnSpc>
              <a:defRPr sz="3733"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контролируйте</a:t>
            </a:r>
            <a:r>
              <a:rPr dirty="0"/>
              <a:t> </a:t>
            </a:r>
            <a:r>
              <a:rPr dirty="0" err="1"/>
              <a:t>свои</a:t>
            </a:r>
            <a:r>
              <a:rPr dirty="0"/>
              <a:t> </a:t>
            </a:r>
            <a:r>
              <a:rPr lang="ru-RU" dirty="0"/>
              <a:t>расходы</a:t>
            </a:r>
            <a:endParaRPr dirty="0"/>
          </a:p>
        </p:txBody>
      </p:sp>
      <p:sp>
        <p:nvSpPr>
          <p:cNvPr id="26" name="Square">
            <a:extLst>
              <a:ext uri="{FF2B5EF4-FFF2-40B4-BE49-F238E27FC236}">
                <a16:creationId xmlns:a16="http://schemas.microsoft.com/office/drawing/2014/main" id="{CA22BCA3-34A3-514B-A5EA-508B782BE0BF}"/>
              </a:ext>
            </a:extLst>
          </p:cNvPr>
          <p:cNvSpPr/>
          <p:nvPr/>
        </p:nvSpPr>
        <p:spPr>
          <a:xfrm>
            <a:off x="760094" y="8208146"/>
            <a:ext cx="1260548" cy="1260548"/>
          </a:xfrm>
          <a:prstGeom prst="rect">
            <a:avLst/>
          </a:prstGeom>
          <a:solidFill>
            <a:srgbClr val="EF7D0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" name="Square">
            <a:extLst>
              <a:ext uri="{FF2B5EF4-FFF2-40B4-BE49-F238E27FC236}">
                <a16:creationId xmlns:a16="http://schemas.microsoft.com/office/drawing/2014/main" id="{0882963C-6BF9-EA46-901B-92B6D51D3DE8}"/>
              </a:ext>
            </a:extLst>
          </p:cNvPr>
          <p:cNvSpPr/>
          <p:nvPr/>
        </p:nvSpPr>
        <p:spPr>
          <a:xfrm>
            <a:off x="742877" y="9956434"/>
            <a:ext cx="1260548" cy="1260549"/>
          </a:xfrm>
          <a:prstGeom prst="rect">
            <a:avLst/>
          </a:prstGeom>
          <a:solidFill>
            <a:srgbClr val="EF7D0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8" name="Как и на что вы тратите деньги?">
            <a:extLst>
              <a:ext uri="{FF2B5EF4-FFF2-40B4-BE49-F238E27FC236}">
                <a16:creationId xmlns:a16="http://schemas.microsoft.com/office/drawing/2014/main" id="{7DD4C5CE-7A55-C045-90AD-1B7BEB63ADF0}"/>
              </a:ext>
            </a:extLst>
          </p:cNvPr>
          <p:cNvSpPr txBox="1"/>
          <p:nvPr/>
        </p:nvSpPr>
        <p:spPr>
          <a:xfrm>
            <a:off x="2478060" y="8499898"/>
            <a:ext cx="8563320" cy="677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Как и на что вы тратите деньги?</a:t>
            </a:r>
            <a:endParaRPr dirty="0"/>
          </a:p>
        </p:txBody>
      </p:sp>
      <p:sp>
        <p:nvSpPr>
          <p:cNvPr id="29" name="Насколько необходимы…">
            <a:extLst>
              <a:ext uri="{FF2B5EF4-FFF2-40B4-BE49-F238E27FC236}">
                <a16:creationId xmlns:a16="http://schemas.microsoft.com/office/drawing/2014/main" id="{FD588352-2B1A-9242-8971-F58688028692}"/>
              </a:ext>
            </a:extLst>
          </p:cNvPr>
          <p:cNvSpPr txBox="1"/>
          <p:nvPr/>
        </p:nvSpPr>
        <p:spPr>
          <a:xfrm>
            <a:off x="2478060" y="9960960"/>
            <a:ext cx="9332940" cy="1251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Насколько необходимы и эффективны эти траты?</a:t>
            </a:r>
            <a:endParaRPr dirty="0"/>
          </a:p>
        </p:txBody>
      </p:sp>
      <p:sp>
        <p:nvSpPr>
          <p:cNvPr id="30" name="Square">
            <a:extLst>
              <a:ext uri="{FF2B5EF4-FFF2-40B4-BE49-F238E27FC236}">
                <a16:creationId xmlns:a16="http://schemas.microsoft.com/office/drawing/2014/main" id="{F9F7C5E8-99B7-B849-8AA7-6A72D203B114}"/>
              </a:ext>
            </a:extLst>
          </p:cNvPr>
          <p:cNvSpPr/>
          <p:nvPr/>
        </p:nvSpPr>
        <p:spPr>
          <a:xfrm>
            <a:off x="767024" y="11704721"/>
            <a:ext cx="1260548" cy="1260549"/>
          </a:xfrm>
          <a:prstGeom prst="rect">
            <a:avLst/>
          </a:prstGeom>
          <a:solidFill>
            <a:srgbClr val="EF7D0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" name="Насколько необходимы…">
            <a:extLst>
              <a:ext uri="{FF2B5EF4-FFF2-40B4-BE49-F238E27FC236}">
                <a16:creationId xmlns:a16="http://schemas.microsoft.com/office/drawing/2014/main" id="{18FEDB8A-AC0E-0848-A4B4-59B49C0236F3}"/>
              </a:ext>
            </a:extLst>
          </p:cNvPr>
          <p:cNvSpPr txBox="1"/>
          <p:nvPr/>
        </p:nvSpPr>
        <p:spPr>
          <a:xfrm>
            <a:off x="2502206" y="11996472"/>
            <a:ext cx="8539173" cy="677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Можно ли снизить свои расходы?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68EF3D-8ABB-2543-A9BF-2DEE23A0C5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362" y="11843927"/>
            <a:ext cx="985576" cy="9855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967B38-97DA-134B-A2F9-1F95C95483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599" y="10090835"/>
            <a:ext cx="977102" cy="9771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8AB0DC-6934-B940-BB20-F0A6EA73BA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932" y="8384700"/>
            <a:ext cx="948437" cy="9484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CCAF8-CEA6-DB4F-94A1-72E2405C08A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76" y="5659743"/>
            <a:ext cx="963149" cy="9631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A39D25D-784C-E24C-815B-F0AE1FACA23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693" y="3887302"/>
            <a:ext cx="1098915" cy="109891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Личное финансовое планирование"/>
          <p:cNvSpPr txBox="1"/>
          <p:nvPr/>
        </p:nvSpPr>
        <p:spPr>
          <a:xfrm>
            <a:off x="695174" y="953926"/>
            <a:ext cx="19701161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Личное финансовое планирование</a:t>
            </a:r>
          </a:p>
        </p:txBody>
      </p:sp>
      <p:sp>
        <p:nvSpPr>
          <p:cNvPr id="92" name="шаг №0. подумайте над своими финансовыми целями…"/>
          <p:cNvSpPr txBox="1"/>
          <p:nvPr/>
        </p:nvSpPr>
        <p:spPr>
          <a:xfrm>
            <a:off x="673102" y="3144807"/>
            <a:ext cx="12300365" cy="1518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733" b="0" cap="small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rgbClr val="009757"/>
                </a:solidFill>
              </a:rPr>
              <a:t>шаг</a:t>
            </a:r>
            <a:r>
              <a:rPr dirty="0">
                <a:solidFill>
                  <a:srgbClr val="009757"/>
                </a:solidFill>
              </a:rPr>
              <a:t> №0. </a:t>
            </a:r>
            <a:r>
              <a:rPr dirty="0" err="1">
                <a:solidFill>
                  <a:srgbClr val="009757"/>
                </a:solidFill>
              </a:rPr>
              <a:t>подумайте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над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своими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финансовыми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целями</a:t>
            </a:r>
            <a:endParaRPr dirty="0">
              <a:solidFill>
                <a:srgbClr val="009757"/>
              </a:solidFill>
            </a:endParaRPr>
          </a:p>
          <a:p>
            <a:pPr algn="l" defTabSz="457200">
              <a:defRPr sz="1733" b="0" cap="small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Насколько</a:t>
            </a:r>
            <a:r>
              <a:rPr dirty="0"/>
              <a:t> </a:t>
            </a:r>
            <a:r>
              <a:rPr dirty="0" err="1"/>
              <a:t>оправдана</a:t>
            </a:r>
            <a:r>
              <a:rPr dirty="0"/>
              <a:t> </a:t>
            </a:r>
            <a:r>
              <a:rPr dirty="0" err="1"/>
              <a:t>финансовая</a:t>
            </a:r>
            <a:r>
              <a:rPr dirty="0"/>
              <a:t> </a:t>
            </a:r>
            <a:r>
              <a:rPr dirty="0" err="1"/>
              <a:t>цель</a:t>
            </a:r>
            <a:r>
              <a:rPr dirty="0"/>
              <a:t>?</a:t>
            </a:r>
          </a:p>
        </p:txBody>
      </p:sp>
      <p:pic>
        <p:nvPicPr>
          <p:cNvPr id="93" name="ИКОНКИ_Жизненные ситуации.png" descr="ИКОНКИ_Жизненные ситуации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5349" y="3109775"/>
            <a:ext cx="8743322" cy="8743321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важно принимать осознанные финансовые решения!…"/>
          <p:cNvSpPr txBox="1"/>
          <p:nvPr/>
        </p:nvSpPr>
        <p:spPr>
          <a:xfrm>
            <a:off x="673102" y="9694640"/>
            <a:ext cx="12957618" cy="1518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733" b="0" cap="small">
                <a:solidFill>
                  <a:srgbClr val="00935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rgbClr val="009757"/>
                </a:solidFill>
              </a:rPr>
              <a:t>важно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принимать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осознанные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финансовые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решения</a:t>
            </a:r>
            <a:r>
              <a:rPr dirty="0">
                <a:solidFill>
                  <a:srgbClr val="009757"/>
                </a:solidFill>
              </a:rPr>
              <a:t>!</a:t>
            </a:r>
          </a:p>
          <a:p>
            <a:pPr algn="l" defTabSz="457200">
              <a:defRPr sz="1733"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Делать</a:t>
            </a:r>
            <a:r>
              <a:rPr dirty="0"/>
              <a:t>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может</a:t>
            </a:r>
            <a:r>
              <a:rPr dirty="0"/>
              <a:t> </a:t>
            </a:r>
            <a:r>
              <a:rPr dirty="0" err="1"/>
              <a:t>только</a:t>
            </a:r>
            <a:r>
              <a:rPr dirty="0"/>
              <a:t> </a:t>
            </a:r>
            <a:r>
              <a:rPr dirty="0" err="1"/>
              <a:t>финансово</a:t>
            </a:r>
            <a:r>
              <a:rPr dirty="0"/>
              <a:t> </a:t>
            </a:r>
            <a:r>
              <a:rPr dirty="0" err="1"/>
              <a:t>грамотный</a:t>
            </a:r>
            <a:r>
              <a:rPr dirty="0"/>
              <a:t> </a:t>
            </a:r>
            <a:r>
              <a:rPr dirty="0" err="1"/>
              <a:t>человек</a:t>
            </a:r>
            <a:r>
              <a:rPr dirty="0"/>
              <a:t> </a:t>
            </a:r>
          </a:p>
        </p:txBody>
      </p:sp>
      <p:sp>
        <p:nvSpPr>
          <p:cNvPr id="95" name="методика пяти «почему»…"/>
          <p:cNvSpPr txBox="1"/>
          <p:nvPr/>
        </p:nvSpPr>
        <p:spPr>
          <a:xfrm>
            <a:off x="673102" y="5845271"/>
            <a:ext cx="12144946" cy="2667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733" b="0" cap="small">
                <a:solidFill>
                  <a:srgbClr val="00935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rgbClr val="009757"/>
                </a:solidFill>
              </a:rPr>
              <a:t>методика</a:t>
            </a:r>
            <a:r>
              <a:rPr dirty="0">
                <a:solidFill>
                  <a:srgbClr val="009757"/>
                </a:solidFill>
              </a:rPr>
              <a:t> </a:t>
            </a:r>
            <a:r>
              <a:rPr dirty="0" err="1">
                <a:solidFill>
                  <a:srgbClr val="009757"/>
                </a:solidFill>
              </a:rPr>
              <a:t>пяти</a:t>
            </a:r>
            <a:r>
              <a:rPr dirty="0">
                <a:solidFill>
                  <a:srgbClr val="009757"/>
                </a:solidFill>
              </a:rPr>
              <a:t> «</a:t>
            </a:r>
            <a:r>
              <a:rPr dirty="0" err="1">
                <a:solidFill>
                  <a:srgbClr val="009757"/>
                </a:solidFill>
              </a:rPr>
              <a:t>почему</a:t>
            </a:r>
            <a:r>
              <a:rPr dirty="0">
                <a:solidFill>
                  <a:srgbClr val="009757"/>
                </a:solidFill>
              </a:rPr>
              <a:t>»</a:t>
            </a:r>
          </a:p>
          <a:p>
            <a:pPr algn="l" defTabSz="457200">
              <a:defRPr sz="1733" b="0" cap="small">
                <a:solidFill>
                  <a:srgbClr val="D3395C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Последовательно</a:t>
            </a:r>
            <a:r>
              <a:rPr dirty="0"/>
              <a:t> </a:t>
            </a:r>
            <a:r>
              <a:rPr dirty="0" err="1"/>
              <a:t>задавая</a:t>
            </a:r>
            <a:r>
              <a:rPr dirty="0"/>
              <a:t> </a:t>
            </a:r>
            <a:r>
              <a:rPr dirty="0" err="1"/>
              <a:t>себе</a:t>
            </a:r>
            <a:r>
              <a:rPr dirty="0"/>
              <a:t> </a:t>
            </a:r>
            <a:r>
              <a:rPr dirty="0" err="1"/>
              <a:t>пять</a:t>
            </a:r>
            <a:r>
              <a:rPr dirty="0"/>
              <a:t> </a:t>
            </a:r>
            <a:r>
              <a:rPr dirty="0" err="1"/>
              <a:t>раз</a:t>
            </a:r>
            <a:r>
              <a:rPr dirty="0"/>
              <a:t> </a:t>
            </a:r>
            <a:r>
              <a:rPr dirty="0" err="1"/>
              <a:t>вопрос</a:t>
            </a:r>
            <a:r>
              <a:rPr dirty="0"/>
              <a:t> «</a:t>
            </a:r>
            <a:r>
              <a:rPr dirty="0" err="1"/>
              <a:t>Почему</a:t>
            </a:r>
            <a:r>
              <a:rPr dirty="0"/>
              <a:t> я </a:t>
            </a:r>
            <a:r>
              <a:rPr dirty="0" err="1"/>
              <a:t>хочу</a:t>
            </a:r>
            <a:r>
              <a:rPr dirty="0"/>
              <a:t>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сделать</a:t>
            </a:r>
            <a:r>
              <a:rPr dirty="0"/>
              <a:t>?», </a:t>
            </a:r>
            <a:r>
              <a:rPr dirty="0" err="1"/>
              <a:t>можно</a:t>
            </a:r>
            <a:r>
              <a:rPr dirty="0"/>
              <a:t> </a:t>
            </a:r>
            <a:r>
              <a:rPr dirty="0" err="1"/>
              <a:t>легко</a:t>
            </a:r>
            <a:r>
              <a:rPr dirty="0"/>
              <a:t> </a:t>
            </a:r>
            <a:r>
              <a:rPr dirty="0" err="1"/>
              <a:t>разобраться</a:t>
            </a:r>
            <a:r>
              <a:rPr dirty="0"/>
              <a:t> в </a:t>
            </a:r>
            <a:r>
              <a:rPr dirty="0" err="1"/>
              <a:t>своих</a:t>
            </a:r>
            <a:r>
              <a:rPr dirty="0"/>
              <a:t> </a:t>
            </a:r>
            <a:r>
              <a:rPr dirty="0" err="1"/>
              <a:t>побудительных</a:t>
            </a:r>
            <a:r>
              <a:rPr dirty="0"/>
              <a:t> </a:t>
            </a:r>
            <a:r>
              <a:rPr dirty="0" err="1"/>
              <a:t>мотивах</a:t>
            </a:r>
            <a:endParaRPr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Личное финансовое планирование"/>
          <p:cNvSpPr txBox="1"/>
          <p:nvPr/>
        </p:nvSpPr>
        <p:spPr>
          <a:xfrm>
            <a:off x="695174" y="953926"/>
            <a:ext cx="19701161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Личное финансовое планирование</a:t>
            </a:r>
          </a:p>
        </p:txBody>
      </p:sp>
      <p:sp>
        <p:nvSpPr>
          <p:cNvPr id="7" name="бюджет – это финансовый план (семьи, предприятия, государства).">
            <a:extLst>
              <a:ext uri="{FF2B5EF4-FFF2-40B4-BE49-F238E27FC236}">
                <a16:creationId xmlns:a16="http://schemas.microsoft.com/office/drawing/2014/main" id="{49DE3BC9-8B67-5844-8F95-E5BE1684DEB4}"/>
              </a:ext>
            </a:extLst>
          </p:cNvPr>
          <p:cNvSpPr txBox="1"/>
          <p:nvPr/>
        </p:nvSpPr>
        <p:spPr>
          <a:xfrm>
            <a:off x="678549" y="2473727"/>
            <a:ext cx="20553077" cy="807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5500"/>
              </a:lnSpc>
              <a:defRPr sz="3733" b="0">
                <a:latin typeface="Arial"/>
                <a:ea typeface="Arial"/>
                <a:cs typeface="Arial"/>
                <a:sym typeface="Arial"/>
              </a:defRPr>
            </a:pPr>
            <a:r>
              <a:rPr lang="ru-RU" sz="5300" cap="small" dirty="0">
                <a:solidFill>
                  <a:srgbClr val="383B3B"/>
                </a:solidFill>
              </a:rPr>
              <a:t>ваш капитал</a:t>
            </a:r>
            <a:endParaRPr sz="5300" dirty="0">
              <a:solidFill>
                <a:srgbClr val="383B3B"/>
              </a:solidFill>
            </a:endParaRPr>
          </a:p>
        </p:txBody>
      </p:sp>
      <p:sp>
        <p:nvSpPr>
          <p:cNvPr id="9" name="налоги">
            <a:extLst>
              <a:ext uri="{FF2B5EF4-FFF2-40B4-BE49-F238E27FC236}">
                <a16:creationId xmlns:a16="http://schemas.microsoft.com/office/drawing/2014/main" id="{F80C4E34-EF0C-D540-8971-F612479413F7}"/>
              </a:ext>
            </a:extLst>
          </p:cNvPr>
          <p:cNvSpPr txBox="1"/>
          <p:nvPr/>
        </p:nvSpPr>
        <p:spPr>
          <a:xfrm>
            <a:off x="4945749" y="4530143"/>
            <a:ext cx="1030302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4000" dirty="0">
                <a:solidFill>
                  <a:srgbClr val="EF7D00"/>
                </a:solidFill>
              </a:rPr>
              <a:t>финансовый</a:t>
            </a:r>
          </a:p>
          <a:p>
            <a:r>
              <a:rPr lang="ru-RU" sz="4000" dirty="0"/>
              <a:t>деньги, имущество, ценные бумаги и т.п. </a:t>
            </a:r>
          </a:p>
        </p:txBody>
      </p:sp>
      <p:sp>
        <p:nvSpPr>
          <p:cNvPr id="11" name="налоги">
            <a:extLst>
              <a:ext uri="{FF2B5EF4-FFF2-40B4-BE49-F238E27FC236}">
                <a16:creationId xmlns:a16="http://schemas.microsoft.com/office/drawing/2014/main" id="{53F3CD35-14D8-6E45-B886-48588F8BF695}"/>
              </a:ext>
            </a:extLst>
          </p:cNvPr>
          <p:cNvSpPr txBox="1"/>
          <p:nvPr/>
        </p:nvSpPr>
        <p:spPr>
          <a:xfrm>
            <a:off x="4945749" y="7602064"/>
            <a:ext cx="729847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4000" dirty="0">
                <a:solidFill>
                  <a:srgbClr val="E6215A"/>
                </a:solidFill>
              </a:rPr>
              <a:t>человеческий</a:t>
            </a:r>
          </a:p>
          <a:p>
            <a:pPr lvl="2" indent="0" algn="l" defTabSz="457200"/>
            <a:r>
              <a:rPr lang="ru-RU" sz="4000" b="0" cap="small" dirty="0">
                <a:latin typeface="Arial"/>
                <a:cs typeface="Arial"/>
                <a:sym typeface="Arial"/>
              </a:rPr>
              <a:t>навыки, умения, знания и т.п.</a:t>
            </a:r>
          </a:p>
        </p:txBody>
      </p:sp>
      <p:sp>
        <p:nvSpPr>
          <p:cNvPr id="12" name="налоги">
            <a:extLst>
              <a:ext uri="{FF2B5EF4-FFF2-40B4-BE49-F238E27FC236}">
                <a16:creationId xmlns:a16="http://schemas.microsoft.com/office/drawing/2014/main" id="{E35482E9-7203-8347-B395-D17748F333C6}"/>
              </a:ext>
            </a:extLst>
          </p:cNvPr>
          <p:cNvSpPr txBox="1"/>
          <p:nvPr/>
        </p:nvSpPr>
        <p:spPr>
          <a:xfrm>
            <a:off x="4945749" y="10880470"/>
            <a:ext cx="883094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 defTabSz="457200">
              <a:defRPr sz="4000" b="0" cap="small">
                <a:latin typeface="Arial"/>
                <a:ea typeface="Arial"/>
                <a:cs typeface="Arial"/>
              </a:defRPr>
            </a:lvl1pPr>
            <a:lvl3pPr lvl="2" indent="0" algn="l" defTabSz="457200">
              <a:defRPr sz="4000" b="0" cap="small">
                <a:latin typeface="Arial"/>
                <a:cs typeface="Arial"/>
              </a:defRPr>
            </a:lvl3pPr>
          </a:lstStyle>
          <a:p>
            <a:r>
              <a:rPr lang="ru-RU" dirty="0">
                <a:solidFill>
                  <a:srgbClr val="31B7BC"/>
                </a:solidFill>
              </a:rPr>
              <a:t>социальный</a:t>
            </a:r>
          </a:p>
          <a:p>
            <a:pPr lvl="2"/>
            <a:r>
              <a:rPr lang="ru-RU" dirty="0"/>
              <a:t>знакомства, связи, репутация и т.п.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3675E1-0F0F-B54D-862E-4F2CD1BC3C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3937" y="6900639"/>
            <a:ext cx="2505226" cy="25052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DC3ACC-42CE-BF43-BB5B-5C7CFAE5CE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3937" y="3757078"/>
            <a:ext cx="2505226" cy="25052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1F2B4F-EAEA-ED42-8959-9E201BE263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225" y="10162310"/>
            <a:ext cx="3422650" cy="2749191"/>
          </a:xfrm>
          <a:prstGeom prst="rect">
            <a:avLst/>
          </a:prstGeom>
        </p:spPr>
      </p:pic>
      <p:sp>
        <p:nvSpPr>
          <p:cNvPr id="27" name="Line">
            <a:extLst>
              <a:ext uri="{FF2B5EF4-FFF2-40B4-BE49-F238E27FC236}">
                <a16:creationId xmlns:a16="http://schemas.microsoft.com/office/drawing/2014/main" id="{0178EDBB-5ABF-F845-9BD4-98F93A46FDA0}"/>
              </a:ext>
            </a:extLst>
          </p:cNvPr>
          <p:cNvSpPr/>
          <p:nvPr/>
        </p:nvSpPr>
        <p:spPr>
          <a:xfrm>
            <a:off x="15805001" y="5196992"/>
            <a:ext cx="1800000" cy="1"/>
          </a:xfrm>
          <a:prstGeom prst="line">
            <a:avLst/>
          </a:prstGeom>
          <a:ln w="88900">
            <a:solidFill>
              <a:srgbClr val="E6215A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 dirty="0"/>
          </a:p>
        </p:txBody>
      </p:sp>
      <p:sp>
        <p:nvSpPr>
          <p:cNvPr id="33" name="налоги">
            <a:extLst>
              <a:ext uri="{FF2B5EF4-FFF2-40B4-BE49-F238E27FC236}">
                <a16:creationId xmlns:a16="http://schemas.microsoft.com/office/drawing/2014/main" id="{8E62D537-5A51-0946-81BC-40555F913166}"/>
              </a:ext>
            </a:extLst>
          </p:cNvPr>
          <p:cNvSpPr txBox="1"/>
          <p:nvPr/>
        </p:nvSpPr>
        <p:spPr>
          <a:xfrm>
            <a:off x="18161228" y="4837919"/>
            <a:ext cx="5571763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4000" dirty="0">
                <a:solidFill>
                  <a:srgbClr val="E6215A"/>
                </a:solidFill>
              </a:rPr>
              <a:t>можно потерять </a:t>
            </a:r>
          </a:p>
        </p:txBody>
      </p:sp>
      <p:sp>
        <p:nvSpPr>
          <p:cNvPr id="35" name="Line">
            <a:extLst>
              <a:ext uri="{FF2B5EF4-FFF2-40B4-BE49-F238E27FC236}">
                <a16:creationId xmlns:a16="http://schemas.microsoft.com/office/drawing/2014/main" id="{83EA9C33-F377-C84A-A844-7537AD67C1EE}"/>
              </a:ext>
            </a:extLst>
          </p:cNvPr>
          <p:cNvSpPr/>
          <p:nvPr/>
        </p:nvSpPr>
        <p:spPr>
          <a:xfrm>
            <a:off x="15812338" y="10036326"/>
            <a:ext cx="1800000" cy="1"/>
          </a:xfrm>
          <a:prstGeom prst="line">
            <a:avLst/>
          </a:prstGeom>
          <a:ln w="88900">
            <a:solidFill>
              <a:srgbClr val="009757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3E5563D-9BD0-CC46-A60C-4A209915DBA8}"/>
              </a:ext>
            </a:extLst>
          </p:cNvPr>
          <p:cNvCxnSpPr>
            <a:cxnSpLocks/>
          </p:cNvCxnSpPr>
          <p:nvPr/>
        </p:nvCxnSpPr>
        <p:spPr>
          <a:xfrm>
            <a:off x="15812338" y="7161153"/>
            <a:ext cx="0" cy="5750348"/>
          </a:xfrm>
          <a:prstGeom prst="line">
            <a:avLst/>
          </a:prstGeom>
          <a:noFill/>
          <a:ln w="88900" cap="flat">
            <a:solidFill>
              <a:srgbClr val="009757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налоги">
            <a:extLst>
              <a:ext uri="{FF2B5EF4-FFF2-40B4-BE49-F238E27FC236}">
                <a16:creationId xmlns:a16="http://schemas.microsoft.com/office/drawing/2014/main" id="{ECFE9331-9C0F-D645-A723-0E5DB8DE3B9F}"/>
              </a:ext>
            </a:extLst>
          </p:cNvPr>
          <p:cNvSpPr txBox="1"/>
          <p:nvPr/>
        </p:nvSpPr>
        <p:spPr>
          <a:xfrm>
            <a:off x="18161227" y="9495461"/>
            <a:ext cx="557176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4000" dirty="0">
                <a:solidFill>
                  <a:srgbClr val="009757"/>
                </a:solidFill>
              </a:rPr>
              <a:t>всегда</a:t>
            </a:r>
          </a:p>
          <a:p>
            <a:r>
              <a:rPr lang="ru-RU" sz="4000" dirty="0">
                <a:solidFill>
                  <a:srgbClr val="009757"/>
                </a:solidFill>
              </a:rPr>
              <a:t>останется с вами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19E5EF0-FE30-8849-A46B-F7DDB5A01AF4}"/>
              </a:ext>
            </a:extLst>
          </p:cNvPr>
          <p:cNvCxnSpPr>
            <a:cxnSpLocks/>
          </p:cNvCxnSpPr>
          <p:nvPr/>
        </p:nvCxnSpPr>
        <p:spPr>
          <a:xfrm flipH="1">
            <a:off x="15805001" y="4404397"/>
            <a:ext cx="7339" cy="1585187"/>
          </a:xfrm>
          <a:prstGeom prst="line">
            <a:avLst/>
          </a:prstGeom>
          <a:noFill/>
          <a:ln w="88900" cap="flat">
            <a:solidFill>
              <a:srgbClr val="E6215A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42922762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Анализ расходов…"/>
          <p:cNvSpPr txBox="1"/>
          <p:nvPr/>
        </p:nvSpPr>
        <p:spPr>
          <a:xfrm>
            <a:off x="675504" y="964145"/>
            <a:ext cx="20512158" cy="2054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Анализ расходов 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государственного бюджета</a:t>
            </a:r>
            <a:r>
              <a:rPr sz="1200"/>
              <a:t> </a:t>
            </a:r>
          </a:p>
        </p:txBody>
      </p:sp>
      <p:grpSp>
        <p:nvGrpSpPr>
          <p:cNvPr id="204" name="Group"/>
          <p:cNvGrpSpPr/>
          <p:nvPr/>
        </p:nvGrpSpPr>
        <p:grpSpPr>
          <a:xfrm>
            <a:off x="757200" y="4839548"/>
            <a:ext cx="12248492" cy="1641514"/>
            <a:chOff x="0" y="0"/>
            <a:chExt cx="12248490" cy="1641513"/>
          </a:xfrm>
        </p:grpSpPr>
        <p:grpSp>
          <p:nvGrpSpPr>
            <p:cNvPr id="202" name="Group"/>
            <p:cNvGrpSpPr/>
            <p:nvPr/>
          </p:nvGrpSpPr>
          <p:grpSpPr>
            <a:xfrm>
              <a:off x="0" y="0"/>
              <a:ext cx="1332761" cy="1641513"/>
              <a:chOff x="0" y="0"/>
              <a:chExt cx="1332760" cy="1641512"/>
            </a:xfrm>
          </p:grpSpPr>
          <p:sp>
            <p:nvSpPr>
              <p:cNvPr id="200" name="Square"/>
              <p:cNvSpPr/>
              <p:nvPr/>
            </p:nvSpPr>
            <p:spPr>
              <a:xfrm>
                <a:off x="0" y="0"/>
                <a:ext cx="1260548" cy="1260548"/>
              </a:xfrm>
              <a:prstGeom prst="rect">
                <a:avLst/>
              </a:prstGeom>
              <a:solidFill>
                <a:srgbClr val="004F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E8923D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1" name="1"/>
              <p:cNvSpPr txBox="1"/>
              <p:nvPr/>
            </p:nvSpPr>
            <p:spPr>
              <a:xfrm>
                <a:off x="469768" y="47252"/>
                <a:ext cx="862993" cy="15942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10600" cap="all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dirty="0"/>
                  <a:t>1</a:t>
                </a:r>
              </a:p>
            </p:txBody>
          </p:sp>
        </p:grpSp>
        <p:sp>
          <p:nvSpPr>
            <p:cNvPr id="203" name="Какие расходы государственного бюджета связаны с поддержкой граждан?"/>
            <p:cNvSpPr txBox="1"/>
            <p:nvPr/>
          </p:nvSpPr>
          <p:spPr>
            <a:xfrm>
              <a:off x="1680076" y="4527"/>
              <a:ext cx="10568414" cy="12514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5500"/>
                </a:lnSpc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 err="1"/>
                <a:t>Какие</a:t>
              </a:r>
              <a:r>
                <a:rPr dirty="0"/>
                <a:t> </a:t>
              </a:r>
              <a:r>
                <a:rPr dirty="0" err="1"/>
                <a:t>расходы</a:t>
              </a:r>
              <a:r>
                <a:rPr dirty="0"/>
                <a:t> </a:t>
              </a:r>
              <a:r>
                <a:rPr dirty="0" err="1"/>
                <a:t>государственного</a:t>
              </a:r>
              <a:r>
                <a:rPr dirty="0"/>
                <a:t> </a:t>
              </a:r>
              <a:r>
                <a:rPr dirty="0" err="1"/>
                <a:t>бюджета</a:t>
              </a:r>
              <a:r>
                <a:rPr dirty="0"/>
                <a:t> </a:t>
              </a:r>
              <a:r>
                <a:rPr dirty="0" err="1"/>
                <a:t>связаны</a:t>
              </a:r>
              <a:r>
                <a:rPr dirty="0"/>
                <a:t> </a:t>
              </a:r>
              <a:r>
                <a:rPr dirty="0" err="1"/>
                <a:t>с</a:t>
              </a:r>
              <a:r>
                <a:rPr dirty="0"/>
                <a:t> </a:t>
              </a:r>
              <a:r>
                <a:rPr dirty="0" err="1"/>
                <a:t>поддержкой</a:t>
              </a:r>
              <a:r>
                <a:rPr dirty="0"/>
                <a:t> </a:t>
              </a:r>
              <a:r>
                <a:rPr dirty="0" err="1"/>
                <a:t>граждан</a:t>
              </a:r>
              <a:r>
                <a:rPr dirty="0"/>
                <a:t>?</a:t>
              </a:r>
            </a:p>
          </p:txBody>
        </p:sp>
      </p:grpSp>
      <p:grpSp>
        <p:nvGrpSpPr>
          <p:cNvPr id="208" name="Group"/>
          <p:cNvGrpSpPr/>
          <p:nvPr/>
        </p:nvGrpSpPr>
        <p:grpSpPr>
          <a:xfrm>
            <a:off x="757200" y="7730436"/>
            <a:ext cx="11590555" cy="2397085"/>
            <a:chOff x="0" y="-50780"/>
            <a:chExt cx="11590554" cy="2397084"/>
          </a:xfrm>
        </p:grpSpPr>
        <p:sp>
          <p:nvSpPr>
            <p:cNvPr id="205" name="Square"/>
            <p:cNvSpPr/>
            <p:nvPr/>
          </p:nvSpPr>
          <p:spPr>
            <a:xfrm>
              <a:off x="0" y="231921"/>
              <a:ext cx="1260548" cy="1260548"/>
            </a:xfrm>
            <a:prstGeom prst="rect">
              <a:avLst/>
            </a:prstGeom>
            <a:solidFill>
              <a:srgbClr val="004F9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206" name="2"/>
            <p:cNvSpPr/>
            <p:nvPr/>
          </p:nvSpPr>
          <p:spPr>
            <a:xfrm>
              <a:off x="397554" y="10763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207" name="Какие бюджетные расходы можно было бы сократить, будь люди более финансово грамотными?"/>
            <p:cNvSpPr/>
            <p:nvPr/>
          </p:nvSpPr>
          <p:spPr>
            <a:xfrm>
              <a:off x="1680076" y="-50780"/>
              <a:ext cx="9910478" cy="1825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5500"/>
                </a:lnSpc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 err="1"/>
                <a:t>Какие</a:t>
              </a:r>
              <a:r>
                <a:rPr dirty="0"/>
                <a:t> </a:t>
              </a:r>
              <a:r>
                <a:rPr dirty="0" err="1"/>
                <a:t>бюджетные</a:t>
              </a:r>
              <a:r>
                <a:rPr dirty="0"/>
                <a:t> </a:t>
              </a:r>
              <a:r>
                <a:rPr dirty="0" err="1"/>
                <a:t>расходы</a:t>
              </a:r>
              <a:r>
                <a:rPr dirty="0"/>
                <a:t> </a:t>
              </a:r>
              <a:r>
                <a:rPr dirty="0" err="1"/>
                <a:t>можно</a:t>
              </a:r>
              <a:r>
                <a:rPr dirty="0"/>
                <a:t> </a:t>
              </a:r>
              <a:r>
                <a:rPr dirty="0" err="1"/>
                <a:t>было</a:t>
              </a:r>
              <a:r>
                <a:rPr dirty="0"/>
                <a:t> </a:t>
              </a:r>
              <a:r>
                <a:rPr dirty="0" err="1"/>
                <a:t>бы</a:t>
              </a:r>
              <a:r>
                <a:rPr dirty="0"/>
                <a:t> </a:t>
              </a:r>
              <a:r>
                <a:rPr dirty="0" err="1"/>
                <a:t>сократить</a:t>
              </a:r>
              <a:r>
                <a:rPr dirty="0"/>
                <a:t>, </a:t>
              </a:r>
              <a:r>
                <a:rPr dirty="0" err="1"/>
                <a:t>будь</a:t>
              </a:r>
              <a:r>
                <a:rPr dirty="0"/>
                <a:t> </a:t>
              </a:r>
              <a:r>
                <a:rPr dirty="0" err="1"/>
                <a:t>люди</a:t>
              </a:r>
              <a:r>
                <a:rPr dirty="0"/>
                <a:t> </a:t>
              </a:r>
              <a:r>
                <a:rPr dirty="0" err="1"/>
                <a:t>более</a:t>
              </a:r>
              <a:r>
                <a:rPr dirty="0"/>
                <a:t> </a:t>
              </a:r>
              <a:r>
                <a:rPr dirty="0" err="1"/>
                <a:t>финансово</a:t>
              </a:r>
              <a:r>
                <a:rPr dirty="0"/>
                <a:t> </a:t>
              </a:r>
              <a:r>
                <a:rPr dirty="0" err="1"/>
                <a:t>грамотными</a:t>
              </a:r>
              <a:r>
                <a:rPr dirty="0"/>
                <a:t>?</a:t>
              </a:r>
            </a:p>
          </p:txBody>
        </p:sp>
      </p:grpSp>
      <p:pic>
        <p:nvPicPr>
          <p:cNvPr id="209" name="ИКОНКИ_Участие граждан -в бюджетных решениях.png" descr="ИКОНКИ_Участие граждан -в бюджетных решениях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3383" y="3746961"/>
            <a:ext cx="8902597" cy="89025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my-finance-color-21.png" descr="my-finance-color-2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3643" y="13077360"/>
            <a:ext cx="24736686" cy="891610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Общественные финансы помогают"/>
          <p:cNvSpPr txBox="1"/>
          <p:nvPr/>
        </p:nvSpPr>
        <p:spPr>
          <a:xfrm>
            <a:off x="695011" y="939981"/>
            <a:ext cx="12199344" cy="2054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Общественные финансы помогают</a:t>
            </a:r>
          </a:p>
        </p:txBody>
      </p:sp>
      <p:sp>
        <p:nvSpPr>
          <p:cNvPr id="388" name="Разбираться как устроен бюджет,             как налоги работают на человека…"/>
          <p:cNvSpPr txBox="1"/>
          <p:nvPr/>
        </p:nvSpPr>
        <p:spPr>
          <a:xfrm>
            <a:off x="-97433" y="4396399"/>
            <a:ext cx="10265447" cy="43296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Разбираться как устроен бюджет,             как налоги работают на человека</a:t>
            </a:r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Разрабатывать, предлагать, отстаивать проекты, которые способствуют улучшению жизни в регионе и могут быть реализованы за счет бюджетных средств при финансовом, интеллектуальном или деятельном участии граждан</a:t>
            </a:r>
          </a:p>
        </p:txBody>
      </p:sp>
      <p:pic>
        <p:nvPicPr>
          <p:cNvPr id="38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0678" y="3796609"/>
            <a:ext cx="3479404" cy="3479403"/>
          </a:xfrm>
          <a:prstGeom prst="rect">
            <a:avLst/>
          </a:prstGeom>
          <a:ln w="12700">
            <a:miter lim="400000"/>
          </a:ln>
        </p:spPr>
      </p:pic>
      <p:sp>
        <p:nvSpPr>
          <p:cNvPr id="390" name="Полезные материалы о том, как работает инициативное бюджетирование…"/>
          <p:cNvSpPr txBox="1"/>
          <p:nvPr/>
        </p:nvSpPr>
        <p:spPr>
          <a:xfrm>
            <a:off x="4166" y="9819388"/>
            <a:ext cx="10163848" cy="2262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1549400" indent="-787400" algn="l">
              <a:spcBef>
                <a:spcPts val="1000"/>
              </a:spcBef>
              <a:buClr>
                <a:srgbClr val="393B3B"/>
              </a:buClr>
              <a:buSzPct val="100000"/>
              <a:buChar char="•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Полезные</a:t>
            </a:r>
            <a:r>
              <a:rPr dirty="0"/>
              <a:t> </a:t>
            </a:r>
            <a:r>
              <a:rPr dirty="0" err="1"/>
              <a:t>материалы</a:t>
            </a:r>
            <a:r>
              <a:rPr dirty="0"/>
              <a:t> </a:t>
            </a:r>
            <a:r>
              <a:rPr dirty="0" err="1"/>
              <a:t>о</a:t>
            </a:r>
            <a:r>
              <a:rPr dirty="0"/>
              <a:t> </a:t>
            </a:r>
            <a:r>
              <a:rPr dirty="0" err="1"/>
              <a:t>том</a:t>
            </a:r>
            <a:r>
              <a:rPr dirty="0"/>
              <a:t>, </a:t>
            </a:r>
            <a:r>
              <a:rPr dirty="0" err="1"/>
              <a:t>как</a:t>
            </a:r>
            <a:r>
              <a:rPr dirty="0"/>
              <a:t> </a:t>
            </a:r>
            <a:r>
              <a:rPr dirty="0" err="1"/>
              <a:t>работает</a:t>
            </a:r>
            <a:r>
              <a:rPr dirty="0"/>
              <a:t> </a:t>
            </a:r>
            <a:r>
              <a:rPr dirty="0" err="1"/>
              <a:t>инициативное</a:t>
            </a:r>
            <a:r>
              <a:rPr dirty="0"/>
              <a:t> </a:t>
            </a:r>
            <a:r>
              <a:rPr dirty="0" err="1"/>
              <a:t>бюджетирование</a:t>
            </a:r>
            <a:r>
              <a:rPr dirty="0"/>
              <a:t> </a:t>
            </a:r>
          </a:p>
          <a:p>
            <a:pPr marL="1549400" indent="-787400" algn="l">
              <a:spcBef>
                <a:spcPts val="1000"/>
              </a:spcBef>
              <a:buClr>
                <a:srgbClr val="393B3B"/>
              </a:buClr>
              <a:buSzPct val="100000"/>
              <a:buChar char="•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Платформа</a:t>
            </a:r>
            <a:r>
              <a:rPr dirty="0"/>
              <a:t> </a:t>
            </a:r>
            <a:r>
              <a:rPr dirty="0" err="1"/>
              <a:t>всероссийского</a:t>
            </a:r>
            <a:r>
              <a:rPr dirty="0"/>
              <a:t> </a:t>
            </a:r>
            <a:r>
              <a:rPr dirty="0" err="1"/>
              <a:t>конкурса</a:t>
            </a:r>
            <a:r>
              <a:rPr dirty="0"/>
              <a:t> </a:t>
            </a:r>
            <a:r>
              <a:rPr dirty="0" err="1"/>
              <a:t>проектов</a:t>
            </a:r>
            <a:r>
              <a:rPr dirty="0"/>
              <a:t> ИБ</a:t>
            </a:r>
          </a:p>
        </p:txBody>
      </p:sp>
      <p:sp>
        <p:nvSpPr>
          <p:cNvPr id="391" name="budget4me.ru"/>
          <p:cNvSpPr txBox="1"/>
          <p:nvPr/>
        </p:nvSpPr>
        <p:spPr>
          <a:xfrm>
            <a:off x="15122431" y="4809306"/>
            <a:ext cx="4339278" cy="82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51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budget4me.ru</a:t>
            </a:r>
          </a:p>
        </p:txBody>
      </p:sp>
      <p:pic>
        <p:nvPicPr>
          <p:cNvPr id="392" name="Дизайн без названия (9).png" descr="Дизайн без названия (9)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1575" y="5728231"/>
            <a:ext cx="13038016" cy="80346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К новым вершинам"/>
          <p:cNvSpPr txBox="1"/>
          <p:nvPr/>
        </p:nvSpPr>
        <p:spPr>
          <a:xfrm>
            <a:off x="730304" y="941226"/>
            <a:ext cx="14103469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К новым вершинам</a:t>
            </a:r>
          </a:p>
        </p:txBody>
      </p:sp>
      <p:sp>
        <p:nvSpPr>
          <p:cNvPr id="396" name="всероссийская олимпиада школьников «высшая проба» (в перечне Минобрнауки), организатор - ФГАОУ ВО «НИУ ВШЭ», 3000 участников (9-11 классы)…"/>
          <p:cNvSpPr txBox="1"/>
          <p:nvPr/>
        </p:nvSpPr>
        <p:spPr>
          <a:xfrm>
            <a:off x="-128447" y="2729070"/>
            <a:ext cx="23652384" cy="3549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485900" marR="718041" indent="-596900" algn="l">
              <a:spcBef>
                <a:spcPts val="3000"/>
              </a:spcBef>
              <a:buClr>
                <a:srgbClr val="31B7BB"/>
              </a:buClr>
              <a:buSzPct val="100000"/>
              <a:buChar char="๏"/>
              <a:defRPr sz="29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31B7BB"/>
                </a:solidFill>
              </a:rPr>
              <a:t>всероссийская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олимпиада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школьников</a:t>
            </a:r>
            <a:r>
              <a:rPr cap="small" dirty="0">
                <a:solidFill>
                  <a:srgbClr val="31B7BB"/>
                </a:solidFill>
              </a:rPr>
              <a:t> «</a:t>
            </a:r>
            <a:r>
              <a:rPr cap="small" dirty="0" err="1">
                <a:solidFill>
                  <a:srgbClr val="31B7BB"/>
                </a:solidFill>
              </a:rPr>
              <a:t>высшая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проба</a:t>
            </a:r>
            <a:r>
              <a:rPr cap="small" dirty="0">
                <a:solidFill>
                  <a:srgbClr val="31B7BB"/>
                </a:solidFill>
              </a:rPr>
              <a:t>»</a:t>
            </a:r>
            <a:r>
              <a:rPr dirty="0">
                <a:solidFill>
                  <a:srgbClr val="31B7BB"/>
                </a:solidFill>
              </a:rPr>
              <a:t> </a:t>
            </a:r>
            <a:r>
              <a:rPr dirty="0">
                <a:solidFill>
                  <a:srgbClr val="393B3B"/>
                </a:solidFill>
              </a:rPr>
              <a:t>(в </a:t>
            </a:r>
            <a:r>
              <a:rPr dirty="0" err="1">
                <a:solidFill>
                  <a:srgbClr val="393B3B"/>
                </a:solidFill>
              </a:rPr>
              <a:t>перечне</a:t>
            </a:r>
            <a:r>
              <a:rPr dirty="0">
                <a:solidFill>
                  <a:srgbClr val="393B3B"/>
                </a:solidFill>
              </a:rPr>
              <a:t> Минобрнауки), </a:t>
            </a:r>
            <a:r>
              <a:rPr dirty="0" err="1">
                <a:solidFill>
                  <a:srgbClr val="393B3B"/>
                </a:solidFill>
              </a:rPr>
              <a:t>организатор</a:t>
            </a:r>
            <a:r>
              <a:rPr dirty="0">
                <a:solidFill>
                  <a:srgbClr val="393B3B"/>
                </a:solidFill>
              </a:rPr>
              <a:t> - ФГАОУ ВО «НИУ ВШЭ», 3000 </a:t>
            </a:r>
            <a:r>
              <a:rPr dirty="0" err="1">
                <a:solidFill>
                  <a:srgbClr val="393B3B"/>
                </a:solidFill>
              </a:rPr>
              <a:t>участников</a:t>
            </a:r>
            <a:r>
              <a:rPr dirty="0">
                <a:solidFill>
                  <a:srgbClr val="393B3B"/>
                </a:solidFill>
              </a:rPr>
              <a:t> (</a:t>
            </a:r>
            <a:r>
              <a:rPr lang="ru-RU" dirty="0">
                <a:solidFill>
                  <a:srgbClr val="393B3B"/>
                </a:solidFill>
              </a:rPr>
              <a:t>7</a:t>
            </a:r>
            <a:r>
              <a:rPr dirty="0">
                <a:solidFill>
                  <a:srgbClr val="393B3B"/>
                </a:solidFill>
              </a:rPr>
              <a:t>-11 </a:t>
            </a:r>
            <a:r>
              <a:rPr dirty="0" err="1">
                <a:solidFill>
                  <a:srgbClr val="393B3B"/>
                </a:solidFill>
              </a:rPr>
              <a:t>классы</a:t>
            </a:r>
            <a:r>
              <a:rPr dirty="0">
                <a:solidFill>
                  <a:srgbClr val="393B3B"/>
                </a:solidFill>
              </a:rPr>
              <a:t>) </a:t>
            </a:r>
          </a:p>
          <a:p>
            <a:pPr marL="1485900" marR="718041" indent="-596900" algn="l">
              <a:spcBef>
                <a:spcPts val="3000"/>
              </a:spcBef>
              <a:buClr>
                <a:srgbClr val="31B7BB"/>
              </a:buClr>
              <a:buSzPct val="100000"/>
              <a:buChar char="๏"/>
              <a:defRPr sz="29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31B7BB"/>
                </a:solidFill>
              </a:rPr>
              <a:t>олимпиада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школьников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ранхигс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dirty="0">
                <a:solidFill>
                  <a:srgbClr val="393B3B"/>
                </a:solidFill>
              </a:rPr>
              <a:t>(</a:t>
            </a:r>
            <a:r>
              <a:rPr dirty="0" err="1">
                <a:solidFill>
                  <a:srgbClr val="393B3B"/>
                </a:solidFill>
              </a:rPr>
              <a:t>в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перечне</a:t>
            </a:r>
            <a:r>
              <a:rPr dirty="0">
                <a:solidFill>
                  <a:srgbClr val="393B3B"/>
                </a:solidFill>
              </a:rPr>
              <a:t> Минобрнауки), </a:t>
            </a:r>
            <a:r>
              <a:rPr dirty="0" err="1">
                <a:solidFill>
                  <a:srgbClr val="393B3B"/>
                </a:solidFill>
              </a:rPr>
              <a:t>организатор</a:t>
            </a:r>
            <a:r>
              <a:rPr dirty="0">
                <a:solidFill>
                  <a:srgbClr val="393B3B"/>
                </a:solidFill>
              </a:rPr>
              <a:t> - ФГБОУ ВО «</a:t>
            </a:r>
            <a:r>
              <a:rPr dirty="0" err="1">
                <a:solidFill>
                  <a:srgbClr val="393B3B"/>
                </a:solidFill>
              </a:rPr>
              <a:t>РАНХиГС</a:t>
            </a:r>
            <a:r>
              <a:rPr dirty="0">
                <a:solidFill>
                  <a:srgbClr val="393B3B"/>
                </a:solidFill>
              </a:rPr>
              <a:t>»,                                                660 </a:t>
            </a:r>
            <a:r>
              <a:rPr dirty="0" err="1">
                <a:solidFill>
                  <a:srgbClr val="393B3B"/>
                </a:solidFill>
              </a:rPr>
              <a:t>участников</a:t>
            </a:r>
            <a:r>
              <a:rPr dirty="0">
                <a:solidFill>
                  <a:srgbClr val="393B3B"/>
                </a:solidFill>
              </a:rPr>
              <a:t> (5-11 </a:t>
            </a:r>
            <a:r>
              <a:rPr dirty="0" err="1">
                <a:solidFill>
                  <a:srgbClr val="393B3B"/>
                </a:solidFill>
              </a:rPr>
              <a:t>классы</a:t>
            </a:r>
            <a:r>
              <a:rPr dirty="0">
                <a:solidFill>
                  <a:srgbClr val="393B3B"/>
                </a:solidFill>
              </a:rPr>
              <a:t>)</a:t>
            </a:r>
          </a:p>
          <a:p>
            <a:pPr marL="1485900" marR="718041" indent="-596900" algn="l">
              <a:spcBef>
                <a:spcPts val="3000"/>
              </a:spcBef>
              <a:buClr>
                <a:srgbClr val="31B7BB"/>
              </a:buClr>
              <a:buSzPct val="100000"/>
              <a:buChar char="๏"/>
              <a:defRPr sz="29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31B7BB"/>
                </a:solidFill>
              </a:rPr>
              <a:t>плехановская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олимпиада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школьников</a:t>
            </a:r>
            <a:r>
              <a:rPr dirty="0">
                <a:solidFill>
                  <a:srgbClr val="31B7BB"/>
                </a:solidFill>
              </a:rPr>
              <a:t> </a:t>
            </a:r>
            <a:r>
              <a:rPr dirty="0">
                <a:solidFill>
                  <a:srgbClr val="393B3B"/>
                </a:solidFill>
              </a:rPr>
              <a:t>(</a:t>
            </a:r>
            <a:r>
              <a:rPr dirty="0" err="1">
                <a:solidFill>
                  <a:srgbClr val="393B3B"/>
                </a:solidFill>
              </a:rPr>
              <a:t>в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перечне</a:t>
            </a:r>
            <a:r>
              <a:rPr dirty="0">
                <a:solidFill>
                  <a:srgbClr val="393B3B"/>
                </a:solidFill>
              </a:rPr>
              <a:t> Минобрнауки), </a:t>
            </a:r>
            <a:r>
              <a:rPr dirty="0" err="1">
                <a:solidFill>
                  <a:srgbClr val="393B3B"/>
                </a:solidFill>
              </a:rPr>
              <a:t>организатор</a:t>
            </a:r>
            <a:r>
              <a:rPr dirty="0">
                <a:solidFill>
                  <a:srgbClr val="393B3B"/>
                </a:solidFill>
              </a:rPr>
              <a:t> - ФГБОУ ВО «РЭУ </a:t>
            </a:r>
            <a:r>
              <a:rPr dirty="0" err="1">
                <a:solidFill>
                  <a:srgbClr val="393B3B"/>
                </a:solidFill>
              </a:rPr>
              <a:t>имени</a:t>
            </a:r>
            <a:r>
              <a:rPr dirty="0">
                <a:solidFill>
                  <a:srgbClr val="393B3B"/>
                </a:solidFill>
              </a:rPr>
              <a:t> Г.В. </a:t>
            </a:r>
            <a:r>
              <a:rPr dirty="0" err="1">
                <a:solidFill>
                  <a:srgbClr val="393B3B"/>
                </a:solidFill>
              </a:rPr>
              <a:t>Плеханова</a:t>
            </a:r>
            <a:r>
              <a:rPr dirty="0">
                <a:solidFill>
                  <a:srgbClr val="393B3B"/>
                </a:solidFill>
              </a:rPr>
              <a:t>», 1000 </a:t>
            </a:r>
            <a:r>
              <a:rPr dirty="0" err="1">
                <a:solidFill>
                  <a:srgbClr val="393B3B"/>
                </a:solidFill>
              </a:rPr>
              <a:t>участников</a:t>
            </a:r>
            <a:r>
              <a:rPr dirty="0">
                <a:solidFill>
                  <a:srgbClr val="393B3B"/>
                </a:solidFill>
              </a:rPr>
              <a:t> (5-11 </a:t>
            </a:r>
            <a:r>
              <a:rPr dirty="0" err="1">
                <a:solidFill>
                  <a:srgbClr val="393B3B"/>
                </a:solidFill>
              </a:rPr>
              <a:t>классы</a:t>
            </a:r>
            <a:r>
              <a:rPr dirty="0">
                <a:solidFill>
                  <a:srgbClr val="393B3B"/>
                </a:solidFill>
              </a:rPr>
              <a:t>)</a:t>
            </a:r>
          </a:p>
        </p:txBody>
      </p:sp>
      <p:pic>
        <p:nvPicPr>
          <p:cNvPr id="39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4916" y="8423180"/>
            <a:ext cx="12202534" cy="5119345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олимпиада по финансовой грамотности                                   и предпринимательству, организаторы – Учи.ру, Банк России, Минфин России, Минэкономразвития России, НИФИ Минфина России, 1 600 000 участников (1-9 классы)…"/>
          <p:cNvSpPr txBox="1"/>
          <p:nvPr/>
        </p:nvSpPr>
        <p:spPr>
          <a:xfrm>
            <a:off x="-156654" y="6760586"/>
            <a:ext cx="12756063" cy="5781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485900" marR="718041" indent="-596900" algn="l">
              <a:spcBef>
                <a:spcPts val="3000"/>
              </a:spcBef>
              <a:buClr>
                <a:srgbClr val="31B7BB"/>
              </a:buClr>
              <a:buSzPct val="100000"/>
              <a:buChar char="๏"/>
              <a:defRPr sz="29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31B7BB"/>
                </a:solidFill>
              </a:rPr>
              <a:t>олимпиада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по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финансовой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грамотности</a:t>
            </a:r>
            <a:r>
              <a:rPr cap="small" dirty="0">
                <a:solidFill>
                  <a:srgbClr val="31B7BB"/>
                </a:solidFill>
              </a:rPr>
              <a:t>                                   </a:t>
            </a:r>
            <a:r>
              <a:rPr cap="small" dirty="0" err="1">
                <a:solidFill>
                  <a:srgbClr val="31B7BB"/>
                </a:solidFill>
              </a:rPr>
              <a:t>и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предпринимательству</a:t>
            </a:r>
            <a:r>
              <a:rPr dirty="0" err="1"/>
              <a:t>,</a:t>
            </a:r>
            <a:r>
              <a:rPr dirty="0" err="1">
                <a:solidFill>
                  <a:srgbClr val="393B3B"/>
                </a:solidFill>
              </a:rPr>
              <a:t>организаторы</a:t>
            </a:r>
            <a:r>
              <a:rPr dirty="0">
                <a:solidFill>
                  <a:srgbClr val="393B3B"/>
                </a:solidFill>
              </a:rPr>
              <a:t> – </a:t>
            </a:r>
            <a:r>
              <a:rPr dirty="0" err="1">
                <a:solidFill>
                  <a:srgbClr val="393B3B"/>
                </a:solidFill>
              </a:rPr>
              <a:t>Учи.ру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Банк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России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Минфин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России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Минэкономразвития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России</a:t>
            </a:r>
            <a:r>
              <a:rPr dirty="0">
                <a:solidFill>
                  <a:srgbClr val="393B3B"/>
                </a:solidFill>
              </a:rPr>
              <a:t>, НИФИ </a:t>
            </a:r>
            <a:r>
              <a:rPr dirty="0" err="1">
                <a:solidFill>
                  <a:srgbClr val="393B3B"/>
                </a:solidFill>
              </a:rPr>
              <a:t>Минфина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России</a:t>
            </a:r>
            <a:r>
              <a:rPr dirty="0">
                <a:solidFill>
                  <a:srgbClr val="393B3B"/>
                </a:solidFill>
              </a:rPr>
              <a:t>, 1 600 000 </a:t>
            </a:r>
            <a:r>
              <a:rPr dirty="0" err="1">
                <a:solidFill>
                  <a:srgbClr val="393B3B"/>
                </a:solidFill>
              </a:rPr>
              <a:t>участников</a:t>
            </a:r>
            <a:r>
              <a:rPr dirty="0">
                <a:solidFill>
                  <a:srgbClr val="393B3B"/>
                </a:solidFill>
              </a:rPr>
              <a:t> (1-9 </a:t>
            </a:r>
            <a:r>
              <a:rPr dirty="0" err="1">
                <a:solidFill>
                  <a:srgbClr val="393B3B"/>
                </a:solidFill>
              </a:rPr>
              <a:t>классы</a:t>
            </a:r>
            <a:r>
              <a:rPr dirty="0">
                <a:solidFill>
                  <a:srgbClr val="393B3B"/>
                </a:solidFill>
              </a:rPr>
              <a:t>)</a:t>
            </a:r>
          </a:p>
          <a:p>
            <a:pPr marL="1485900" marR="718041" indent="-596900" algn="l">
              <a:spcBef>
                <a:spcPts val="3000"/>
              </a:spcBef>
              <a:buClr>
                <a:srgbClr val="31B7BB"/>
              </a:buClr>
              <a:buSzPct val="100000"/>
              <a:buChar char="๏"/>
              <a:defRPr sz="29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31B7BB"/>
                </a:solidFill>
              </a:rPr>
              <a:t>международная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олимпиада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по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финансовой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безопасности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организатор</a:t>
            </a:r>
            <a:r>
              <a:rPr dirty="0">
                <a:solidFill>
                  <a:srgbClr val="393B3B"/>
                </a:solidFill>
              </a:rPr>
              <a:t> – </a:t>
            </a:r>
            <a:r>
              <a:rPr dirty="0" err="1">
                <a:solidFill>
                  <a:srgbClr val="393B3B"/>
                </a:solidFill>
              </a:rPr>
              <a:t>Росфинмониторинг</a:t>
            </a:r>
            <a:r>
              <a:rPr dirty="0">
                <a:solidFill>
                  <a:srgbClr val="393B3B"/>
                </a:solidFill>
              </a:rPr>
              <a:t>, 500 </a:t>
            </a:r>
            <a:r>
              <a:rPr dirty="0" err="1">
                <a:solidFill>
                  <a:srgbClr val="393B3B"/>
                </a:solidFill>
              </a:rPr>
              <a:t>участников</a:t>
            </a:r>
            <a:r>
              <a:rPr dirty="0">
                <a:solidFill>
                  <a:srgbClr val="393B3B"/>
                </a:solidFill>
              </a:rPr>
              <a:t>              (8-10 </a:t>
            </a:r>
            <a:r>
              <a:rPr dirty="0" err="1">
                <a:solidFill>
                  <a:srgbClr val="393B3B"/>
                </a:solidFill>
              </a:rPr>
              <a:t>классы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студенты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бакалавриата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специалитета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и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магистратуры</a:t>
            </a:r>
            <a:r>
              <a:rPr dirty="0">
                <a:solidFill>
                  <a:srgbClr val="393B3B"/>
                </a:solidFill>
              </a:rPr>
              <a:t>)</a:t>
            </a:r>
          </a:p>
          <a:p>
            <a:pPr marL="1485900" marR="718041" indent="-596900" algn="l">
              <a:spcBef>
                <a:spcPts val="3000"/>
              </a:spcBef>
              <a:buClr>
                <a:srgbClr val="31B7BB"/>
              </a:buClr>
              <a:buSzPct val="100000"/>
              <a:buChar char="๏"/>
              <a:defRPr sz="29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cap="small" dirty="0" err="1">
                <a:solidFill>
                  <a:srgbClr val="31B7BB"/>
                </a:solidFill>
              </a:rPr>
              <a:t>олимпиада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по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финансовой</a:t>
            </a:r>
            <a:r>
              <a:rPr cap="small" dirty="0">
                <a:solidFill>
                  <a:srgbClr val="31B7BB"/>
                </a:solidFill>
              </a:rPr>
              <a:t> </a:t>
            </a:r>
            <a:r>
              <a:rPr cap="small" dirty="0" err="1">
                <a:solidFill>
                  <a:srgbClr val="31B7BB"/>
                </a:solidFill>
              </a:rPr>
              <a:t>грамотности</a:t>
            </a:r>
            <a:r>
              <a:rPr dirty="0">
                <a:solidFill>
                  <a:srgbClr val="393B3B"/>
                </a:solidFill>
              </a:rPr>
              <a:t>, </a:t>
            </a:r>
            <a:r>
              <a:rPr dirty="0" err="1">
                <a:solidFill>
                  <a:srgbClr val="393B3B"/>
                </a:solidFill>
              </a:rPr>
              <a:t>организатор</a:t>
            </a:r>
            <a:r>
              <a:rPr dirty="0">
                <a:solidFill>
                  <a:srgbClr val="393B3B"/>
                </a:solidFill>
              </a:rPr>
              <a:t> - ФГБОУ ВО «МГУ </a:t>
            </a:r>
            <a:r>
              <a:rPr dirty="0" err="1">
                <a:solidFill>
                  <a:srgbClr val="393B3B"/>
                </a:solidFill>
              </a:rPr>
              <a:t>имени</a:t>
            </a:r>
            <a:r>
              <a:rPr dirty="0">
                <a:solidFill>
                  <a:srgbClr val="393B3B"/>
                </a:solidFill>
              </a:rPr>
              <a:t> М.В. </a:t>
            </a:r>
            <a:r>
              <a:rPr dirty="0" err="1">
                <a:solidFill>
                  <a:srgbClr val="393B3B"/>
                </a:solidFill>
              </a:rPr>
              <a:t>Ломоносова</a:t>
            </a:r>
            <a:r>
              <a:rPr dirty="0">
                <a:solidFill>
                  <a:srgbClr val="393B3B"/>
                </a:solidFill>
              </a:rPr>
              <a:t>», 800 </a:t>
            </a:r>
            <a:r>
              <a:rPr dirty="0" err="1">
                <a:solidFill>
                  <a:srgbClr val="393B3B"/>
                </a:solidFill>
              </a:rPr>
              <a:t>участников</a:t>
            </a:r>
            <a:r>
              <a:rPr dirty="0">
                <a:solidFill>
                  <a:srgbClr val="393B3B"/>
                </a:solidFill>
              </a:rPr>
              <a:t> (</a:t>
            </a:r>
            <a:r>
              <a:rPr dirty="0" err="1">
                <a:solidFill>
                  <a:srgbClr val="393B3B"/>
                </a:solidFill>
              </a:rPr>
              <a:t>студенты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бакалавриата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и</a:t>
            </a:r>
            <a:r>
              <a:rPr dirty="0">
                <a:solidFill>
                  <a:srgbClr val="393B3B"/>
                </a:solidFill>
              </a:rPr>
              <a:t> </a:t>
            </a:r>
            <a:r>
              <a:rPr dirty="0" err="1">
                <a:solidFill>
                  <a:srgbClr val="393B3B"/>
                </a:solidFill>
              </a:rPr>
              <a:t>специалитета</a:t>
            </a:r>
            <a:r>
              <a:rPr dirty="0">
                <a:solidFill>
                  <a:srgbClr val="393B3B"/>
                </a:solidFill>
              </a:rPr>
              <a:t>)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Персональный навигатор…"/>
          <p:cNvSpPr txBox="1"/>
          <p:nvPr/>
        </p:nvSpPr>
        <p:spPr>
          <a:xfrm>
            <a:off x="695386" y="879620"/>
            <a:ext cx="18137384" cy="3241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/>
              <a:t>Персональный</a:t>
            </a:r>
            <a:r>
              <a:rPr b="1" dirty="0"/>
              <a:t> </a:t>
            </a:r>
            <a:r>
              <a:rPr b="1" dirty="0" err="1"/>
              <a:t>навигатор</a:t>
            </a:r>
            <a:endParaRPr b="1" dirty="0"/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/>
              <a:t>по</a:t>
            </a:r>
            <a:r>
              <a:rPr b="1" dirty="0"/>
              <a:t> </a:t>
            </a:r>
            <a:r>
              <a:rPr b="1" dirty="0" err="1"/>
              <a:t>финансовой</a:t>
            </a:r>
            <a:r>
              <a:rPr b="1" dirty="0"/>
              <a:t> </a:t>
            </a:r>
            <a:r>
              <a:rPr b="1" dirty="0" err="1"/>
              <a:t>грамотности</a:t>
            </a:r>
            <a:r>
              <a:rPr b="1" dirty="0"/>
              <a:t> 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/>
              <a:t>для</a:t>
            </a:r>
            <a:r>
              <a:rPr b="1" dirty="0"/>
              <a:t> </a:t>
            </a:r>
            <a:r>
              <a:rPr b="1" dirty="0" err="1"/>
              <a:t>всех</a:t>
            </a:r>
            <a:r>
              <a:rPr b="1" dirty="0"/>
              <a:t> </a:t>
            </a:r>
            <a:r>
              <a:rPr b="1" dirty="0" err="1"/>
              <a:t>возрастов</a:t>
            </a:r>
            <a:endParaRPr b="1" dirty="0"/>
          </a:p>
        </p:txBody>
      </p:sp>
      <p:sp>
        <p:nvSpPr>
          <p:cNvPr id="363" name="Финансовые калькуляторы…"/>
          <p:cNvSpPr txBox="1"/>
          <p:nvPr/>
        </p:nvSpPr>
        <p:spPr>
          <a:xfrm>
            <a:off x="-94593" y="7137383"/>
            <a:ext cx="8834134" cy="41806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Финансовые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калькуляторы</a:t>
            </a:r>
            <a:endParaRPr sz="3300" b="0" dirty="0">
              <a:solidFill>
                <a:srgbClr val="393B3B"/>
              </a:solidFill>
              <a:latin typeface="Arial"/>
              <a:cs typeface="Arial"/>
            </a:endParaRP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Тесты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по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финграмотности</a:t>
            </a:r>
            <a:endParaRPr sz="3300" b="0" dirty="0">
              <a:solidFill>
                <a:srgbClr val="393B3B"/>
              </a:solidFill>
              <a:latin typeface="Arial"/>
              <a:cs typeface="Arial"/>
            </a:endParaRP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Анонсы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ФинЗОЖ-мероприятий</a:t>
            </a:r>
            <a:endParaRPr sz="3300" b="0" dirty="0">
              <a:solidFill>
                <a:srgbClr val="393B3B"/>
              </a:solidFill>
              <a:latin typeface="Arial"/>
              <a:cs typeface="Arial"/>
            </a:endParaRP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Советы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 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от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экспертов</a:t>
            </a:r>
            <a:endParaRPr sz="3300" b="0" dirty="0">
              <a:solidFill>
                <a:srgbClr val="393B3B"/>
              </a:solidFill>
              <a:latin typeface="Arial"/>
              <a:cs typeface="Arial"/>
            </a:endParaRPr>
          </a:p>
          <a:p>
            <a:pPr marL="1651000" indent="-889000" algn="l">
              <a:spcBef>
                <a:spcPts val="30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Библиотека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учебных</a:t>
            </a:r>
            <a:r>
              <a:rPr sz="3300" b="0" dirty="0">
                <a:solidFill>
                  <a:srgbClr val="393B3B"/>
                </a:solidFill>
                <a:latin typeface="Arial"/>
                <a:cs typeface="Arial"/>
              </a:rPr>
              <a:t> </a:t>
            </a:r>
            <a:r>
              <a:rPr sz="3300" b="0" dirty="0" err="1">
                <a:solidFill>
                  <a:srgbClr val="393B3B"/>
                </a:solidFill>
                <a:latin typeface="Arial"/>
                <a:cs typeface="Arial"/>
              </a:rPr>
              <a:t>материалов</a:t>
            </a:r>
            <a:endParaRPr sz="3300" b="0" dirty="0">
              <a:solidFill>
                <a:srgbClr val="393B3B"/>
              </a:solidFill>
              <a:latin typeface="Arial"/>
              <a:cs typeface="Arial"/>
            </a:endParaRPr>
          </a:p>
        </p:txBody>
      </p:sp>
      <p:sp>
        <p:nvSpPr>
          <p:cNvPr id="364" name="моифинансы.рф"/>
          <p:cNvSpPr txBox="1"/>
          <p:nvPr/>
        </p:nvSpPr>
        <p:spPr>
          <a:xfrm>
            <a:off x="724747" y="5415574"/>
            <a:ext cx="5108295" cy="82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51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моифинансы.рф</a:t>
            </a:r>
            <a:r>
              <a:rPr dirty="0"/>
              <a:t> </a:t>
            </a:r>
          </a:p>
        </p:txBody>
      </p:sp>
      <p:pic>
        <p:nvPicPr>
          <p:cNvPr id="36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541" y="7258542"/>
            <a:ext cx="2608390" cy="2608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rm419-07a-mockup.png" descr="rm419-07a-mockup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31255" y="4732598"/>
            <a:ext cx="15917359" cy="9967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925" y="0"/>
                </a:moveTo>
                <a:cubicBezTo>
                  <a:pt x="5946" y="34"/>
                  <a:pt x="4625" y="55"/>
                  <a:pt x="3157" y="55"/>
                </a:cubicBezTo>
                <a:lnTo>
                  <a:pt x="241" y="56"/>
                </a:lnTo>
                <a:lnTo>
                  <a:pt x="125" y="218"/>
                </a:lnTo>
                <a:lnTo>
                  <a:pt x="30" y="351"/>
                </a:lnTo>
                <a:lnTo>
                  <a:pt x="28" y="3403"/>
                </a:lnTo>
                <a:cubicBezTo>
                  <a:pt x="27" y="4978"/>
                  <a:pt x="15" y="6291"/>
                  <a:pt x="0" y="6501"/>
                </a:cubicBezTo>
                <a:lnTo>
                  <a:pt x="10" y="6501"/>
                </a:lnTo>
                <a:lnTo>
                  <a:pt x="19" y="9143"/>
                </a:lnTo>
                <a:cubicBezTo>
                  <a:pt x="24" y="10589"/>
                  <a:pt x="15" y="11790"/>
                  <a:pt x="0" y="11827"/>
                </a:cubicBezTo>
                <a:cubicBezTo>
                  <a:pt x="15" y="11937"/>
                  <a:pt x="24" y="13010"/>
                  <a:pt x="19" y="14300"/>
                </a:cubicBezTo>
                <a:lnTo>
                  <a:pt x="10" y="16695"/>
                </a:lnTo>
                <a:lnTo>
                  <a:pt x="29" y="17224"/>
                </a:lnTo>
                <a:cubicBezTo>
                  <a:pt x="40" y="17518"/>
                  <a:pt x="60" y="17800"/>
                  <a:pt x="75" y="17850"/>
                </a:cubicBezTo>
                <a:cubicBezTo>
                  <a:pt x="134" y="18052"/>
                  <a:pt x="237" y="18069"/>
                  <a:pt x="1411" y="18083"/>
                </a:cubicBezTo>
                <a:cubicBezTo>
                  <a:pt x="1928" y="18089"/>
                  <a:pt x="2300" y="18105"/>
                  <a:pt x="2463" y="18125"/>
                </a:cubicBezTo>
                <a:lnTo>
                  <a:pt x="2602" y="18069"/>
                </a:lnTo>
                <a:lnTo>
                  <a:pt x="3498" y="18069"/>
                </a:lnTo>
                <a:cubicBezTo>
                  <a:pt x="4030" y="18069"/>
                  <a:pt x="4360" y="18087"/>
                  <a:pt x="4407" y="18119"/>
                </a:cubicBezTo>
                <a:cubicBezTo>
                  <a:pt x="4565" y="18103"/>
                  <a:pt x="4742" y="18098"/>
                  <a:pt x="5024" y="18098"/>
                </a:cubicBezTo>
                <a:cubicBezTo>
                  <a:pt x="5310" y="18098"/>
                  <a:pt x="5521" y="18107"/>
                  <a:pt x="5637" y="18123"/>
                </a:cubicBezTo>
                <a:cubicBezTo>
                  <a:pt x="5838" y="18091"/>
                  <a:pt x="6000" y="18073"/>
                  <a:pt x="6081" y="18080"/>
                </a:cubicBezTo>
                <a:cubicBezTo>
                  <a:pt x="6257" y="18094"/>
                  <a:pt x="6284" y="18112"/>
                  <a:pt x="6284" y="18209"/>
                </a:cubicBezTo>
                <a:cubicBezTo>
                  <a:pt x="6284" y="18235"/>
                  <a:pt x="6280" y="18255"/>
                  <a:pt x="6265" y="18273"/>
                </a:cubicBezTo>
                <a:cubicBezTo>
                  <a:pt x="6288" y="18300"/>
                  <a:pt x="6301" y="18356"/>
                  <a:pt x="6295" y="18420"/>
                </a:cubicBezTo>
                <a:cubicBezTo>
                  <a:pt x="6292" y="18455"/>
                  <a:pt x="6286" y="18481"/>
                  <a:pt x="6271" y="18501"/>
                </a:cubicBezTo>
                <a:cubicBezTo>
                  <a:pt x="6278" y="18512"/>
                  <a:pt x="6284" y="18526"/>
                  <a:pt x="6288" y="18543"/>
                </a:cubicBezTo>
                <a:cubicBezTo>
                  <a:pt x="6300" y="18592"/>
                  <a:pt x="6296" y="18653"/>
                  <a:pt x="6280" y="18686"/>
                </a:cubicBezTo>
                <a:cubicBezTo>
                  <a:pt x="6327" y="18763"/>
                  <a:pt x="6312" y="18848"/>
                  <a:pt x="6253" y="18909"/>
                </a:cubicBezTo>
                <a:cubicBezTo>
                  <a:pt x="6277" y="18922"/>
                  <a:pt x="6284" y="18947"/>
                  <a:pt x="6284" y="18991"/>
                </a:cubicBezTo>
                <a:cubicBezTo>
                  <a:pt x="6284" y="19033"/>
                  <a:pt x="6279" y="19064"/>
                  <a:pt x="6263" y="19091"/>
                </a:cubicBezTo>
                <a:cubicBezTo>
                  <a:pt x="6281" y="19111"/>
                  <a:pt x="6284" y="19145"/>
                  <a:pt x="6284" y="19193"/>
                </a:cubicBezTo>
                <a:cubicBezTo>
                  <a:pt x="6284" y="19241"/>
                  <a:pt x="6281" y="19272"/>
                  <a:pt x="6256" y="19300"/>
                </a:cubicBezTo>
                <a:cubicBezTo>
                  <a:pt x="6281" y="19316"/>
                  <a:pt x="6284" y="19349"/>
                  <a:pt x="6284" y="19415"/>
                </a:cubicBezTo>
                <a:cubicBezTo>
                  <a:pt x="6284" y="19455"/>
                  <a:pt x="6280" y="19485"/>
                  <a:pt x="6263" y="19510"/>
                </a:cubicBezTo>
                <a:cubicBezTo>
                  <a:pt x="6269" y="19517"/>
                  <a:pt x="6275" y="19525"/>
                  <a:pt x="6280" y="19536"/>
                </a:cubicBezTo>
                <a:cubicBezTo>
                  <a:pt x="6280" y="19537"/>
                  <a:pt x="6280" y="19538"/>
                  <a:pt x="6281" y="19539"/>
                </a:cubicBezTo>
                <a:cubicBezTo>
                  <a:pt x="6285" y="19549"/>
                  <a:pt x="6288" y="19560"/>
                  <a:pt x="6291" y="19573"/>
                </a:cubicBezTo>
                <a:cubicBezTo>
                  <a:pt x="6292" y="19578"/>
                  <a:pt x="6292" y="19583"/>
                  <a:pt x="6293" y="19588"/>
                </a:cubicBezTo>
                <a:cubicBezTo>
                  <a:pt x="6294" y="19599"/>
                  <a:pt x="6296" y="19609"/>
                  <a:pt x="6296" y="19621"/>
                </a:cubicBezTo>
                <a:cubicBezTo>
                  <a:pt x="6297" y="19640"/>
                  <a:pt x="6297" y="19660"/>
                  <a:pt x="6295" y="19683"/>
                </a:cubicBezTo>
                <a:cubicBezTo>
                  <a:pt x="6294" y="19704"/>
                  <a:pt x="6292" y="19721"/>
                  <a:pt x="6289" y="19737"/>
                </a:cubicBezTo>
                <a:cubicBezTo>
                  <a:pt x="6288" y="19740"/>
                  <a:pt x="6287" y="19743"/>
                  <a:pt x="6287" y="19746"/>
                </a:cubicBezTo>
                <a:cubicBezTo>
                  <a:pt x="6283" y="19761"/>
                  <a:pt x="6279" y="19774"/>
                  <a:pt x="6273" y="19786"/>
                </a:cubicBezTo>
                <a:lnTo>
                  <a:pt x="6284" y="19785"/>
                </a:lnTo>
                <a:lnTo>
                  <a:pt x="6284" y="20000"/>
                </a:lnTo>
                <a:lnTo>
                  <a:pt x="6284" y="20215"/>
                </a:lnTo>
                <a:lnTo>
                  <a:pt x="6276" y="20220"/>
                </a:lnTo>
                <a:cubicBezTo>
                  <a:pt x="6296" y="20308"/>
                  <a:pt x="6300" y="20542"/>
                  <a:pt x="6294" y="21121"/>
                </a:cubicBezTo>
                <a:lnTo>
                  <a:pt x="6289" y="21600"/>
                </a:lnTo>
                <a:lnTo>
                  <a:pt x="10245" y="21600"/>
                </a:lnTo>
                <a:cubicBezTo>
                  <a:pt x="10245" y="21568"/>
                  <a:pt x="10244" y="21554"/>
                  <a:pt x="10244" y="21521"/>
                </a:cubicBezTo>
                <a:cubicBezTo>
                  <a:pt x="10245" y="21478"/>
                  <a:pt x="10245" y="21428"/>
                  <a:pt x="10246" y="21382"/>
                </a:cubicBezTo>
                <a:cubicBezTo>
                  <a:pt x="10247" y="21213"/>
                  <a:pt x="10248" y="21043"/>
                  <a:pt x="10251" y="20867"/>
                </a:cubicBezTo>
                <a:cubicBezTo>
                  <a:pt x="10253" y="20746"/>
                  <a:pt x="10255" y="20653"/>
                  <a:pt x="10258" y="20542"/>
                </a:cubicBezTo>
                <a:cubicBezTo>
                  <a:pt x="10260" y="20444"/>
                  <a:pt x="10262" y="20340"/>
                  <a:pt x="10265" y="20260"/>
                </a:cubicBezTo>
                <a:cubicBezTo>
                  <a:pt x="10270" y="20109"/>
                  <a:pt x="10274" y="19999"/>
                  <a:pt x="10279" y="19950"/>
                </a:cubicBezTo>
                <a:lnTo>
                  <a:pt x="10267" y="19946"/>
                </a:lnTo>
                <a:lnTo>
                  <a:pt x="10267" y="19920"/>
                </a:lnTo>
                <a:cubicBezTo>
                  <a:pt x="10249" y="19894"/>
                  <a:pt x="10233" y="19805"/>
                  <a:pt x="10234" y="19673"/>
                </a:cubicBezTo>
                <a:cubicBezTo>
                  <a:pt x="10235" y="19466"/>
                  <a:pt x="10234" y="19364"/>
                  <a:pt x="10285" y="19323"/>
                </a:cubicBezTo>
                <a:cubicBezTo>
                  <a:pt x="10259" y="19288"/>
                  <a:pt x="10251" y="19245"/>
                  <a:pt x="10258" y="19192"/>
                </a:cubicBezTo>
                <a:cubicBezTo>
                  <a:pt x="10249" y="19193"/>
                  <a:pt x="10242" y="19170"/>
                  <a:pt x="10231" y="19126"/>
                </a:cubicBezTo>
                <a:cubicBezTo>
                  <a:pt x="10218" y="19072"/>
                  <a:pt x="10223" y="18959"/>
                  <a:pt x="10241" y="18873"/>
                </a:cubicBezTo>
                <a:cubicBezTo>
                  <a:pt x="10252" y="18818"/>
                  <a:pt x="10260" y="18780"/>
                  <a:pt x="10288" y="18757"/>
                </a:cubicBezTo>
                <a:cubicBezTo>
                  <a:pt x="10261" y="18719"/>
                  <a:pt x="10249" y="18671"/>
                  <a:pt x="10253" y="18628"/>
                </a:cubicBezTo>
                <a:cubicBezTo>
                  <a:pt x="10246" y="18621"/>
                  <a:pt x="10240" y="18600"/>
                  <a:pt x="10231" y="18563"/>
                </a:cubicBezTo>
                <a:cubicBezTo>
                  <a:pt x="10218" y="18510"/>
                  <a:pt x="10222" y="18396"/>
                  <a:pt x="10241" y="18309"/>
                </a:cubicBezTo>
                <a:lnTo>
                  <a:pt x="10269" y="18178"/>
                </a:lnTo>
                <a:cubicBezTo>
                  <a:pt x="10226" y="18131"/>
                  <a:pt x="10459" y="18092"/>
                  <a:pt x="10919" y="18081"/>
                </a:cubicBezTo>
                <a:cubicBezTo>
                  <a:pt x="11236" y="18073"/>
                  <a:pt x="11505" y="18084"/>
                  <a:pt x="11796" y="18121"/>
                </a:cubicBezTo>
                <a:cubicBezTo>
                  <a:pt x="11887" y="18102"/>
                  <a:pt x="12055" y="18088"/>
                  <a:pt x="12285" y="18082"/>
                </a:cubicBezTo>
                <a:cubicBezTo>
                  <a:pt x="12614" y="18073"/>
                  <a:pt x="12817" y="18083"/>
                  <a:pt x="13034" y="18124"/>
                </a:cubicBezTo>
                <a:cubicBezTo>
                  <a:pt x="13130" y="18104"/>
                  <a:pt x="13318" y="18087"/>
                  <a:pt x="13572" y="18081"/>
                </a:cubicBezTo>
                <a:cubicBezTo>
                  <a:pt x="13911" y="18072"/>
                  <a:pt x="14105" y="18073"/>
                  <a:pt x="14325" y="18126"/>
                </a:cubicBezTo>
                <a:cubicBezTo>
                  <a:pt x="14474" y="18103"/>
                  <a:pt x="14836" y="18081"/>
                  <a:pt x="15302" y="18069"/>
                </a:cubicBezTo>
                <a:lnTo>
                  <a:pt x="16354" y="18040"/>
                </a:lnTo>
                <a:lnTo>
                  <a:pt x="16421" y="17908"/>
                </a:lnTo>
                <a:cubicBezTo>
                  <a:pt x="16482" y="17788"/>
                  <a:pt x="16489" y="17676"/>
                  <a:pt x="16489" y="16799"/>
                </a:cubicBezTo>
                <a:cubicBezTo>
                  <a:pt x="16489" y="16302"/>
                  <a:pt x="16499" y="15935"/>
                  <a:pt x="16515" y="15825"/>
                </a:cubicBezTo>
                <a:cubicBezTo>
                  <a:pt x="16500" y="15801"/>
                  <a:pt x="16492" y="14682"/>
                  <a:pt x="16497" y="13337"/>
                </a:cubicBezTo>
                <a:lnTo>
                  <a:pt x="16506" y="10918"/>
                </a:lnTo>
                <a:lnTo>
                  <a:pt x="16497" y="8336"/>
                </a:lnTo>
                <a:cubicBezTo>
                  <a:pt x="16492" y="6939"/>
                  <a:pt x="16500" y="5929"/>
                  <a:pt x="16515" y="5712"/>
                </a:cubicBezTo>
                <a:lnTo>
                  <a:pt x="16506" y="5712"/>
                </a:lnTo>
                <a:lnTo>
                  <a:pt x="16498" y="3067"/>
                </a:lnTo>
                <a:cubicBezTo>
                  <a:pt x="16489" y="364"/>
                  <a:pt x="16483" y="234"/>
                  <a:pt x="16352" y="129"/>
                </a:cubicBezTo>
                <a:cubicBezTo>
                  <a:pt x="16321" y="104"/>
                  <a:pt x="14090" y="71"/>
                  <a:pt x="11395" y="56"/>
                </a:cubicBezTo>
                <a:cubicBezTo>
                  <a:pt x="9067" y="43"/>
                  <a:pt x="7589" y="23"/>
                  <a:pt x="6925" y="0"/>
                </a:cubicBezTo>
                <a:close/>
                <a:moveTo>
                  <a:pt x="21599" y="20405"/>
                </a:moveTo>
                <a:lnTo>
                  <a:pt x="21027" y="20441"/>
                </a:lnTo>
                <a:cubicBezTo>
                  <a:pt x="20712" y="20461"/>
                  <a:pt x="20086" y="20496"/>
                  <a:pt x="19635" y="20519"/>
                </a:cubicBezTo>
                <a:lnTo>
                  <a:pt x="18815" y="20560"/>
                </a:lnTo>
                <a:lnTo>
                  <a:pt x="18815" y="20792"/>
                </a:lnTo>
                <a:cubicBezTo>
                  <a:pt x="18815" y="21066"/>
                  <a:pt x="18758" y="21357"/>
                  <a:pt x="18671" y="21600"/>
                </a:cubicBezTo>
                <a:lnTo>
                  <a:pt x="21600" y="21600"/>
                </a:lnTo>
                <a:lnTo>
                  <a:pt x="21600" y="21077"/>
                </a:lnTo>
                <a:cubicBezTo>
                  <a:pt x="21600" y="20822"/>
                  <a:pt x="21600" y="20643"/>
                  <a:pt x="21599" y="20405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ДЕТИ (4).png" descr="ДЕТИ (4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1873" y="2642434"/>
            <a:ext cx="6986709" cy="6986709"/>
          </a:xfrm>
          <a:prstGeom prst="rect">
            <a:avLst/>
          </a:prstGeom>
          <a:ln w="12700">
            <a:miter lim="400000"/>
          </a:ln>
        </p:spPr>
      </p:pic>
      <p:sp>
        <p:nvSpPr>
          <p:cNvPr id="370" name="Канал проверенной информации в  Телеграме"/>
          <p:cNvSpPr txBox="1"/>
          <p:nvPr/>
        </p:nvSpPr>
        <p:spPr>
          <a:xfrm>
            <a:off x="695386" y="941104"/>
            <a:ext cx="16769869" cy="2054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Канал проверенной информации в  Телеграме</a:t>
            </a:r>
          </a:p>
        </p:txBody>
      </p:sp>
      <p:pic>
        <p:nvPicPr>
          <p:cNvPr id="371" name="1540.png" descr="1540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999" y="3295739"/>
            <a:ext cx="6809261" cy="10456959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Новости…"/>
          <p:cNvSpPr txBox="1"/>
          <p:nvPr/>
        </p:nvSpPr>
        <p:spPr>
          <a:xfrm>
            <a:off x="6803276" y="6253374"/>
            <a:ext cx="6625879" cy="4024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Новости</a:t>
            </a:r>
            <a:r>
              <a:rPr dirty="0"/>
              <a:t> </a:t>
            </a:r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Разъяснения</a:t>
            </a:r>
            <a:endParaRPr dirty="0"/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Экспертные</a:t>
            </a:r>
            <a:r>
              <a:rPr dirty="0"/>
              <a:t> </a:t>
            </a:r>
            <a:r>
              <a:rPr dirty="0" err="1"/>
              <a:t>мнения</a:t>
            </a:r>
            <a:endParaRPr dirty="0"/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Анонсы</a:t>
            </a:r>
            <a:r>
              <a:rPr dirty="0"/>
              <a:t> </a:t>
            </a:r>
            <a:r>
              <a:rPr dirty="0" err="1"/>
              <a:t>мероприятий</a:t>
            </a:r>
            <a:endParaRPr dirty="0"/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Чат</a:t>
            </a:r>
            <a:r>
              <a:rPr dirty="0"/>
              <a:t> </a:t>
            </a:r>
            <a:r>
              <a:rPr dirty="0" err="1"/>
              <a:t>и</a:t>
            </a:r>
            <a:r>
              <a:rPr dirty="0"/>
              <a:t> </a:t>
            </a:r>
            <a:r>
              <a:rPr dirty="0" err="1"/>
              <a:t>ответы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вопросы</a:t>
            </a:r>
            <a:endParaRPr dirty="0"/>
          </a:p>
        </p:txBody>
      </p:sp>
      <p:pic>
        <p:nvPicPr>
          <p:cNvPr id="37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1026" y="9028684"/>
            <a:ext cx="2208504" cy="2208503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https://t.me/FinZozhExpert"/>
          <p:cNvSpPr txBox="1"/>
          <p:nvPr/>
        </p:nvSpPr>
        <p:spPr>
          <a:xfrm>
            <a:off x="16531291" y="11896805"/>
            <a:ext cx="4687976" cy="520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b="0" u="sng">
                <a:solidFill>
                  <a:srgbClr val="393B3B"/>
                </a:solidFill>
                <a:uFill>
                  <a:solidFill>
                    <a:srgbClr val="0000E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hlinkClick r:id="rId5"/>
              </a:rPr>
              <a:t>https://t.me/FinZozhExpert</a:t>
            </a:r>
            <a:r>
              <a:t>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Государство и граждане"/>
          <p:cNvSpPr txBox="1"/>
          <p:nvPr/>
        </p:nvSpPr>
        <p:spPr>
          <a:xfrm>
            <a:off x="647209" y="941226"/>
            <a:ext cx="14464834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Государство</a:t>
            </a:r>
            <a:r>
              <a:rPr dirty="0"/>
              <a:t> </a:t>
            </a:r>
            <a:r>
              <a:rPr dirty="0" err="1"/>
              <a:t>и</a:t>
            </a:r>
            <a:r>
              <a:rPr dirty="0"/>
              <a:t> </a:t>
            </a:r>
            <a:r>
              <a:rPr dirty="0" err="1"/>
              <a:t>граждане</a:t>
            </a:r>
            <a:endParaRPr dirty="0"/>
          </a:p>
        </p:txBody>
      </p:sp>
      <p:grpSp>
        <p:nvGrpSpPr>
          <p:cNvPr id="38" name="Group"/>
          <p:cNvGrpSpPr/>
          <p:nvPr/>
        </p:nvGrpSpPr>
        <p:grpSpPr>
          <a:xfrm>
            <a:off x="777831" y="2761662"/>
            <a:ext cx="1332762" cy="1641514"/>
            <a:chOff x="0" y="0"/>
            <a:chExt cx="1332760" cy="1641512"/>
          </a:xfrm>
        </p:grpSpPr>
        <p:sp>
          <p:nvSpPr>
            <p:cNvPr id="36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31B7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37" name="1"/>
            <p:cNvSpPr txBox="1"/>
            <p:nvPr/>
          </p:nvSpPr>
          <p:spPr>
            <a:xfrm>
              <a:off x="469768" y="47252"/>
              <a:ext cx="862993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1</a:t>
              </a:r>
            </a:p>
          </p:txBody>
        </p:sp>
      </p:grpSp>
      <p:sp>
        <p:nvSpPr>
          <p:cNvPr id="39" name="Все мы хотим жить лучше"/>
          <p:cNvSpPr txBox="1"/>
          <p:nvPr/>
        </p:nvSpPr>
        <p:spPr>
          <a:xfrm>
            <a:off x="2463759" y="3021675"/>
            <a:ext cx="7832272" cy="740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just" defTabSz="457200">
              <a:lnSpc>
                <a:spcPts val="5500"/>
              </a:lnSpc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Цель каждого из нас – жить лучше</a:t>
            </a:r>
            <a:endParaRPr dirty="0"/>
          </a:p>
        </p:txBody>
      </p:sp>
      <p:grpSp>
        <p:nvGrpSpPr>
          <p:cNvPr id="42" name="Group"/>
          <p:cNvGrpSpPr/>
          <p:nvPr/>
        </p:nvGrpSpPr>
        <p:grpSpPr>
          <a:xfrm>
            <a:off x="777831" y="4875312"/>
            <a:ext cx="1260548" cy="1641513"/>
            <a:chOff x="0" y="0"/>
            <a:chExt cx="1260547" cy="1641511"/>
          </a:xfrm>
        </p:grpSpPr>
        <p:sp>
          <p:nvSpPr>
            <p:cNvPr id="40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31B7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" name="2"/>
            <p:cNvSpPr txBox="1"/>
            <p:nvPr/>
          </p:nvSpPr>
          <p:spPr>
            <a:xfrm>
              <a:off x="397554" y="47252"/>
              <a:ext cx="862994" cy="15942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2</a:t>
              </a:r>
            </a:p>
          </p:txBody>
        </p:sp>
      </p:grpSp>
      <p:sp>
        <p:nvSpPr>
          <p:cNvPr id="43" name="Государство также заинтересовано в том, чтобы мы жили лучше"/>
          <p:cNvSpPr txBox="1"/>
          <p:nvPr/>
        </p:nvSpPr>
        <p:spPr>
          <a:xfrm>
            <a:off x="2463759" y="4944845"/>
            <a:ext cx="8086652" cy="1251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5500"/>
              </a:lnSpc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dirty="0" err="1"/>
              <a:t>Государство</a:t>
            </a:r>
            <a:r>
              <a:rPr dirty="0"/>
              <a:t>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заинтересовано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том</a:t>
            </a:r>
            <a:r>
              <a:rPr dirty="0"/>
              <a:t>, </a:t>
            </a:r>
            <a:r>
              <a:rPr dirty="0" err="1"/>
              <a:t>чтобы</a:t>
            </a:r>
            <a:r>
              <a:rPr dirty="0"/>
              <a:t> </a:t>
            </a:r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жили</a:t>
            </a:r>
            <a:r>
              <a:rPr dirty="0"/>
              <a:t> </a:t>
            </a:r>
            <a:r>
              <a:rPr dirty="0" err="1"/>
              <a:t>лучше</a:t>
            </a:r>
            <a:r>
              <a:rPr dirty="0"/>
              <a:t> </a:t>
            </a:r>
          </a:p>
        </p:txBody>
      </p:sp>
      <p:grpSp>
        <p:nvGrpSpPr>
          <p:cNvPr id="46" name="Group"/>
          <p:cNvGrpSpPr/>
          <p:nvPr/>
        </p:nvGrpSpPr>
        <p:grpSpPr>
          <a:xfrm>
            <a:off x="777831" y="7799841"/>
            <a:ext cx="1260548" cy="1665140"/>
            <a:chOff x="0" y="0"/>
            <a:chExt cx="1260547" cy="1665138"/>
          </a:xfrm>
        </p:grpSpPr>
        <p:sp>
          <p:nvSpPr>
            <p:cNvPr id="44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31B7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45" name="3"/>
            <p:cNvSpPr txBox="1"/>
            <p:nvPr/>
          </p:nvSpPr>
          <p:spPr>
            <a:xfrm>
              <a:off x="397554" y="70879"/>
              <a:ext cx="862994" cy="15942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3</a:t>
              </a:r>
            </a:p>
          </p:txBody>
        </p:sp>
      </p:grpSp>
      <p:sp>
        <p:nvSpPr>
          <p:cNvPr id="47" name="Государство создает условия для нормального существования общества…"/>
          <p:cNvSpPr txBox="1"/>
          <p:nvPr/>
        </p:nvSpPr>
        <p:spPr>
          <a:xfrm>
            <a:off x="2463759" y="6911815"/>
            <a:ext cx="9095827" cy="30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Государство</a:t>
            </a:r>
            <a:r>
              <a:rPr dirty="0"/>
              <a:t> </a:t>
            </a:r>
            <a:r>
              <a:rPr dirty="0" err="1"/>
              <a:t>создает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нормального</a:t>
            </a:r>
            <a:r>
              <a:rPr dirty="0"/>
              <a:t> </a:t>
            </a:r>
            <a:r>
              <a:rPr dirty="0" err="1"/>
              <a:t>существования</a:t>
            </a:r>
            <a:r>
              <a:rPr dirty="0"/>
              <a:t> </a:t>
            </a:r>
            <a:r>
              <a:rPr dirty="0" err="1"/>
              <a:t>общества</a:t>
            </a:r>
            <a:endParaRPr dirty="0"/>
          </a:p>
          <a:p>
            <a:pPr algn="l" defTabSz="457200">
              <a:defRPr sz="20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279400" indent="-279400" algn="l" defTabSz="457200">
              <a:buClr>
                <a:srgbClr val="61B7C0"/>
              </a:buClr>
              <a:buSzPct val="100000"/>
              <a:buChar char="-"/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Берёт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себя</a:t>
            </a:r>
            <a:r>
              <a:rPr dirty="0"/>
              <a:t> </a:t>
            </a:r>
            <a:r>
              <a:rPr dirty="0" err="1"/>
              <a:t>решение</a:t>
            </a:r>
            <a:r>
              <a:rPr dirty="0"/>
              <a:t> </a:t>
            </a:r>
            <a:r>
              <a:rPr dirty="0" err="1"/>
              <a:t>задач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граждане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решать</a:t>
            </a:r>
            <a:r>
              <a:rPr dirty="0"/>
              <a:t> </a:t>
            </a:r>
            <a:r>
              <a:rPr dirty="0" err="1"/>
              <a:t>самостоятельно</a:t>
            </a:r>
            <a:endParaRPr sz="1200" dirty="0"/>
          </a:p>
          <a:p>
            <a:pPr marL="279400" indent="-279400" algn="l" defTabSz="457200">
              <a:buClr>
                <a:srgbClr val="61B7C0"/>
              </a:buClr>
              <a:buSzPct val="100000"/>
              <a:buChar char="-"/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Несёт</a:t>
            </a:r>
            <a:r>
              <a:rPr dirty="0"/>
              <a:t> </a:t>
            </a:r>
            <a:r>
              <a:rPr dirty="0" err="1"/>
              <a:t>расходы</a:t>
            </a:r>
            <a:endParaRPr dirty="0"/>
          </a:p>
        </p:txBody>
      </p:sp>
      <p:grpSp>
        <p:nvGrpSpPr>
          <p:cNvPr id="50" name="Group"/>
          <p:cNvGrpSpPr/>
          <p:nvPr/>
        </p:nvGrpSpPr>
        <p:grpSpPr>
          <a:xfrm>
            <a:off x="777831" y="11070070"/>
            <a:ext cx="1260548" cy="1665140"/>
            <a:chOff x="0" y="0"/>
            <a:chExt cx="1260547" cy="1665138"/>
          </a:xfrm>
        </p:grpSpPr>
        <p:sp>
          <p:nvSpPr>
            <p:cNvPr id="48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31B7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" name="4"/>
            <p:cNvSpPr txBox="1"/>
            <p:nvPr/>
          </p:nvSpPr>
          <p:spPr>
            <a:xfrm>
              <a:off x="397554" y="70879"/>
              <a:ext cx="862994" cy="15942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4</a:t>
              </a:r>
            </a:p>
          </p:txBody>
        </p:sp>
      </p:grpSp>
      <p:sp>
        <p:nvSpPr>
          <p:cNvPr id="51" name="Для покрытия этих расходов,…"/>
          <p:cNvSpPr txBox="1"/>
          <p:nvPr/>
        </p:nvSpPr>
        <p:spPr>
          <a:xfrm>
            <a:off x="2463759" y="10771416"/>
            <a:ext cx="9584415" cy="20517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покрытия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расходов</a:t>
            </a:r>
            <a:r>
              <a:rPr dirty="0"/>
              <a:t> </a:t>
            </a:r>
          </a:p>
          <a:p>
            <a:pPr algn="l" defTabSz="457200"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государству</a:t>
            </a:r>
            <a:r>
              <a:rPr dirty="0"/>
              <a:t> </a:t>
            </a:r>
            <a:r>
              <a:rPr dirty="0" err="1"/>
              <a:t>требуются</a:t>
            </a:r>
            <a:r>
              <a:rPr dirty="0"/>
              <a:t> </a:t>
            </a:r>
            <a:r>
              <a:rPr dirty="0" err="1"/>
              <a:t>денежные</a:t>
            </a:r>
            <a:r>
              <a:rPr dirty="0"/>
              <a:t> </a:t>
            </a:r>
            <a:r>
              <a:rPr dirty="0" err="1"/>
              <a:t>ресурсы</a:t>
            </a:r>
            <a:endParaRPr dirty="0"/>
          </a:p>
          <a:p>
            <a:pPr algn="l" defTabSz="457200">
              <a:defRPr sz="20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279400" indent="-279400" algn="l" defTabSz="457200">
              <a:buClr>
                <a:srgbClr val="59B4B9"/>
              </a:buClr>
              <a:buSzPct val="100000"/>
              <a:buChar char="-"/>
              <a:defRPr sz="32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Основной</a:t>
            </a:r>
            <a:r>
              <a:rPr dirty="0"/>
              <a:t> </a:t>
            </a:r>
            <a:r>
              <a:rPr dirty="0" err="1"/>
              <a:t>источник</a:t>
            </a:r>
            <a:r>
              <a:rPr dirty="0"/>
              <a:t> – </a:t>
            </a:r>
            <a:r>
              <a:rPr dirty="0" err="1"/>
              <a:t>налоги</a:t>
            </a:r>
            <a:endParaRPr dirty="0"/>
          </a:p>
        </p:txBody>
      </p:sp>
      <p:pic>
        <p:nvPicPr>
          <p:cNvPr id="52" name="ИКОНКИ_Разработка программ -и практик инициативного -бюджетирования.png" descr="ИКОНКИ_Разработка программ -и практик инициативного -бюджетирования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4282" y="3114746"/>
            <a:ext cx="9366108" cy="93661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435" y="7122869"/>
            <a:ext cx="3969892" cy="3969892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Пространство ФинЗОЖ в VK"/>
          <p:cNvSpPr txBox="1"/>
          <p:nvPr/>
        </p:nvSpPr>
        <p:spPr>
          <a:xfrm>
            <a:off x="718832" y="941226"/>
            <a:ext cx="18432273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Пространство</a:t>
            </a:r>
            <a:r>
              <a:rPr dirty="0"/>
              <a:t> </a:t>
            </a:r>
            <a:r>
              <a:rPr dirty="0" err="1"/>
              <a:t>ФинЗОЖ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VK</a:t>
            </a:r>
          </a:p>
        </p:txBody>
      </p:sp>
      <p:sp>
        <p:nvSpPr>
          <p:cNvPr id="379" name="Онлайн мероприятия…"/>
          <p:cNvSpPr txBox="1"/>
          <p:nvPr/>
        </p:nvSpPr>
        <p:spPr>
          <a:xfrm>
            <a:off x="6725083" y="7406185"/>
            <a:ext cx="7458187" cy="3211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4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Онлайн мероприятия</a:t>
            </a:r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4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Разъясняющие карточки</a:t>
            </a:r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4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Игры и викторины</a:t>
            </a:r>
          </a:p>
          <a:p>
            <a:pPr marL="1651000" indent="-889000" algn="l">
              <a:spcBef>
                <a:spcPts val="3000"/>
              </a:spcBef>
              <a:buClr>
                <a:srgbClr val="393B3B"/>
              </a:buClr>
              <a:buSzPct val="100000"/>
              <a:buChar char=" —"/>
              <a:defRPr sz="34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Ответы на вопросы граждан</a:t>
            </a:r>
          </a:p>
        </p:txBody>
      </p:sp>
      <p:sp>
        <p:nvSpPr>
          <p:cNvPr id="380" name="https://vk.com/moifinancy"/>
          <p:cNvSpPr txBox="1"/>
          <p:nvPr/>
        </p:nvSpPr>
        <p:spPr>
          <a:xfrm>
            <a:off x="764736" y="11944947"/>
            <a:ext cx="4497290" cy="520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u="sng">
                <a:solidFill>
                  <a:srgbClr val="393B3B"/>
                </a:solidFill>
                <a:uFill>
                  <a:solidFill>
                    <a:srgbClr val="0000E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https://vk.com/moifinancy </a:t>
            </a:r>
          </a:p>
        </p:txBody>
      </p:sp>
      <p:pic>
        <p:nvPicPr>
          <p:cNvPr id="381" name="15401.png" descr="15401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07759" y="2920513"/>
            <a:ext cx="6781800" cy="10825967"/>
          </a:xfrm>
          <a:prstGeom prst="rect">
            <a:avLst/>
          </a:prstGeom>
          <a:ln w="12700">
            <a:miter lim="400000"/>
          </a:ln>
        </p:spPr>
      </p:pic>
      <p:sp>
        <p:nvSpPr>
          <p:cNvPr id="382" name="Навигация по сложным темам в удобных форматах"/>
          <p:cNvSpPr txBox="1"/>
          <p:nvPr/>
        </p:nvSpPr>
        <p:spPr>
          <a:xfrm>
            <a:off x="7538454" y="4249094"/>
            <a:ext cx="8578084" cy="1579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51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Навигация по сложным темам в удобных форматах </a:t>
            </a:r>
          </a:p>
        </p:txBody>
      </p:sp>
      <p:pic>
        <p:nvPicPr>
          <p:cNvPr id="383" name="Image" descr="Imag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7799" y="3743017"/>
            <a:ext cx="2591164" cy="25911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9.jpg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83833" y="-30063"/>
            <a:ext cx="24551665" cy="13834804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Rectangle"/>
          <p:cNvSpPr/>
          <p:nvPr/>
        </p:nvSpPr>
        <p:spPr>
          <a:xfrm>
            <a:off x="10265560" y="4958728"/>
            <a:ext cx="14250798" cy="416862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3" name="СПАСИБО ЗА ВНИМАНИЕ!"/>
          <p:cNvSpPr txBox="1"/>
          <p:nvPr/>
        </p:nvSpPr>
        <p:spPr>
          <a:xfrm>
            <a:off x="6425843" y="6566554"/>
            <a:ext cx="13093742" cy="952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СПАСИБО ЗА ВНИМАНИЕ!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ория общественного договора"/>
          <p:cNvSpPr txBox="1"/>
          <p:nvPr/>
        </p:nvSpPr>
        <p:spPr>
          <a:xfrm>
            <a:off x="698009" y="941226"/>
            <a:ext cx="18255604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Теория общественного договора</a:t>
            </a:r>
            <a:r>
              <a:rPr sz="1200"/>
              <a:t> </a:t>
            </a:r>
          </a:p>
        </p:txBody>
      </p:sp>
      <p:grpSp>
        <p:nvGrpSpPr>
          <p:cNvPr id="31" name="Group"/>
          <p:cNvGrpSpPr/>
          <p:nvPr/>
        </p:nvGrpSpPr>
        <p:grpSpPr>
          <a:xfrm>
            <a:off x="851286" y="4582010"/>
            <a:ext cx="3954067" cy="4757906"/>
            <a:chOff x="0" y="0"/>
            <a:chExt cx="3954065" cy="4757904"/>
          </a:xfrm>
        </p:grpSpPr>
        <p:pic>
          <p:nvPicPr>
            <p:cNvPr id="29" name="ИКОНКИ_Межбюджетные- отношения (1).png" descr="ИКОНКИ_Межбюджетные- отношения (1).png"/>
            <p:cNvPicPr>
              <a:picLocks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3954066" cy="40389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" name="государство"/>
            <p:cNvSpPr txBox="1"/>
            <p:nvPr/>
          </p:nvSpPr>
          <p:spPr>
            <a:xfrm>
              <a:off x="714594" y="4284812"/>
              <a:ext cx="2524877" cy="4730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cap="small">
                  <a:solidFill>
                    <a:srgbClr val="393B3B"/>
                  </a:solidFill>
                </a:defRPr>
              </a:lvl1pPr>
            </a:lstStyle>
            <a:p>
              <a:r>
                <a:t>государство</a:t>
              </a:r>
            </a:p>
          </p:txBody>
        </p:sp>
      </p:grpSp>
      <p:grpSp>
        <p:nvGrpSpPr>
          <p:cNvPr id="34" name="Group"/>
          <p:cNvGrpSpPr/>
          <p:nvPr/>
        </p:nvGrpSpPr>
        <p:grpSpPr>
          <a:xfrm>
            <a:off x="19638681" y="5108126"/>
            <a:ext cx="3804671" cy="4424650"/>
            <a:chOff x="0" y="0"/>
            <a:chExt cx="3804669" cy="4424649"/>
          </a:xfrm>
        </p:grpSpPr>
        <p:pic>
          <p:nvPicPr>
            <p:cNvPr id="32" name="ИКОНКИ_Мнение эксперта.png" descr="ИКОНКИ_Мнение эксперта.png"/>
            <p:cNvPicPr>
              <a:picLocks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1" y="0"/>
              <a:ext cx="3803979" cy="37651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" name="общество"/>
            <p:cNvSpPr txBox="1"/>
            <p:nvPr/>
          </p:nvSpPr>
          <p:spPr>
            <a:xfrm>
              <a:off x="0" y="3849572"/>
              <a:ext cx="3804670" cy="5750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cap="small">
                  <a:solidFill>
                    <a:srgbClr val="393B3B"/>
                  </a:solidFill>
                </a:defRPr>
              </a:lvl1pPr>
            </a:lstStyle>
            <a:p>
              <a:r>
                <a:t>общество</a:t>
              </a:r>
            </a:p>
          </p:txBody>
        </p:sp>
      </p:grpSp>
      <p:sp>
        <p:nvSpPr>
          <p:cNvPr id="35" name="Line"/>
          <p:cNvSpPr/>
          <p:nvPr/>
        </p:nvSpPr>
        <p:spPr>
          <a:xfrm>
            <a:off x="5902133" y="6960962"/>
            <a:ext cx="13484624" cy="1"/>
          </a:xfrm>
          <a:prstGeom prst="line">
            <a:avLst/>
          </a:prstGeom>
          <a:ln w="88900">
            <a:solidFill>
              <a:srgbClr val="E6215A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6" name="защита (армия, полиция),…"/>
          <p:cNvSpPr txBox="1"/>
          <p:nvPr/>
        </p:nvSpPr>
        <p:spPr>
          <a:xfrm>
            <a:off x="5806446" y="5274220"/>
            <a:ext cx="13485260" cy="1487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cap="small" dirty="0" err="1">
                <a:solidFill>
                  <a:srgbClr val="E6215A"/>
                </a:solidFill>
              </a:rPr>
              <a:t>защита</a:t>
            </a:r>
            <a:r>
              <a:rPr b="1" dirty="0"/>
              <a:t> </a:t>
            </a:r>
            <a:r>
              <a:rPr dirty="0"/>
              <a:t>(</a:t>
            </a:r>
            <a:r>
              <a:rPr dirty="0" err="1"/>
              <a:t>армия</a:t>
            </a:r>
            <a:r>
              <a:rPr dirty="0"/>
              <a:t>, </a:t>
            </a:r>
            <a:r>
              <a:rPr dirty="0" err="1"/>
              <a:t>полиция</a:t>
            </a:r>
            <a:r>
              <a:rPr dirty="0"/>
              <a:t>), </a:t>
            </a:r>
          </a:p>
          <a:p>
            <a:pPr algn="l" defTabSz="457200"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cap="small" dirty="0" err="1">
                <a:solidFill>
                  <a:srgbClr val="E6215A"/>
                </a:solidFill>
              </a:rPr>
              <a:t>стабильность</a:t>
            </a:r>
            <a:r>
              <a:rPr dirty="0">
                <a:solidFill>
                  <a:srgbClr val="E6215A"/>
                </a:solidFill>
              </a:rPr>
              <a:t> </a:t>
            </a:r>
            <a:r>
              <a:rPr dirty="0"/>
              <a:t>(</a:t>
            </a:r>
            <a:r>
              <a:rPr dirty="0" err="1"/>
              <a:t>социальные</a:t>
            </a:r>
            <a:r>
              <a:rPr dirty="0"/>
              <a:t> </a:t>
            </a:r>
            <a:r>
              <a:rPr dirty="0" err="1"/>
              <a:t>выплаты</a:t>
            </a:r>
            <a:r>
              <a:rPr dirty="0"/>
              <a:t>, </a:t>
            </a:r>
            <a:r>
              <a:rPr dirty="0" err="1"/>
              <a:t>пенсии</a:t>
            </a:r>
            <a:r>
              <a:rPr dirty="0"/>
              <a:t>), </a:t>
            </a:r>
          </a:p>
          <a:p>
            <a:pPr algn="l" defTabSz="457200"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cap="small" dirty="0" err="1">
                <a:solidFill>
                  <a:srgbClr val="E6215A"/>
                </a:solidFill>
              </a:rPr>
              <a:t>социальные</a:t>
            </a:r>
            <a:r>
              <a:rPr b="1" cap="small" dirty="0">
                <a:solidFill>
                  <a:srgbClr val="E6215A"/>
                </a:solidFill>
              </a:rPr>
              <a:t> </a:t>
            </a:r>
            <a:r>
              <a:rPr b="1" cap="small" dirty="0" err="1">
                <a:solidFill>
                  <a:srgbClr val="E6215A"/>
                </a:solidFill>
              </a:rPr>
              <a:t>блага</a:t>
            </a:r>
            <a:r>
              <a:rPr b="1" cap="small" dirty="0">
                <a:solidFill>
                  <a:srgbClr val="E6215A"/>
                </a:solidFill>
              </a:rPr>
              <a:t> </a:t>
            </a:r>
            <a:r>
              <a:rPr dirty="0"/>
              <a:t>(</a:t>
            </a:r>
            <a:r>
              <a:rPr dirty="0" err="1"/>
              <a:t>школы</a:t>
            </a:r>
            <a:r>
              <a:rPr dirty="0"/>
              <a:t>, </a:t>
            </a:r>
            <a:r>
              <a:rPr lang="ru-RU" dirty="0"/>
              <a:t>вузы</a:t>
            </a:r>
            <a:r>
              <a:rPr dirty="0"/>
              <a:t>, </a:t>
            </a:r>
            <a:r>
              <a:rPr dirty="0" err="1"/>
              <a:t>больницы</a:t>
            </a:r>
            <a:r>
              <a:rPr dirty="0"/>
              <a:t>, </a:t>
            </a:r>
            <a:r>
              <a:rPr dirty="0" err="1"/>
              <a:t>дороги</a:t>
            </a:r>
            <a:r>
              <a:rPr dirty="0"/>
              <a:t>)</a:t>
            </a:r>
          </a:p>
        </p:txBody>
      </p:sp>
      <p:sp>
        <p:nvSpPr>
          <p:cNvPr id="37" name="Line"/>
          <p:cNvSpPr/>
          <p:nvPr/>
        </p:nvSpPr>
        <p:spPr>
          <a:xfrm flipH="1" flipV="1">
            <a:off x="5714369" y="7425019"/>
            <a:ext cx="13484624" cy="1"/>
          </a:xfrm>
          <a:prstGeom prst="line">
            <a:avLst/>
          </a:prstGeom>
          <a:ln w="88900">
            <a:solidFill>
              <a:srgbClr val="31B7BC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8" name="налоги"/>
          <p:cNvSpPr txBox="1"/>
          <p:nvPr/>
        </p:nvSpPr>
        <p:spPr>
          <a:xfrm>
            <a:off x="5779622" y="7552926"/>
            <a:ext cx="13353482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defRPr cap="small">
                <a:solidFill>
                  <a:srgbClr val="5EB4B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solidFill>
                  <a:srgbClr val="31B7BC"/>
                </a:solidFill>
              </a:rPr>
              <a:t>налоги</a:t>
            </a:r>
          </a:p>
        </p:txBody>
      </p:sp>
      <p:grpSp>
        <p:nvGrpSpPr>
          <p:cNvPr id="44" name="Group"/>
          <p:cNvGrpSpPr/>
          <p:nvPr/>
        </p:nvGrpSpPr>
        <p:grpSpPr>
          <a:xfrm>
            <a:off x="9414630" y="9826644"/>
            <a:ext cx="6083465" cy="3087246"/>
            <a:chOff x="0" y="0"/>
            <a:chExt cx="6083463" cy="3087245"/>
          </a:xfrm>
        </p:grpSpPr>
        <p:grpSp>
          <p:nvGrpSpPr>
            <p:cNvPr id="41" name="Group"/>
            <p:cNvGrpSpPr/>
            <p:nvPr/>
          </p:nvGrpSpPr>
          <p:grpSpPr>
            <a:xfrm>
              <a:off x="0" y="0"/>
              <a:ext cx="6083465" cy="3087246"/>
              <a:chOff x="0" y="0"/>
              <a:chExt cx="6083463" cy="3087245"/>
            </a:xfrm>
          </p:grpSpPr>
          <p:sp>
            <p:nvSpPr>
              <p:cNvPr id="39" name="Shape"/>
              <p:cNvSpPr/>
              <p:nvPr/>
            </p:nvSpPr>
            <p:spPr>
              <a:xfrm>
                <a:off x="-1" y="-1"/>
                <a:ext cx="6083466" cy="30872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2" h="20957" extrusionOk="0">
                    <a:moveTo>
                      <a:pt x="8633" y="220"/>
                    </a:moveTo>
                    <a:cubicBezTo>
                      <a:pt x="9916" y="577"/>
                      <a:pt x="11190" y="1470"/>
                      <a:pt x="12479" y="1497"/>
                    </a:cubicBezTo>
                    <a:cubicBezTo>
                      <a:pt x="13533" y="1519"/>
                      <a:pt x="14577" y="1007"/>
                      <a:pt x="15585" y="1731"/>
                    </a:cubicBezTo>
                    <a:cubicBezTo>
                      <a:pt x="16248" y="2206"/>
                      <a:pt x="16792" y="3154"/>
                      <a:pt x="17340" y="4032"/>
                    </a:cubicBezTo>
                    <a:cubicBezTo>
                      <a:pt x="17765" y="4715"/>
                      <a:pt x="18197" y="5381"/>
                      <a:pt x="18606" y="6109"/>
                    </a:cubicBezTo>
                    <a:cubicBezTo>
                      <a:pt x="20544" y="9564"/>
                      <a:pt x="21587" y="14970"/>
                      <a:pt x="20093" y="18612"/>
                    </a:cubicBezTo>
                    <a:cubicBezTo>
                      <a:pt x="18958" y="21379"/>
                      <a:pt x="17019" y="21000"/>
                      <a:pt x="15259" y="20851"/>
                    </a:cubicBezTo>
                    <a:cubicBezTo>
                      <a:pt x="13481" y="20700"/>
                      <a:pt x="11700" y="21064"/>
                      <a:pt x="9922" y="20855"/>
                    </a:cubicBezTo>
                    <a:cubicBezTo>
                      <a:pt x="8278" y="20662"/>
                      <a:pt x="6617" y="19963"/>
                      <a:pt x="4980" y="20401"/>
                    </a:cubicBezTo>
                    <a:cubicBezTo>
                      <a:pt x="3790" y="20718"/>
                      <a:pt x="2561" y="21541"/>
                      <a:pt x="1557" y="20102"/>
                    </a:cubicBezTo>
                    <a:cubicBezTo>
                      <a:pt x="875" y="19123"/>
                      <a:pt x="605" y="17490"/>
                      <a:pt x="394" y="15832"/>
                    </a:cubicBezTo>
                    <a:cubicBezTo>
                      <a:pt x="196" y="14280"/>
                      <a:pt x="7" y="12615"/>
                      <a:pt x="0" y="10947"/>
                    </a:cubicBezTo>
                    <a:cubicBezTo>
                      <a:pt x="-13" y="7748"/>
                      <a:pt x="555" y="4608"/>
                      <a:pt x="1750" y="2620"/>
                    </a:cubicBezTo>
                    <a:cubicBezTo>
                      <a:pt x="2831" y="822"/>
                      <a:pt x="4237" y="315"/>
                      <a:pt x="5614" y="107"/>
                    </a:cubicBezTo>
                    <a:cubicBezTo>
                      <a:pt x="6621" y="-45"/>
                      <a:pt x="7632" y="-59"/>
                      <a:pt x="8633" y="220"/>
                    </a:cubicBezTo>
                    <a:close/>
                  </a:path>
                </a:pathLst>
              </a:custGeom>
              <a:solidFill>
                <a:srgbClr val="EAECED">
                  <a:alpha val="60054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pic>
            <p:nvPicPr>
              <p:cNvPr id="40" name="Image" descr="Image"/>
              <p:cNvPicPr>
                <a:picLocks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76944" y="256597"/>
                <a:ext cx="1362802" cy="1432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4" extrusionOk="0">
                    <a:moveTo>
                      <a:pt x="9719" y="0"/>
                    </a:moveTo>
                    <a:cubicBezTo>
                      <a:pt x="7241" y="31"/>
                      <a:pt x="4773" y="1033"/>
                      <a:pt x="2882" y="3012"/>
                    </a:cubicBezTo>
                    <a:cubicBezTo>
                      <a:pt x="-961" y="7035"/>
                      <a:pt x="-961" y="13555"/>
                      <a:pt x="2882" y="17578"/>
                    </a:cubicBezTo>
                    <a:cubicBezTo>
                      <a:pt x="6725" y="21600"/>
                      <a:pt x="12953" y="21600"/>
                      <a:pt x="16796" y="17578"/>
                    </a:cubicBezTo>
                    <a:cubicBezTo>
                      <a:pt x="20639" y="13555"/>
                      <a:pt x="20639" y="7035"/>
                      <a:pt x="16796" y="3012"/>
                    </a:cubicBezTo>
                    <a:cubicBezTo>
                      <a:pt x="14905" y="1033"/>
                      <a:pt x="12437" y="31"/>
                      <a:pt x="9959" y="0"/>
                    </a:cubicBezTo>
                    <a:lnTo>
                      <a:pt x="9719" y="0"/>
                    </a:ln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42" name="Английский философ, основатель теории общественного договора"/>
            <p:cNvSpPr txBox="1"/>
            <p:nvPr/>
          </p:nvSpPr>
          <p:spPr>
            <a:xfrm>
              <a:off x="464521" y="1934639"/>
              <a:ext cx="5323778" cy="9406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defRPr sz="25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Английский философ, основатель теории общественного договора</a:t>
              </a:r>
            </a:p>
          </p:txBody>
        </p:sp>
        <p:sp>
          <p:nvSpPr>
            <p:cNvPr id="43" name="джон локк…"/>
            <p:cNvSpPr txBox="1"/>
            <p:nvPr/>
          </p:nvSpPr>
          <p:spPr>
            <a:xfrm>
              <a:off x="1561256" y="529993"/>
              <a:ext cx="3656524" cy="10249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cap="small">
                  <a:solidFill>
                    <a:srgbClr val="393B3B"/>
                  </a:solidFill>
                </a:defRPr>
              </a:pPr>
              <a:r>
                <a:t>джон локк</a:t>
              </a:r>
            </a:p>
            <a:p>
              <a:pPr defTabSz="457200">
                <a:defRPr sz="2500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(1632 – 1704)  </a:t>
              </a:r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Что обеспечивает государство?"/>
          <p:cNvSpPr txBox="1"/>
          <p:nvPr/>
        </p:nvSpPr>
        <p:spPr>
          <a:xfrm>
            <a:off x="698009" y="898684"/>
            <a:ext cx="18670646" cy="114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Что</a:t>
            </a:r>
            <a:r>
              <a:rPr dirty="0"/>
              <a:t> </a:t>
            </a:r>
            <a:r>
              <a:rPr dirty="0" err="1"/>
              <a:t>обеспечивает</a:t>
            </a:r>
            <a:r>
              <a:rPr dirty="0"/>
              <a:t> </a:t>
            </a:r>
            <a:r>
              <a:rPr dirty="0" err="1"/>
              <a:t>государство</a:t>
            </a:r>
            <a:r>
              <a:rPr dirty="0"/>
              <a:t>?</a:t>
            </a:r>
            <a:r>
              <a:rPr sz="1200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269B108-C5A9-2A42-BF82-832CFCB21EC1}"/>
              </a:ext>
            </a:extLst>
          </p:cNvPr>
          <p:cNvGrpSpPr/>
          <p:nvPr/>
        </p:nvGrpSpPr>
        <p:grpSpPr>
          <a:xfrm>
            <a:off x="776436" y="3371693"/>
            <a:ext cx="6930693" cy="6972615"/>
            <a:chOff x="799296" y="3371693"/>
            <a:chExt cx="6930693" cy="6972615"/>
          </a:xfrm>
        </p:grpSpPr>
        <p:grpSp>
          <p:nvGrpSpPr>
            <p:cNvPr id="31" name="Group"/>
            <p:cNvGrpSpPr/>
            <p:nvPr/>
          </p:nvGrpSpPr>
          <p:grpSpPr>
            <a:xfrm>
              <a:off x="799296" y="3371693"/>
              <a:ext cx="6930693" cy="6972615"/>
              <a:chOff x="0" y="0"/>
              <a:chExt cx="6930691" cy="6972613"/>
            </a:xfrm>
          </p:grpSpPr>
          <p:sp>
            <p:nvSpPr>
              <p:cNvPr id="29" name="Rectangle"/>
              <p:cNvSpPr/>
              <p:nvPr/>
            </p:nvSpPr>
            <p:spPr>
              <a:xfrm>
                <a:off x="19793" y="1799388"/>
                <a:ext cx="6891106" cy="5173226"/>
              </a:xfrm>
              <a:prstGeom prst="rect">
                <a:avLst/>
              </a:prstGeom>
              <a:solidFill>
                <a:srgbClr val="FFFFFF"/>
              </a:solidFill>
              <a:ln w="38100" cap="flat">
                <a:solidFill>
                  <a:srgbClr val="B7BBBE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0" name="Rectangle"/>
              <p:cNvSpPr/>
              <p:nvPr/>
            </p:nvSpPr>
            <p:spPr>
              <a:xfrm>
                <a:off x="0" y="0"/>
                <a:ext cx="6930692" cy="1816107"/>
              </a:xfrm>
              <a:prstGeom prst="rect">
                <a:avLst/>
              </a:prstGeom>
              <a:solidFill>
                <a:srgbClr val="E6215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>
                  <a:highlight>
                    <a:srgbClr val="E6215A"/>
                  </a:highlight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F6F2A4E-A659-D440-93E2-0A8C9279A3E9}"/>
                </a:ext>
              </a:extLst>
            </p:cNvPr>
            <p:cNvGrpSpPr/>
            <p:nvPr/>
          </p:nvGrpSpPr>
          <p:grpSpPr>
            <a:xfrm>
              <a:off x="900688" y="3650041"/>
              <a:ext cx="6651708" cy="5250355"/>
              <a:chOff x="900688" y="3650041"/>
              <a:chExt cx="6651708" cy="5250355"/>
            </a:xfrm>
          </p:grpSpPr>
          <p:sp>
            <p:nvSpPr>
              <p:cNvPr id="32" name="Бесплатный детский сад…"/>
              <p:cNvSpPr txBox="1"/>
              <p:nvPr/>
            </p:nvSpPr>
            <p:spPr>
              <a:xfrm>
                <a:off x="900688" y="5718541"/>
                <a:ext cx="6651708" cy="318185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 anchor="ctr"/>
              <a:lstStyle/>
              <a:p>
                <a:pPr marL="355600" indent="-355600" algn="l">
                  <a:spcBef>
                    <a:spcPts val="400"/>
                  </a:spcBef>
                  <a:buClr>
                    <a:srgbClr val="D3395C"/>
                  </a:buClr>
                  <a:buSzPct val="100000"/>
                  <a:buChar char="-"/>
                  <a:defRPr b="0">
                    <a:solidFill>
                      <a:srgbClr val="393B3B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Бесплатный детский сад</a:t>
                </a:r>
              </a:p>
              <a:p>
                <a:pPr marL="355600" indent="-355600" algn="l">
                  <a:spcBef>
                    <a:spcPts val="400"/>
                  </a:spcBef>
                  <a:buClr>
                    <a:srgbClr val="D3395C"/>
                  </a:buClr>
                  <a:buSzPct val="100000"/>
                  <a:buChar char="-"/>
                  <a:defRPr b="0">
                    <a:solidFill>
                      <a:srgbClr val="393B3B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Бесплатную школу</a:t>
                </a:r>
              </a:p>
              <a:p>
                <a:pPr marL="355600" indent="-355600" algn="l">
                  <a:spcBef>
                    <a:spcPts val="400"/>
                  </a:spcBef>
                  <a:buClr>
                    <a:srgbClr val="D3395C"/>
                  </a:buClr>
                  <a:buSzPct val="100000"/>
                  <a:buChar char="-"/>
                  <a:defRPr b="0">
                    <a:solidFill>
                      <a:srgbClr val="393B3B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Бесплатное высшее образование по конкурсу</a:t>
                </a:r>
              </a:p>
              <a:p>
                <a:pPr marL="355600" indent="-355600" algn="l">
                  <a:spcBef>
                    <a:spcPts val="400"/>
                  </a:spcBef>
                  <a:buClr>
                    <a:srgbClr val="D3395C"/>
                  </a:buClr>
                  <a:buSzPct val="100000"/>
                  <a:buChar char="-"/>
                  <a:defRPr b="0">
                    <a:solidFill>
                      <a:srgbClr val="393B3B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Бесплатное посещение некоторых музеев  и театров</a:t>
                </a:r>
              </a:p>
            </p:txBody>
          </p:sp>
          <p:sp>
            <p:nvSpPr>
              <p:cNvPr id="33" name="ДЕТЯМ"/>
              <p:cNvSpPr txBox="1"/>
              <p:nvPr/>
            </p:nvSpPr>
            <p:spPr>
              <a:xfrm>
                <a:off x="1215149" y="3908555"/>
                <a:ext cx="4465547" cy="78015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 anchor="ctr">
                <a:spAutoFit/>
              </a:bodyPr>
              <a:lstStyle>
                <a:lvl1pPr algn="l">
                  <a:lnSpc>
                    <a:spcPct val="90000"/>
                  </a:lnSpc>
                  <a:defRPr sz="48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>
                  <a:defRPr>
                    <a:solidFill>
                      <a:srgbClr val="327F8C"/>
                    </a:solidFill>
                  </a:defRPr>
                </a:pPr>
                <a:r>
                  <a:rPr>
                    <a:solidFill>
                      <a:srgbClr val="FFFFFF"/>
                    </a:solidFill>
                  </a:rPr>
                  <a:t>ДЕТЯМ</a:t>
                </a:r>
              </a:p>
            </p:txBody>
          </p:sp>
          <p:pic>
            <p:nvPicPr>
              <p:cNvPr id="34" name="alphabet.png" descr="alphabet.png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19585" y="3650041"/>
                <a:ext cx="1297187" cy="1297187"/>
              </a:xfrm>
              <a:prstGeom prst="rect">
                <a:avLst/>
              </a:prstGeom>
              <a:ln w="12700">
                <a:miter lim="400000"/>
              </a:ln>
            </p:spPr>
          </p:pic>
        </p:grpSp>
      </p:grpSp>
      <p:grpSp>
        <p:nvGrpSpPr>
          <p:cNvPr id="37" name="Group"/>
          <p:cNvGrpSpPr/>
          <p:nvPr/>
        </p:nvGrpSpPr>
        <p:grpSpPr>
          <a:xfrm>
            <a:off x="8689824" y="3371693"/>
            <a:ext cx="6930692" cy="6967826"/>
            <a:chOff x="0" y="0"/>
            <a:chExt cx="6930691" cy="6967825"/>
          </a:xfrm>
        </p:grpSpPr>
        <p:sp>
          <p:nvSpPr>
            <p:cNvPr id="35" name="Rectangle"/>
            <p:cNvSpPr/>
            <p:nvPr/>
          </p:nvSpPr>
          <p:spPr>
            <a:xfrm>
              <a:off x="19793" y="1799388"/>
              <a:ext cx="6891106" cy="5168438"/>
            </a:xfrm>
            <a:prstGeom prst="rect">
              <a:avLst/>
            </a:prstGeom>
            <a:solidFill>
              <a:srgbClr val="FFFFFF"/>
            </a:solidFill>
            <a:ln w="38100" cap="flat">
              <a:solidFill>
                <a:srgbClr val="B7BBBE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" name="Rectangle"/>
            <p:cNvSpPr/>
            <p:nvPr/>
          </p:nvSpPr>
          <p:spPr>
            <a:xfrm>
              <a:off x="0" y="0"/>
              <a:ext cx="6930692" cy="1816107"/>
            </a:xfrm>
            <a:prstGeom prst="rect">
              <a:avLst/>
            </a:prstGeom>
            <a:solidFill>
              <a:srgbClr val="004F9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</p:grpSp>
      <p:sp>
        <p:nvSpPr>
          <p:cNvPr id="38" name="МРОТ…"/>
          <p:cNvSpPr txBox="1"/>
          <p:nvPr/>
        </p:nvSpPr>
        <p:spPr>
          <a:xfrm>
            <a:off x="8798996" y="5498860"/>
            <a:ext cx="6821521" cy="452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marL="355600" indent="-355600" algn="l">
              <a:spcBef>
                <a:spcPts val="400"/>
              </a:spcBef>
              <a:buClr>
                <a:srgbClr val="144E99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МРОТ</a:t>
            </a:r>
          </a:p>
          <a:p>
            <a:pPr marL="355600" indent="-355600" algn="l">
              <a:spcBef>
                <a:spcPts val="400"/>
              </a:spcBef>
              <a:buClr>
                <a:srgbClr val="144E99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Выплаты</a:t>
            </a:r>
            <a:r>
              <a:rPr dirty="0"/>
              <a:t> в </a:t>
            </a:r>
            <a:r>
              <a:rPr dirty="0" err="1"/>
              <a:t>связи</a:t>
            </a:r>
            <a:r>
              <a:rPr dirty="0"/>
              <a:t> с </a:t>
            </a:r>
            <a:r>
              <a:rPr dirty="0" err="1"/>
              <a:t>временной</a:t>
            </a:r>
            <a:r>
              <a:rPr dirty="0"/>
              <a:t> </a:t>
            </a:r>
            <a:r>
              <a:rPr dirty="0" err="1"/>
              <a:t>нетрудоспособностью</a:t>
            </a:r>
            <a:endParaRPr dirty="0"/>
          </a:p>
          <a:p>
            <a:pPr marL="355600" indent="-355600" algn="l">
              <a:spcBef>
                <a:spcPts val="400"/>
              </a:spcBef>
              <a:buClr>
                <a:srgbClr val="144E99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Дешевые</a:t>
            </a:r>
            <a:r>
              <a:rPr dirty="0"/>
              <a:t> </a:t>
            </a:r>
            <a:r>
              <a:rPr dirty="0" err="1"/>
              <a:t>кредиты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покупку</a:t>
            </a:r>
            <a:r>
              <a:rPr dirty="0"/>
              <a:t> </a:t>
            </a:r>
            <a:r>
              <a:rPr dirty="0" err="1"/>
              <a:t>жилья</a:t>
            </a:r>
            <a:r>
              <a:rPr lang="ru-RU" dirty="0"/>
              <a:t> для некоторых категорий граждан</a:t>
            </a:r>
            <a:endParaRPr dirty="0"/>
          </a:p>
          <a:p>
            <a:pPr marL="355600" indent="-355600" algn="l">
              <a:spcBef>
                <a:spcPts val="400"/>
              </a:spcBef>
              <a:buClr>
                <a:srgbClr val="144E99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Выплаты</a:t>
            </a:r>
            <a:r>
              <a:rPr dirty="0"/>
              <a:t> в </a:t>
            </a:r>
            <a:r>
              <a:rPr dirty="0" err="1"/>
              <a:t>связи</a:t>
            </a:r>
            <a:r>
              <a:rPr dirty="0"/>
              <a:t> с </a:t>
            </a:r>
            <a:r>
              <a:rPr dirty="0" err="1"/>
              <a:t>рождением</a:t>
            </a:r>
            <a:r>
              <a:rPr dirty="0"/>
              <a:t> </a:t>
            </a:r>
            <a:r>
              <a:rPr dirty="0" err="1"/>
              <a:t>ребенка</a:t>
            </a:r>
            <a:endParaRPr dirty="0"/>
          </a:p>
        </p:txBody>
      </p:sp>
      <p:sp>
        <p:nvSpPr>
          <p:cNvPr id="39" name="ВЗРОСЛЫМ"/>
          <p:cNvSpPr txBox="1"/>
          <p:nvPr/>
        </p:nvSpPr>
        <p:spPr>
          <a:xfrm>
            <a:off x="9117107" y="3908555"/>
            <a:ext cx="4465547" cy="780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ВЗРОСЛЫМ</a:t>
            </a:r>
          </a:p>
        </p:txBody>
      </p:sp>
      <p:grpSp>
        <p:nvGrpSpPr>
          <p:cNvPr id="45" name="Group"/>
          <p:cNvGrpSpPr/>
          <p:nvPr/>
        </p:nvGrpSpPr>
        <p:grpSpPr>
          <a:xfrm>
            <a:off x="16603211" y="3371693"/>
            <a:ext cx="6930694" cy="6971365"/>
            <a:chOff x="0" y="0"/>
            <a:chExt cx="6930692" cy="6971363"/>
          </a:xfrm>
        </p:grpSpPr>
        <p:grpSp>
          <p:nvGrpSpPr>
            <p:cNvPr id="42" name="Group"/>
            <p:cNvGrpSpPr/>
            <p:nvPr/>
          </p:nvGrpSpPr>
          <p:grpSpPr>
            <a:xfrm>
              <a:off x="0" y="0"/>
              <a:ext cx="6930692" cy="6971363"/>
              <a:chOff x="0" y="0"/>
              <a:chExt cx="6930691" cy="6971363"/>
            </a:xfrm>
          </p:grpSpPr>
          <p:sp>
            <p:nvSpPr>
              <p:cNvPr id="40" name="Rectangle"/>
              <p:cNvSpPr/>
              <p:nvPr/>
            </p:nvSpPr>
            <p:spPr>
              <a:xfrm>
                <a:off x="19793" y="1799388"/>
                <a:ext cx="6891106" cy="5171976"/>
              </a:xfrm>
              <a:prstGeom prst="rect">
                <a:avLst/>
              </a:prstGeom>
              <a:solidFill>
                <a:srgbClr val="FFFFFF"/>
              </a:solidFill>
              <a:ln w="38100" cap="flat">
                <a:solidFill>
                  <a:srgbClr val="B7BBBE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" name="Rectangle"/>
              <p:cNvSpPr/>
              <p:nvPr/>
            </p:nvSpPr>
            <p:spPr>
              <a:xfrm>
                <a:off x="0" y="0"/>
                <a:ext cx="6930692" cy="1816107"/>
              </a:xfrm>
              <a:prstGeom prst="rect">
                <a:avLst/>
              </a:prstGeom>
              <a:solidFill>
                <a:srgbClr val="00975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</p:grpSp>
        <p:sp>
          <p:nvSpPr>
            <p:cNvPr id="43" name="Пенсии…"/>
            <p:cNvSpPr txBox="1"/>
            <p:nvPr/>
          </p:nvSpPr>
          <p:spPr>
            <a:xfrm>
              <a:off x="139492" y="2095355"/>
              <a:ext cx="6651708" cy="31818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55600" indent="-355600" algn="l">
                <a:spcBef>
                  <a:spcPts val="400"/>
                </a:spcBef>
                <a:buClr>
                  <a:srgbClr val="439757"/>
                </a:buClr>
                <a:buSzPct val="100000"/>
                <a:buChar char="-"/>
                <a:defRPr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Пенсии</a:t>
              </a:r>
              <a:endParaRPr dirty="0"/>
            </a:p>
            <a:p>
              <a:pPr marL="355600" indent="-355600" algn="l">
                <a:spcBef>
                  <a:spcPts val="400"/>
                </a:spcBef>
                <a:buClr>
                  <a:srgbClr val="439757"/>
                </a:buClr>
                <a:buSzPct val="100000"/>
                <a:buChar char="-"/>
                <a:defRPr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Освобождение</a:t>
              </a:r>
              <a:r>
                <a:rPr dirty="0"/>
                <a:t> </a:t>
              </a:r>
              <a:r>
                <a:rPr dirty="0" err="1"/>
                <a:t>от</a:t>
              </a:r>
              <a:r>
                <a:rPr dirty="0"/>
                <a:t> </a:t>
              </a:r>
              <a:r>
                <a:rPr dirty="0" err="1"/>
                <a:t>уплаты</a:t>
              </a:r>
              <a:r>
                <a:rPr dirty="0"/>
                <a:t> </a:t>
              </a:r>
              <a:r>
                <a:rPr dirty="0" err="1"/>
                <a:t>некоторых</a:t>
              </a:r>
              <a:r>
                <a:rPr dirty="0"/>
                <a:t> </a:t>
              </a:r>
              <a:r>
                <a:rPr dirty="0" err="1"/>
                <a:t>налогов</a:t>
              </a:r>
              <a:endParaRPr dirty="0"/>
            </a:p>
            <a:p>
              <a:pPr marL="355600" indent="-355600" algn="l">
                <a:spcBef>
                  <a:spcPts val="400"/>
                </a:spcBef>
                <a:buClr>
                  <a:srgbClr val="439757"/>
                </a:buClr>
                <a:buSzPct val="100000"/>
                <a:buChar char="-"/>
                <a:defRPr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Льготы</a:t>
              </a:r>
              <a:r>
                <a:rPr dirty="0"/>
                <a:t> </a:t>
              </a:r>
              <a:r>
                <a:rPr dirty="0" err="1"/>
                <a:t>для</a:t>
              </a:r>
              <a:r>
                <a:rPr dirty="0"/>
                <a:t> </a:t>
              </a:r>
              <a:r>
                <a:rPr dirty="0" err="1"/>
                <a:t>проезда</a:t>
              </a:r>
              <a:r>
                <a:rPr dirty="0"/>
                <a:t> </a:t>
              </a:r>
              <a:r>
                <a:rPr dirty="0" err="1"/>
                <a:t>на</a:t>
              </a:r>
              <a:r>
                <a:rPr dirty="0"/>
                <a:t> </a:t>
              </a:r>
              <a:r>
                <a:rPr dirty="0" err="1"/>
                <a:t>транспорте</a:t>
              </a:r>
              <a:endParaRPr dirty="0"/>
            </a:p>
          </p:txBody>
        </p:sp>
        <p:sp>
          <p:nvSpPr>
            <p:cNvPr id="44" name="ПОЖИЛЫМ"/>
            <p:cNvSpPr/>
            <p:nvPr/>
          </p:nvSpPr>
          <p:spPr>
            <a:xfrm>
              <a:off x="415852" y="926940"/>
              <a:ext cx="446554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lnSpc>
                  <a:spcPct val="90000"/>
                </a:lnSpc>
                <a:defRPr sz="4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>
                  <a:solidFill>
                    <a:srgbClr val="327F8C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ПОЖИЛЫМ</a:t>
              </a:r>
            </a:p>
          </p:txBody>
        </p:sp>
      </p:grpSp>
      <p:pic>
        <p:nvPicPr>
          <p:cNvPr id="46" name="family.png" descr="family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2840" y="3650941"/>
            <a:ext cx="1295385" cy="12953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retirement.png" descr="retirement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5992" y="3650941"/>
            <a:ext cx="1295385" cy="129538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0" name="Group"/>
          <p:cNvGrpSpPr/>
          <p:nvPr/>
        </p:nvGrpSpPr>
        <p:grpSpPr>
          <a:xfrm>
            <a:off x="772082" y="10821889"/>
            <a:ext cx="22737483" cy="2341218"/>
            <a:chOff x="0" y="0"/>
            <a:chExt cx="22737481" cy="1816100"/>
          </a:xfrm>
        </p:grpSpPr>
        <p:sp>
          <p:nvSpPr>
            <p:cNvPr id="48" name="Rectangle"/>
            <p:cNvSpPr/>
            <p:nvPr/>
          </p:nvSpPr>
          <p:spPr>
            <a:xfrm>
              <a:off x="26454" y="27332"/>
              <a:ext cx="22711028" cy="1777058"/>
            </a:xfrm>
            <a:prstGeom prst="rect">
              <a:avLst/>
            </a:prstGeom>
            <a:solidFill>
              <a:srgbClr val="FFFFFF"/>
            </a:solidFill>
            <a:ln w="38100" cap="flat">
              <a:solidFill>
                <a:srgbClr val="B7BBBE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" name="Rectangle"/>
            <p:cNvSpPr/>
            <p:nvPr/>
          </p:nvSpPr>
          <p:spPr>
            <a:xfrm>
              <a:off x="0" y="0"/>
              <a:ext cx="6901856" cy="1816100"/>
            </a:xfrm>
            <a:prstGeom prst="rect">
              <a:avLst/>
            </a:prstGeom>
            <a:solidFill>
              <a:srgbClr val="B7BBB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51" name="Бесплатное медицинское обслуживание…"/>
          <p:cNvSpPr txBox="1"/>
          <p:nvPr/>
        </p:nvSpPr>
        <p:spPr>
          <a:xfrm>
            <a:off x="8780565" y="11111492"/>
            <a:ext cx="14866043" cy="181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marL="355600" indent="-355600" algn="l">
              <a:spcBef>
                <a:spcPts val="400"/>
              </a:spcBef>
              <a:buClr>
                <a:srgbClr val="B7BBBE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Бесплатное</a:t>
            </a:r>
            <a:r>
              <a:rPr dirty="0"/>
              <a:t> </a:t>
            </a:r>
            <a:r>
              <a:rPr dirty="0" err="1"/>
              <a:t>медицинское</a:t>
            </a:r>
            <a:r>
              <a:rPr dirty="0"/>
              <a:t> </a:t>
            </a:r>
            <a:r>
              <a:rPr dirty="0" err="1"/>
              <a:t>обслуживание</a:t>
            </a:r>
            <a:endParaRPr dirty="0"/>
          </a:p>
          <a:p>
            <a:pPr marL="355600" indent="-355600" algn="l">
              <a:spcBef>
                <a:spcPts val="400"/>
              </a:spcBef>
              <a:buClr>
                <a:srgbClr val="B7BBBE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Защиту</a:t>
            </a:r>
            <a:r>
              <a:rPr dirty="0"/>
              <a:t> </a:t>
            </a:r>
            <a:r>
              <a:rPr dirty="0" err="1"/>
              <a:t>прав</a:t>
            </a:r>
            <a:r>
              <a:rPr dirty="0"/>
              <a:t> и </a:t>
            </a:r>
            <a:r>
              <a:rPr dirty="0" err="1"/>
              <a:t>безопасность</a:t>
            </a:r>
            <a:r>
              <a:rPr dirty="0"/>
              <a:t> </a:t>
            </a:r>
            <a:r>
              <a:rPr dirty="0" err="1"/>
              <a:t>благодаря</a:t>
            </a:r>
            <a:r>
              <a:rPr dirty="0"/>
              <a:t> </a:t>
            </a:r>
            <a:r>
              <a:rPr dirty="0" err="1"/>
              <a:t>работе</a:t>
            </a:r>
            <a:r>
              <a:rPr dirty="0"/>
              <a:t> </a:t>
            </a:r>
            <a:r>
              <a:rPr dirty="0" err="1"/>
              <a:t>правоохранительных</a:t>
            </a:r>
            <a:r>
              <a:rPr dirty="0"/>
              <a:t> </a:t>
            </a:r>
            <a:r>
              <a:rPr dirty="0" err="1"/>
              <a:t>органов</a:t>
            </a:r>
            <a:endParaRPr lang="ru-RU" dirty="0"/>
          </a:p>
          <a:p>
            <a:pPr marL="355600" indent="-355600" algn="l">
              <a:spcBef>
                <a:spcPts val="400"/>
              </a:spcBef>
              <a:buClr>
                <a:srgbClr val="B7BBBE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Пожарная охрана, МЧС</a:t>
            </a:r>
            <a:endParaRPr dirty="0"/>
          </a:p>
          <a:p>
            <a:pPr marL="355600" indent="-355600" algn="l">
              <a:spcBef>
                <a:spcPts val="400"/>
              </a:spcBef>
              <a:buClr>
                <a:srgbClr val="B7BBBE"/>
              </a:buClr>
              <a:buSzPct val="100000"/>
              <a:buChar char="-"/>
              <a:defRPr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Дороги</a:t>
            </a:r>
            <a:endParaRPr dirty="0"/>
          </a:p>
        </p:txBody>
      </p:sp>
      <p:sp>
        <p:nvSpPr>
          <p:cNvPr id="52" name="ВСЕМ"/>
          <p:cNvSpPr txBox="1"/>
          <p:nvPr/>
        </p:nvSpPr>
        <p:spPr>
          <a:xfrm>
            <a:off x="1199909" y="11629463"/>
            <a:ext cx="4465547" cy="780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>
                <a:solidFill>
                  <a:srgbClr val="327F8C"/>
                </a:solidFill>
              </a:defRPr>
            </a:pPr>
            <a:r>
              <a:rPr dirty="0">
                <a:solidFill>
                  <a:srgbClr val="FFFFFF"/>
                </a:solidFill>
              </a:rPr>
              <a:t>ВСЕМ</a:t>
            </a:r>
          </a:p>
        </p:txBody>
      </p:sp>
      <p:pic>
        <p:nvPicPr>
          <p:cNvPr id="53" name="age-group.png" descr="age-group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6195" y="11327559"/>
            <a:ext cx="1383967" cy="13839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"/>
          <p:cNvSpPr/>
          <p:nvPr/>
        </p:nvSpPr>
        <p:spPr>
          <a:xfrm>
            <a:off x="742950" y="3010031"/>
            <a:ext cx="22765053" cy="8131335"/>
          </a:xfrm>
          <a:prstGeom prst="rect">
            <a:avLst/>
          </a:prstGeom>
          <a:ln w="63500" cap="rnd">
            <a:solidFill>
              <a:srgbClr val="31B7BC"/>
            </a:solidFill>
            <a:custDash>
              <a:ds d="100000" sp="200000"/>
            </a:custDash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7" name="Взаимная ответственность"/>
          <p:cNvSpPr txBox="1"/>
          <p:nvPr/>
        </p:nvSpPr>
        <p:spPr>
          <a:xfrm>
            <a:off x="647209" y="941226"/>
            <a:ext cx="16574532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Взаимная ответственность</a:t>
            </a:r>
            <a:r>
              <a:rPr sz="1200"/>
              <a:t> </a:t>
            </a:r>
          </a:p>
        </p:txBody>
      </p:sp>
      <p:grpSp>
        <p:nvGrpSpPr>
          <p:cNvPr id="87" name="Group"/>
          <p:cNvGrpSpPr/>
          <p:nvPr/>
        </p:nvGrpSpPr>
        <p:grpSpPr>
          <a:xfrm>
            <a:off x="3855885" y="4037433"/>
            <a:ext cx="16672231" cy="6574909"/>
            <a:chOff x="0" y="-107776"/>
            <a:chExt cx="16672229" cy="6574908"/>
          </a:xfrm>
        </p:grpSpPr>
        <p:pic>
          <p:nvPicPr>
            <p:cNvPr id="78" name="ИКОНКИ_Межбюджетные- отношения (1).png" descr="ИКОНКИ_Межбюджетные- отношения (1)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1274"/>
              <a:ext cx="5289507" cy="54030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9" name="ИКОНКИ_Мнение эксперта.png" descr="ИКОНКИ_Мнение эксперта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14266" y="173290"/>
              <a:ext cx="5131329" cy="5079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0" name="налоги"/>
            <p:cNvSpPr txBox="1"/>
            <p:nvPr/>
          </p:nvSpPr>
          <p:spPr>
            <a:xfrm>
              <a:off x="7220968" y="4661323"/>
              <a:ext cx="2261837" cy="872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 cap="small">
                  <a:solidFill>
                    <a:srgbClr val="5EB4B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 err="1">
                  <a:solidFill>
                    <a:srgbClr val="31B7BC"/>
                  </a:solidFill>
                </a:rPr>
                <a:t>налоги</a:t>
              </a:r>
              <a:endParaRPr dirty="0">
                <a:solidFill>
                  <a:srgbClr val="31B7BC"/>
                </a:solidFill>
              </a:endParaRPr>
            </a:p>
          </p:txBody>
        </p:sp>
        <p:sp>
          <p:nvSpPr>
            <p:cNvPr id="81" name="обмен"/>
            <p:cNvSpPr txBox="1"/>
            <p:nvPr/>
          </p:nvSpPr>
          <p:spPr>
            <a:xfrm>
              <a:off x="7346803" y="2276773"/>
              <a:ext cx="2010166" cy="872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 cap="small">
                  <a:solidFill>
                    <a:srgbClr val="B7BBBE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 err="1">
                  <a:solidFill>
                    <a:srgbClr val="B8BCBF"/>
                  </a:solidFill>
                </a:rPr>
                <a:t>обмен</a:t>
              </a:r>
              <a:endParaRPr dirty="0">
                <a:solidFill>
                  <a:srgbClr val="B8BCBF"/>
                </a:solidFill>
              </a:endParaRPr>
            </a:p>
          </p:txBody>
        </p:sp>
        <p:sp>
          <p:nvSpPr>
            <p:cNvPr id="82" name="государство"/>
            <p:cNvSpPr txBox="1"/>
            <p:nvPr/>
          </p:nvSpPr>
          <p:spPr>
            <a:xfrm>
              <a:off x="1414428" y="5956377"/>
              <a:ext cx="2460651" cy="4610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cap="small">
                  <a:solidFill>
                    <a:srgbClr val="393B3B"/>
                  </a:solidFill>
                </a:defRPr>
              </a:lvl1pPr>
            </a:lstStyle>
            <a:p>
              <a:r>
                <a:rPr dirty="0" err="1"/>
                <a:t>государство</a:t>
              </a:r>
              <a:endParaRPr dirty="0"/>
            </a:p>
          </p:txBody>
        </p:sp>
        <p:sp>
          <p:nvSpPr>
            <p:cNvPr id="83" name="гражданин или предприятие"/>
            <p:cNvSpPr txBox="1"/>
            <p:nvPr/>
          </p:nvSpPr>
          <p:spPr>
            <a:xfrm>
              <a:off x="11287631" y="5906682"/>
              <a:ext cx="5384598" cy="5604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cap="small">
                  <a:solidFill>
                    <a:srgbClr val="393B3B"/>
                  </a:solidFill>
                </a:defRPr>
              </a:lvl1pPr>
            </a:lstStyle>
            <a:p>
              <a:r>
                <a:t>гражданин или предприятие</a:t>
              </a:r>
            </a:p>
          </p:txBody>
        </p:sp>
        <p:sp>
          <p:nvSpPr>
            <p:cNvPr id="86" name="поддержка"/>
            <p:cNvSpPr txBox="1"/>
            <p:nvPr/>
          </p:nvSpPr>
          <p:spPr>
            <a:xfrm>
              <a:off x="6636673" y="-107776"/>
              <a:ext cx="3430426" cy="872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 cap="small">
                  <a:solidFill>
                    <a:srgbClr val="D3395C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 err="1">
                  <a:solidFill>
                    <a:srgbClr val="E6215A"/>
                  </a:solidFill>
                </a:rPr>
                <a:t>поддержка</a:t>
              </a:r>
              <a:endParaRPr dirty="0">
                <a:solidFill>
                  <a:srgbClr val="E6215A"/>
                </a:solidFill>
              </a:endParaRPr>
            </a:p>
          </p:txBody>
        </p:sp>
      </p:grpSp>
      <p:sp>
        <p:nvSpPr>
          <p:cNvPr id="14" name="Line">
            <a:extLst>
              <a:ext uri="{FF2B5EF4-FFF2-40B4-BE49-F238E27FC236}">
                <a16:creationId xmlns:a16="http://schemas.microsoft.com/office/drawing/2014/main" id="{0C5A7A23-8001-F54F-A2C2-06BCF8FD833D}"/>
              </a:ext>
            </a:extLst>
          </p:cNvPr>
          <p:cNvSpPr/>
          <p:nvPr/>
        </p:nvSpPr>
        <p:spPr>
          <a:xfrm>
            <a:off x="10458328" y="5670714"/>
            <a:ext cx="3600000" cy="1"/>
          </a:xfrm>
          <a:prstGeom prst="line">
            <a:avLst/>
          </a:prstGeom>
          <a:ln w="88900">
            <a:solidFill>
              <a:srgbClr val="E6215A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75822D9B-88E3-8D43-859A-C16DCC48EDC4}"/>
              </a:ext>
            </a:extLst>
          </p:cNvPr>
          <p:cNvSpPr/>
          <p:nvPr/>
        </p:nvSpPr>
        <p:spPr>
          <a:xfrm flipH="1" flipV="1">
            <a:off x="10407772" y="8045283"/>
            <a:ext cx="3600000" cy="1"/>
          </a:xfrm>
          <a:prstGeom prst="line">
            <a:avLst/>
          </a:prstGeom>
          <a:ln w="88900">
            <a:solidFill>
              <a:srgbClr val="31B7BC"/>
            </a:solidFill>
            <a:miter lim="400000"/>
            <a:tailEnd type="arrow"/>
          </a:ln>
        </p:spPr>
        <p:txBody>
          <a:bodyPr lIns="50800" tIns="50800" rIns="50800" bIns="5080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Финансовое благополучие"/>
          <p:cNvSpPr txBox="1"/>
          <p:nvPr/>
        </p:nvSpPr>
        <p:spPr>
          <a:xfrm>
            <a:off x="695174" y="953926"/>
            <a:ext cx="14464834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Финансовое благополучие</a:t>
            </a:r>
          </a:p>
        </p:txBody>
      </p:sp>
      <p:pic>
        <p:nvPicPr>
          <p:cNvPr id="47" name="ИКОНКИ_Рост благосостояния -граждан и улучшение -пространства для жизни (2).png" descr="ИКОНКИ_Рост благосостояния -граждан и улучшение -пространства для жизни (2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32741" y="3591898"/>
            <a:ext cx="9079597" cy="9079597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Задача по достижению благополучия, и в первую очередь – финансового, лежит на самих гражданах."/>
          <p:cNvSpPr txBox="1"/>
          <p:nvPr/>
        </p:nvSpPr>
        <p:spPr>
          <a:xfrm>
            <a:off x="2513689" y="2900007"/>
            <a:ext cx="11980059" cy="11582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5500"/>
              </a:lnSpc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Задача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достижению</a:t>
            </a:r>
            <a:r>
              <a:rPr dirty="0"/>
              <a:t> </a:t>
            </a:r>
            <a:r>
              <a:rPr dirty="0" err="1"/>
              <a:t>благополучия</a:t>
            </a:r>
            <a:r>
              <a:rPr dirty="0"/>
              <a:t>, и в </a:t>
            </a:r>
            <a:r>
              <a:rPr dirty="0" err="1"/>
              <a:t>первую</a:t>
            </a:r>
            <a:r>
              <a:rPr dirty="0"/>
              <a:t> </a:t>
            </a:r>
            <a:r>
              <a:rPr dirty="0" err="1"/>
              <a:t>очередь</a:t>
            </a:r>
            <a:r>
              <a:rPr dirty="0"/>
              <a:t> – </a:t>
            </a:r>
            <a:r>
              <a:rPr dirty="0" err="1"/>
              <a:t>финансового</a:t>
            </a:r>
            <a:r>
              <a:rPr dirty="0"/>
              <a:t>, </a:t>
            </a:r>
            <a:r>
              <a:rPr dirty="0" err="1"/>
              <a:t>лежит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самих</a:t>
            </a:r>
            <a:r>
              <a:rPr dirty="0"/>
              <a:t> </a:t>
            </a:r>
            <a:r>
              <a:rPr dirty="0" err="1"/>
              <a:t>гражданах</a:t>
            </a:r>
            <a:endParaRPr dirty="0"/>
          </a:p>
        </p:txBody>
      </p:sp>
      <p:sp>
        <p:nvSpPr>
          <p:cNvPr id="49" name="Достичь его можно разными способами, однако важно следовать правильной логике поведения."/>
          <p:cNvSpPr txBox="1"/>
          <p:nvPr/>
        </p:nvSpPr>
        <p:spPr>
          <a:xfrm>
            <a:off x="2513689" y="4793138"/>
            <a:ext cx="11980059" cy="13615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5500"/>
              </a:lnSpc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Достичь</a:t>
            </a:r>
            <a:r>
              <a:rPr dirty="0"/>
              <a:t> </a:t>
            </a:r>
            <a:r>
              <a:rPr dirty="0" err="1"/>
              <a:t>его</a:t>
            </a:r>
            <a:r>
              <a:rPr dirty="0"/>
              <a:t> </a:t>
            </a:r>
            <a:r>
              <a:rPr dirty="0" err="1"/>
              <a:t>можно</a:t>
            </a:r>
            <a:r>
              <a:rPr dirty="0"/>
              <a:t> </a:t>
            </a:r>
            <a:r>
              <a:rPr dirty="0" err="1"/>
              <a:t>разными</a:t>
            </a:r>
            <a:r>
              <a:rPr dirty="0"/>
              <a:t> </a:t>
            </a:r>
            <a:r>
              <a:rPr dirty="0" err="1"/>
              <a:t>способами</a:t>
            </a:r>
            <a:r>
              <a:rPr dirty="0"/>
              <a:t>, </a:t>
            </a:r>
            <a:r>
              <a:rPr dirty="0" err="1"/>
              <a:t>однако</a:t>
            </a:r>
            <a:r>
              <a:rPr dirty="0"/>
              <a:t> </a:t>
            </a:r>
            <a:r>
              <a:rPr dirty="0" err="1"/>
              <a:t>важно</a:t>
            </a:r>
            <a:r>
              <a:rPr dirty="0"/>
              <a:t> </a:t>
            </a:r>
            <a:r>
              <a:rPr dirty="0" err="1"/>
              <a:t>следовать</a:t>
            </a:r>
            <a:r>
              <a:rPr dirty="0"/>
              <a:t> </a:t>
            </a:r>
            <a:r>
              <a:rPr dirty="0" err="1"/>
              <a:t>правильной</a:t>
            </a:r>
            <a:r>
              <a:rPr dirty="0"/>
              <a:t> </a:t>
            </a:r>
            <a:r>
              <a:rPr dirty="0" err="1"/>
              <a:t>логике</a:t>
            </a:r>
            <a:r>
              <a:rPr dirty="0"/>
              <a:t> </a:t>
            </a:r>
            <a:r>
              <a:rPr dirty="0" err="1"/>
              <a:t>поведения</a:t>
            </a:r>
            <a:endParaRPr dirty="0"/>
          </a:p>
        </p:txBody>
      </p:sp>
      <p:sp>
        <p:nvSpPr>
          <p:cNvPr id="50" name="А"/>
          <p:cNvSpPr txBox="1"/>
          <p:nvPr/>
        </p:nvSpPr>
        <p:spPr>
          <a:xfrm>
            <a:off x="955294" y="2681996"/>
            <a:ext cx="1168537" cy="1594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10600" cap="all">
                <a:solidFill>
                  <a:srgbClr val="5EB4B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solidFill>
                  <a:srgbClr val="31B7BC"/>
                </a:solidFill>
              </a:rPr>
              <a:t>А</a:t>
            </a:r>
            <a:endParaRPr dirty="0">
              <a:solidFill>
                <a:srgbClr val="31B7BC"/>
              </a:solidFill>
            </a:endParaRPr>
          </a:p>
        </p:txBody>
      </p:sp>
      <p:sp>
        <p:nvSpPr>
          <p:cNvPr id="51" name="B"/>
          <p:cNvSpPr txBox="1"/>
          <p:nvPr/>
        </p:nvSpPr>
        <p:spPr>
          <a:xfrm>
            <a:off x="955294" y="4676770"/>
            <a:ext cx="1168537" cy="1594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10600" cap="all">
                <a:solidFill>
                  <a:srgbClr val="DF822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rgbClr val="EF7D00"/>
                </a:solidFill>
              </a:rPr>
              <a:t>B</a:t>
            </a:r>
          </a:p>
        </p:txBody>
      </p:sp>
      <p:grpSp>
        <p:nvGrpSpPr>
          <p:cNvPr id="56" name="Group"/>
          <p:cNvGrpSpPr/>
          <p:nvPr/>
        </p:nvGrpSpPr>
        <p:grpSpPr>
          <a:xfrm>
            <a:off x="793570" y="7888355"/>
            <a:ext cx="12248492" cy="1641514"/>
            <a:chOff x="0" y="0"/>
            <a:chExt cx="12248490" cy="1641513"/>
          </a:xfrm>
        </p:grpSpPr>
        <p:grpSp>
          <p:nvGrpSpPr>
            <p:cNvPr id="54" name="Group"/>
            <p:cNvGrpSpPr/>
            <p:nvPr/>
          </p:nvGrpSpPr>
          <p:grpSpPr>
            <a:xfrm>
              <a:off x="0" y="0"/>
              <a:ext cx="1332761" cy="1641513"/>
              <a:chOff x="0" y="0"/>
              <a:chExt cx="1332760" cy="1641512"/>
            </a:xfrm>
          </p:grpSpPr>
          <p:sp>
            <p:nvSpPr>
              <p:cNvPr id="52" name="Square"/>
              <p:cNvSpPr/>
              <p:nvPr/>
            </p:nvSpPr>
            <p:spPr>
              <a:xfrm>
                <a:off x="0" y="0"/>
                <a:ext cx="1260548" cy="1260548"/>
              </a:xfrm>
              <a:prstGeom prst="rect">
                <a:avLst/>
              </a:prstGeom>
              <a:solidFill>
                <a:srgbClr val="31B7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E8923D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53" name="1"/>
              <p:cNvSpPr txBox="1"/>
              <p:nvPr/>
            </p:nvSpPr>
            <p:spPr>
              <a:xfrm>
                <a:off x="469768" y="47252"/>
                <a:ext cx="862993" cy="15942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10600" cap="all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rPr dirty="0"/>
                  <a:t>1</a:t>
                </a:r>
              </a:p>
            </p:txBody>
          </p:sp>
        </p:grpSp>
        <p:sp>
          <p:nvSpPr>
            <p:cNvPr id="55" name="Иметь возможность купить всё, что ты хочешь."/>
            <p:cNvSpPr txBox="1"/>
            <p:nvPr/>
          </p:nvSpPr>
          <p:spPr>
            <a:xfrm>
              <a:off x="1680076" y="260012"/>
              <a:ext cx="10568414" cy="7405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5500"/>
                </a:lnSpc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 err="1"/>
                <a:t>Иметь</a:t>
              </a:r>
              <a:r>
                <a:rPr dirty="0"/>
                <a:t> </a:t>
              </a:r>
              <a:r>
                <a:rPr dirty="0" err="1"/>
                <a:t>возможность</a:t>
              </a:r>
              <a:r>
                <a:rPr dirty="0"/>
                <a:t> </a:t>
              </a:r>
              <a:r>
                <a:rPr dirty="0" err="1"/>
                <a:t>купить</a:t>
              </a:r>
              <a:r>
                <a:rPr dirty="0"/>
                <a:t> </a:t>
              </a:r>
              <a:r>
                <a:rPr dirty="0" err="1"/>
                <a:t>всё</a:t>
              </a:r>
              <a:r>
                <a:rPr dirty="0"/>
                <a:t>, </a:t>
              </a:r>
              <a:r>
                <a:rPr dirty="0" err="1"/>
                <a:t>что</a:t>
              </a:r>
              <a:r>
                <a:rPr dirty="0"/>
                <a:t> </a:t>
              </a:r>
              <a:r>
                <a:rPr dirty="0" err="1"/>
                <a:t>ты</a:t>
              </a:r>
              <a:r>
                <a:rPr dirty="0"/>
                <a:t> </a:t>
              </a:r>
              <a:r>
                <a:rPr dirty="0" err="1"/>
                <a:t>хочешь</a:t>
              </a:r>
              <a:endParaRPr dirty="0"/>
            </a:p>
          </p:txBody>
        </p:sp>
      </p:grpSp>
      <p:grpSp>
        <p:nvGrpSpPr>
          <p:cNvPr id="60" name="Group"/>
          <p:cNvGrpSpPr/>
          <p:nvPr/>
        </p:nvGrpSpPr>
        <p:grpSpPr>
          <a:xfrm>
            <a:off x="793570" y="9593629"/>
            <a:ext cx="11590555" cy="1641514"/>
            <a:chOff x="0" y="0"/>
            <a:chExt cx="11590554" cy="1641513"/>
          </a:xfrm>
        </p:grpSpPr>
        <p:sp>
          <p:nvSpPr>
            <p:cNvPr id="57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31B7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58" name="2"/>
            <p:cNvSpPr txBox="1"/>
            <p:nvPr/>
          </p:nvSpPr>
          <p:spPr>
            <a:xfrm>
              <a:off x="397554" y="47252"/>
              <a:ext cx="862994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59" name="Ни от кого не зависеть в денежном плане."/>
            <p:cNvSpPr txBox="1"/>
            <p:nvPr/>
          </p:nvSpPr>
          <p:spPr>
            <a:xfrm>
              <a:off x="1680076" y="260011"/>
              <a:ext cx="9910478" cy="7405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lnSpc>
                  <a:spcPts val="5500"/>
                </a:lnSpc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Ни</a:t>
              </a:r>
              <a:r>
                <a:rPr dirty="0"/>
                <a:t> </a:t>
              </a:r>
              <a:r>
                <a:rPr dirty="0" err="1"/>
                <a:t>от</a:t>
              </a:r>
              <a:r>
                <a:rPr dirty="0"/>
                <a:t> </a:t>
              </a:r>
              <a:r>
                <a:rPr dirty="0" err="1"/>
                <a:t>кого</a:t>
              </a:r>
              <a:r>
                <a:rPr dirty="0"/>
                <a:t> </a:t>
              </a:r>
              <a:r>
                <a:rPr dirty="0" err="1"/>
                <a:t>не</a:t>
              </a:r>
              <a:r>
                <a:rPr dirty="0"/>
                <a:t> </a:t>
              </a:r>
              <a:r>
                <a:rPr dirty="0" err="1"/>
                <a:t>зависеть</a:t>
              </a:r>
              <a:r>
                <a:rPr dirty="0"/>
                <a:t> в </a:t>
              </a:r>
              <a:r>
                <a:rPr dirty="0" err="1"/>
                <a:t>денежном</a:t>
              </a:r>
              <a:r>
                <a:rPr dirty="0"/>
                <a:t> </a:t>
              </a:r>
              <a:r>
                <a:rPr dirty="0" err="1"/>
                <a:t>плане</a:t>
              </a:r>
              <a:r>
                <a:rPr sz="1200" dirty="0">
                  <a:latin typeface="Times Roman"/>
                  <a:ea typeface="Times Roman"/>
                  <a:cs typeface="Times Roman"/>
                  <a:sym typeface="Times Roman"/>
                </a:rPr>
                <a:t> </a:t>
              </a:r>
            </a:p>
          </p:txBody>
        </p:sp>
      </p:grpSp>
      <p:grpSp>
        <p:nvGrpSpPr>
          <p:cNvPr id="64" name="Group"/>
          <p:cNvGrpSpPr/>
          <p:nvPr/>
        </p:nvGrpSpPr>
        <p:grpSpPr>
          <a:xfrm>
            <a:off x="793570" y="11263560"/>
            <a:ext cx="7401634" cy="1665141"/>
            <a:chOff x="0" y="0"/>
            <a:chExt cx="7401633" cy="1665139"/>
          </a:xfrm>
        </p:grpSpPr>
        <p:sp>
          <p:nvSpPr>
            <p:cNvPr id="61" name="Square"/>
            <p:cNvSpPr/>
            <p:nvPr/>
          </p:nvSpPr>
          <p:spPr>
            <a:xfrm>
              <a:off x="0" y="0"/>
              <a:ext cx="1260548" cy="1260548"/>
            </a:xfrm>
            <a:prstGeom prst="rect">
              <a:avLst/>
            </a:prstGeom>
            <a:solidFill>
              <a:srgbClr val="31B7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62" name="3"/>
            <p:cNvSpPr txBox="1"/>
            <p:nvPr/>
          </p:nvSpPr>
          <p:spPr>
            <a:xfrm>
              <a:off x="397554" y="70879"/>
              <a:ext cx="862994" cy="15942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63" name="Не иметь никаких долгов."/>
            <p:cNvSpPr txBox="1"/>
            <p:nvPr/>
          </p:nvSpPr>
          <p:spPr>
            <a:xfrm>
              <a:off x="1710974" y="298095"/>
              <a:ext cx="5690659" cy="740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just" defTabSz="457200">
                <a:lnSpc>
                  <a:spcPts val="5500"/>
                </a:lnSpc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 err="1"/>
                <a:t>Не</a:t>
              </a:r>
              <a:r>
                <a:rPr dirty="0"/>
                <a:t> </a:t>
              </a:r>
              <a:r>
                <a:rPr dirty="0" err="1"/>
                <a:t>иметь</a:t>
              </a:r>
              <a:r>
                <a:rPr dirty="0"/>
                <a:t> </a:t>
              </a:r>
              <a:r>
                <a:rPr dirty="0" err="1"/>
                <a:t>никаких</a:t>
              </a:r>
              <a:r>
                <a:rPr dirty="0"/>
                <a:t> </a:t>
              </a:r>
              <a:r>
                <a:rPr dirty="0" err="1"/>
                <a:t>долгов</a:t>
              </a:r>
              <a:endParaRPr dirty="0"/>
            </a:p>
          </p:txBody>
        </p:sp>
      </p:grpSp>
      <p:sp>
        <p:nvSpPr>
          <p:cNvPr id="65" name="Что значит быть финансово благополучным человеком?"/>
          <p:cNvSpPr txBox="1"/>
          <p:nvPr/>
        </p:nvSpPr>
        <p:spPr>
          <a:xfrm>
            <a:off x="722898" y="6553836"/>
            <a:ext cx="12775933" cy="740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just" defTabSz="457200">
              <a:lnSpc>
                <a:spcPts val="5500"/>
              </a:lnSpc>
              <a:defRPr sz="3733" b="0">
                <a:solidFill>
                  <a:srgbClr val="DF822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solidFill>
                  <a:srgbClr val="EF7D00"/>
                </a:solidFill>
              </a:rPr>
              <a:t>Что</a:t>
            </a:r>
            <a:r>
              <a:rPr dirty="0">
                <a:solidFill>
                  <a:srgbClr val="EF7D00"/>
                </a:solidFill>
              </a:rPr>
              <a:t> </a:t>
            </a:r>
            <a:r>
              <a:rPr dirty="0" err="1">
                <a:solidFill>
                  <a:srgbClr val="EF7D00"/>
                </a:solidFill>
              </a:rPr>
              <a:t>значит</a:t>
            </a:r>
            <a:r>
              <a:rPr dirty="0">
                <a:solidFill>
                  <a:srgbClr val="EF7D00"/>
                </a:solidFill>
              </a:rPr>
              <a:t> </a:t>
            </a:r>
            <a:r>
              <a:rPr dirty="0" err="1">
                <a:solidFill>
                  <a:srgbClr val="EF7D00"/>
                </a:solidFill>
              </a:rPr>
              <a:t>быть</a:t>
            </a:r>
            <a:r>
              <a:rPr dirty="0">
                <a:solidFill>
                  <a:srgbClr val="EF7D00"/>
                </a:solidFill>
              </a:rPr>
              <a:t> </a:t>
            </a:r>
            <a:r>
              <a:rPr dirty="0" err="1">
                <a:solidFill>
                  <a:srgbClr val="EF7D00"/>
                </a:solidFill>
              </a:rPr>
              <a:t>финансово</a:t>
            </a:r>
            <a:r>
              <a:rPr dirty="0">
                <a:solidFill>
                  <a:srgbClr val="EF7D00"/>
                </a:solidFill>
              </a:rPr>
              <a:t> </a:t>
            </a:r>
            <a:r>
              <a:rPr dirty="0" err="1">
                <a:solidFill>
                  <a:srgbClr val="EF7D00"/>
                </a:solidFill>
              </a:rPr>
              <a:t>благополучным</a:t>
            </a:r>
            <a:r>
              <a:rPr dirty="0">
                <a:solidFill>
                  <a:srgbClr val="EF7D00"/>
                </a:solidFill>
              </a:rPr>
              <a:t> </a:t>
            </a:r>
            <a:r>
              <a:rPr dirty="0" err="1">
                <a:solidFill>
                  <a:srgbClr val="EF7D00"/>
                </a:solidFill>
              </a:rPr>
              <a:t>человеком</a:t>
            </a:r>
            <a:r>
              <a:rPr dirty="0">
                <a:solidFill>
                  <a:srgbClr val="EF7D00"/>
                </a:solidFill>
              </a:rPr>
              <a:t>?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Финансовое благополучие"/>
          <p:cNvSpPr txBox="1"/>
          <p:nvPr/>
        </p:nvSpPr>
        <p:spPr>
          <a:xfrm>
            <a:off x="695174" y="953926"/>
            <a:ext cx="14464834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Финансовое благополучие</a:t>
            </a:r>
          </a:p>
        </p:txBody>
      </p:sp>
      <p:sp>
        <p:nvSpPr>
          <p:cNvPr id="68" name="Финансово благополучный человек имеет достаточно денежных ресурсов, чтобы оплачивать необходимые расходы и достигать финансовых целей:"/>
          <p:cNvSpPr txBox="1"/>
          <p:nvPr/>
        </p:nvSpPr>
        <p:spPr>
          <a:xfrm>
            <a:off x="695174" y="2586602"/>
            <a:ext cx="22781635" cy="1508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5500"/>
              </a:lnSpc>
              <a:defRPr sz="3733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dirty="0" err="1"/>
              <a:t>Финансово</a:t>
            </a:r>
            <a:r>
              <a:rPr dirty="0"/>
              <a:t> </a:t>
            </a:r>
            <a:r>
              <a:rPr dirty="0" err="1"/>
              <a:t>благополучный</a:t>
            </a:r>
            <a:r>
              <a:rPr dirty="0"/>
              <a:t> </a:t>
            </a:r>
            <a:r>
              <a:rPr dirty="0" err="1"/>
              <a:t>человек</a:t>
            </a:r>
            <a:r>
              <a:rPr dirty="0"/>
              <a:t> </a:t>
            </a:r>
            <a:r>
              <a:rPr dirty="0" err="1"/>
              <a:t>имеет</a:t>
            </a:r>
            <a:r>
              <a:rPr dirty="0"/>
              <a:t> </a:t>
            </a:r>
            <a:r>
              <a:rPr dirty="0" err="1"/>
              <a:t>достаточно</a:t>
            </a:r>
            <a:r>
              <a:rPr dirty="0"/>
              <a:t> </a:t>
            </a:r>
            <a:r>
              <a:rPr dirty="0" err="1"/>
              <a:t>денежных</a:t>
            </a:r>
            <a:r>
              <a:rPr dirty="0"/>
              <a:t> </a:t>
            </a:r>
            <a:r>
              <a:rPr dirty="0" err="1"/>
              <a:t>ресурсов</a:t>
            </a:r>
            <a:r>
              <a:rPr dirty="0"/>
              <a:t>, </a:t>
            </a:r>
            <a:r>
              <a:rPr dirty="0" err="1"/>
              <a:t>чтобы</a:t>
            </a:r>
            <a:r>
              <a:rPr dirty="0"/>
              <a:t> </a:t>
            </a:r>
            <a:r>
              <a:rPr dirty="0" err="1"/>
              <a:t>оплачивать</a:t>
            </a:r>
            <a:r>
              <a:rPr dirty="0"/>
              <a:t> </a:t>
            </a:r>
            <a:r>
              <a:rPr dirty="0" err="1"/>
              <a:t>необходимые</a:t>
            </a:r>
            <a:r>
              <a:rPr dirty="0"/>
              <a:t> </a:t>
            </a:r>
            <a:r>
              <a:rPr dirty="0" err="1"/>
              <a:t>расходы</a:t>
            </a:r>
            <a:r>
              <a:rPr dirty="0"/>
              <a:t> </a:t>
            </a:r>
            <a:r>
              <a:rPr dirty="0" err="1"/>
              <a:t>и</a:t>
            </a:r>
            <a:r>
              <a:rPr dirty="0"/>
              <a:t> </a:t>
            </a:r>
            <a:r>
              <a:rPr dirty="0" err="1"/>
              <a:t>достигать</a:t>
            </a:r>
            <a:r>
              <a:rPr dirty="0"/>
              <a:t> </a:t>
            </a:r>
            <a:r>
              <a:rPr dirty="0" err="1"/>
              <a:t>финансовых</a:t>
            </a:r>
            <a:r>
              <a:rPr dirty="0"/>
              <a:t> </a:t>
            </a:r>
            <a:r>
              <a:rPr dirty="0" err="1"/>
              <a:t>целей</a:t>
            </a:r>
            <a:r>
              <a:rPr dirty="0"/>
              <a:t>:</a:t>
            </a:r>
          </a:p>
        </p:txBody>
      </p:sp>
      <p:sp>
        <p:nvSpPr>
          <p:cNvPr id="69" name="Square"/>
          <p:cNvSpPr/>
          <p:nvPr/>
        </p:nvSpPr>
        <p:spPr>
          <a:xfrm>
            <a:off x="766464" y="4932683"/>
            <a:ext cx="1778000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0" name="Square"/>
          <p:cNvSpPr/>
          <p:nvPr/>
        </p:nvSpPr>
        <p:spPr>
          <a:xfrm>
            <a:off x="16934392" y="7289837"/>
            <a:ext cx="1778001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1" name="налоги"/>
          <p:cNvSpPr txBox="1"/>
          <p:nvPr/>
        </p:nvSpPr>
        <p:spPr>
          <a:xfrm>
            <a:off x="2967876" y="5598069"/>
            <a:ext cx="1365648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налоги</a:t>
            </a:r>
          </a:p>
        </p:txBody>
      </p:sp>
      <p:sp>
        <p:nvSpPr>
          <p:cNvPr id="72" name="Square"/>
          <p:cNvSpPr/>
          <p:nvPr/>
        </p:nvSpPr>
        <p:spPr>
          <a:xfrm>
            <a:off x="773108" y="7293956"/>
            <a:ext cx="1778001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3" name="квартплата"/>
          <p:cNvSpPr txBox="1"/>
          <p:nvPr/>
        </p:nvSpPr>
        <p:spPr>
          <a:xfrm>
            <a:off x="2974520" y="7959342"/>
            <a:ext cx="2042072" cy="447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квартплата</a:t>
            </a:r>
          </a:p>
        </p:txBody>
      </p:sp>
      <p:sp>
        <p:nvSpPr>
          <p:cNvPr id="74" name="Square"/>
          <p:cNvSpPr/>
          <p:nvPr/>
        </p:nvSpPr>
        <p:spPr>
          <a:xfrm>
            <a:off x="755682" y="9655228"/>
            <a:ext cx="1778001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5" name="покупка первостепенных продуктов и одежды"/>
          <p:cNvSpPr txBox="1"/>
          <p:nvPr/>
        </p:nvSpPr>
        <p:spPr>
          <a:xfrm>
            <a:off x="2957094" y="10041578"/>
            <a:ext cx="5297265" cy="100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600"/>
              </a:lnSpc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покупка первостепенных продуктов и одежды</a:t>
            </a:r>
          </a:p>
        </p:txBody>
      </p:sp>
      <p:sp>
        <p:nvSpPr>
          <p:cNvPr id="76" name="Square"/>
          <p:cNvSpPr/>
          <p:nvPr/>
        </p:nvSpPr>
        <p:spPr>
          <a:xfrm>
            <a:off x="9534994" y="4932683"/>
            <a:ext cx="1778001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7" name="саморазвитие"/>
          <p:cNvSpPr txBox="1"/>
          <p:nvPr/>
        </p:nvSpPr>
        <p:spPr>
          <a:xfrm>
            <a:off x="11787206" y="5598069"/>
            <a:ext cx="2619823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саморазвитие</a:t>
            </a:r>
          </a:p>
        </p:txBody>
      </p:sp>
      <p:sp>
        <p:nvSpPr>
          <p:cNvPr id="78" name="Square"/>
          <p:cNvSpPr/>
          <p:nvPr/>
        </p:nvSpPr>
        <p:spPr>
          <a:xfrm>
            <a:off x="9541638" y="7293956"/>
            <a:ext cx="1778001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9" name="образование"/>
          <p:cNvSpPr txBox="1"/>
          <p:nvPr/>
        </p:nvSpPr>
        <p:spPr>
          <a:xfrm>
            <a:off x="11787206" y="7959342"/>
            <a:ext cx="2390925" cy="447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образование</a:t>
            </a:r>
          </a:p>
        </p:txBody>
      </p:sp>
      <p:sp>
        <p:nvSpPr>
          <p:cNvPr id="80" name="Square"/>
          <p:cNvSpPr/>
          <p:nvPr/>
        </p:nvSpPr>
        <p:spPr>
          <a:xfrm>
            <a:off x="9548283" y="9625493"/>
            <a:ext cx="1778001" cy="1778001"/>
          </a:xfrm>
          <a:prstGeom prst="rect">
            <a:avLst/>
          </a:prstGeom>
          <a:solidFill>
            <a:srgbClr val="004F9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E8923D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81" name="хобби"/>
          <p:cNvSpPr txBox="1"/>
          <p:nvPr/>
        </p:nvSpPr>
        <p:spPr>
          <a:xfrm>
            <a:off x="11787206" y="10320614"/>
            <a:ext cx="1163688" cy="447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хобби</a:t>
            </a:r>
          </a:p>
        </p:txBody>
      </p:sp>
      <p:sp>
        <p:nvSpPr>
          <p:cNvPr id="82" name="путешествия"/>
          <p:cNvSpPr txBox="1"/>
          <p:nvPr/>
        </p:nvSpPr>
        <p:spPr>
          <a:xfrm>
            <a:off x="19231813" y="7955223"/>
            <a:ext cx="2437806" cy="44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b="0" cap="sm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путешествия</a:t>
            </a:r>
          </a:p>
        </p:txBody>
      </p:sp>
      <p:pic>
        <p:nvPicPr>
          <p:cNvPr id="83" name="taxes.png" descr="taxe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464" y="518668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home (1).png" descr="home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064" y="753113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5" name="online-university.png" descr="online-university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316" y="5186683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lifestyle.png" descr="lifestyle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316" y="9909228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travel.png" descr="travel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8392" y="7547956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education (1).png" descr="education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316" y="7543837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trolley.png" descr="trolley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482" y="9985428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«ПИРАМИДА…"/>
          <p:cNvSpPr txBox="1"/>
          <p:nvPr/>
        </p:nvSpPr>
        <p:spPr>
          <a:xfrm>
            <a:off x="698009" y="934925"/>
            <a:ext cx="16574532" cy="20545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«ПИРАМИДА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ФИНАНСОВОЙ ГРАМОТНОСТИ» </a:t>
            </a:r>
          </a:p>
        </p:txBody>
      </p:sp>
      <p:pic>
        <p:nvPicPr>
          <p:cNvPr id="56" name="Pyramid.png" descr="Pyramid.png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15" y="3920186"/>
            <a:ext cx="22795770" cy="8954792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инвестирование"/>
          <p:cNvSpPr txBox="1"/>
          <p:nvPr/>
        </p:nvSpPr>
        <p:spPr>
          <a:xfrm>
            <a:off x="10290402" y="5266685"/>
            <a:ext cx="3803196" cy="520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lnSpc>
                <a:spcPts val="5500"/>
              </a:lnSpc>
              <a:defRPr sz="3733" b="0" cap="sm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инвестирование</a:t>
            </a:r>
            <a:r>
              <a:rPr sz="1200" dirty="0">
                <a:latin typeface="Times Roman"/>
                <a:ea typeface="Times Roman"/>
                <a:cs typeface="Times Roman"/>
                <a:sym typeface="Times Roman"/>
              </a:rPr>
              <a:t> </a:t>
            </a:r>
          </a:p>
        </p:txBody>
      </p:sp>
      <p:sp>
        <p:nvSpPr>
          <p:cNvPr id="58" name="сохранение своих денег"/>
          <p:cNvSpPr txBox="1"/>
          <p:nvPr/>
        </p:nvSpPr>
        <p:spPr>
          <a:xfrm>
            <a:off x="9412728" y="7057542"/>
            <a:ext cx="5558544" cy="632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lnSpc>
                <a:spcPts val="5500"/>
              </a:lnSpc>
              <a:defRPr sz="3733" b="0" cap="sm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сохранение</a:t>
            </a:r>
            <a:r>
              <a:rPr dirty="0"/>
              <a:t> </a:t>
            </a:r>
            <a:r>
              <a:rPr dirty="0" err="1"/>
              <a:t>своих</a:t>
            </a:r>
            <a:r>
              <a:rPr dirty="0"/>
              <a:t> </a:t>
            </a:r>
            <a:r>
              <a:rPr dirty="0" err="1"/>
              <a:t>денег</a:t>
            </a:r>
            <a:endParaRPr dirty="0"/>
          </a:p>
        </p:txBody>
      </p:sp>
      <p:sp>
        <p:nvSpPr>
          <p:cNvPr id="59" name="сбережения и подушка безопасности"/>
          <p:cNvSpPr txBox="1"/>
          <p:nvPr/>
        </p:nvSpPr>
        <p:spPr>
          <a:xfrm>
            <a:off x="7871206" y="9227916"/>
            <a:ext cx="8641588" cy="632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lnSpc>
                <a:spcPts val="5500"/>
              </a:lnSpc>
              <a:defRPr sz="3733" b="0" cap="sm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сбережения и подушка безопасности </a:t>
            </a:r>
          </a:p>
        </p:txBody>
      </p:sp>
      <p:sp>
        <p:nvSpPr>
          <p:cNvPr id="60" name="рациональное поведение и потребление"/>
          <p:cNvSpPr txBox="1"/>
          <p:nvPr/>
        </p:nvSpPr>
        <p:spPr>
          <a:xfrm>
            <a:off x="7523759" y="11474490"/>
            <a:ext cx="9336482" cy="632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lnSpc>
                <a:spcPts val="5500"/>
              </a:lnSpc>
              <a:defRPr sz="3733" b="0" cap="sm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рациональное поведение и потребление </a:t>
            </a:r>
          </a:p>
        </p:txBody>
      </p:sp>
      <p:grpSp>
        <p:nvGrpSpPr>
          <p:cNvPr id="64" name="Group"/>
          <p:cNvGrpSpPr/>
          <p:nvPr/>
        </p:nvGrpSpPr>
        <p:grpSpPr>
          <a:xfrm>
            <a:off x="691916" y="4059093"/>
            <a:ext cx="4957850" cy="5416245"/>
            <a:chOff x="0" y="0"/>
            <a:chExt cx="4957848" cy="5416244"/>
          </a:xfrm>
        </p:grpSpPr>
        <p:sp>
          <p:nvSpPr>
            <p:cNvPr id="61" name="Arrow"/>
            <p:cNvSpPr/>
            <p:nvPr/>
          </p:nvSpPr>
          <p:spPr>
            <a:xfrm rot="16200000">
              <a:off x="-229199" y="229198"/>
              <a:ext cx="5416246" cy="4957849"/>
            </a:xfrm>
            <a:prstGeom prst="rightArrow">
              <a:avLst>
                <a:gd name="adj1" fmla="val 43113"/>
                <a:gd name="adj2" fmla="val 62986"/>
              </a:avLst>
            </a:prstGeom>
            <a:solidFill>
              <a:srgbClr val="B7BBB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" name="Rectangle"/>
            <p:cNvSpPr/>
            <p:nvPr/>
          </p:nvSpPr>
          <p:spPr>
            <a:xfrm>
              <a:off x="1260464" y="4513865"/>
              <a:ext cx="2576779" cy="23500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" name="Rectangle"/>
            <p:cNvSpPr/>
            <p:nvPr/>
          </p:nvSpPr>
          <p:spPr>
            <a:xfrm>
              <a:off x="1141256" y="4979502"/>
              <a:ext cx="2927176" cy="23500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69" name="Group"/>
          <p:cNvGrpSpPr/>
          <p:nvPr/>
        </p:nvGrpSpPr>
        <p:grpSpPr>
          <a:xfrm>
            <a:off x="18734235" y="4059093"/>
            <a:ext cx="4957849" cy="5416245"/>
            <a:chOff x="0" y="0"/>
            <a:chExt cx="4957848" cy="5416244"/>
          </a:xfrm>
        </p:grpSpPr>
        <p:sp>
          <p:nvSpPr>
            <p:cNvPr id="66" name="Arrow"/>
            <p:cNvSpPr/>
            <p:nvPr/>
          </p:nvSpPr>
          <p:spPr>
            <a:xfrm rot="16200000">
              <a:off x="-229199" y="229198"/>
              <a:ext cx="5416246" cy="4957849"/>
            </a:xfrm>
            <a:prstGeom prst="rightArrow">
              <a:avLst>
                <a:gd name="adj1" fmla="val 43113"/>
                <a:gd name="adj2" fmla="val 62986"/>
              </a:avLst>
            </a:prstGeom>
            <a:solidFill>
              <a:srgbClr val="B7BBB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" name="Rectangle"/>
            <p:cNvSpPr/>
            <p:nvPr/>
          </p:nvSpPr>
          <p:spPr>
            <a:xfrm>
              <a:off x="1260464" y="4513865"/>
              <a:ext cx="2576779" cy="23500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" name="Rectangle"/>
            <p:cNvSpPr/>
            <p:nvPr/>
          </p:nvSpPr>
          <p:spPr>
            <a:xfrm>
              <a:off x="1141256" y="4979502"/>
              <a:ext cx="2927176" cy="23500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14543FA-09CE-A14F-B68F-7E4ECC748B81}"/>
              </a:ext>
            </a:extLst>
          </p:cNvPr>
          <p:cNvSpPr txBox="1"/>
          <p:nvPr/>
        </p:nvSpPr>
        <p:spPr>
          <a:xfrm>
            <a:off x="857596" y="5508811"/>
            <a:ext cx="4639032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РИСК</a:t>
            </a:r>
          </a:p>
          <a:p>
            <a:endParaRPr lang="ru-RU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ОТВЕТСТВЕННОСТЬ</a:t>
            </a:r>
            <a:endParaRPr lang="en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9F6AE3-EAD4-3144-A4BD-B57C76C0BA1B}"/>
              </a:ext>
            </a:extLst>
          </p:cNvPr>
          <p:cNvSpPr txBox="1"/>
          <p:nvPr/>
        </p:nvSpPr>
        <p:spPr>
          <a:xfrm>
            <a:off x="18893643" y="5508813"/>
            <a:ext cx="4639032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ЗНАНИЯ</a:t>
            </a:r>
          </a:p>
          <a:p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КОМПЕТЕНЦИИ</a:t>
            </a:r>
            <a:endParaRPr lang="en-R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Принятие финансовых решений"/>
          <p:cNvSpPr txBox="1"/>
          <p:nvPr/>
        </p:nvSpPr>
        <p:spPr>
          <a:xfrm>
            <a:off x="671728" y="953926"/>
            <a:ext cx="16726191" cy="1063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Принятие</a:t>
            </a:r>
            <a:r>
              <a:rPr dirty="0"/>
              <a:t> </a:t>
            </a:r>
            <a:r>
              <a:rPr dirty="0" err="1"/>
              <a:t>финансовых</a:t>
            </a:r>
            <a:r>
              <a:rPr dirty="0"/>
              <a:t> </a:t>
            </a:r>
            <a:r>
              <a:rPr dirty="0" err="1"/>
              <a:t>решений</a:t>
            </a:r>
            <a:endParaRPr dirty="0"/>
          </a:p>
        </p:txBody>
      </p:sp>
      <p:sp>
        <p:nvSpPr>
          <p:cNvPr id="136" name="В своей жизни мы постоянно принимаем финансовые решения о том, как зарабатывать, сберегать и тратить деньги."/>
          <p:cNvSpPr txBox="1"/>
          <p:nvPr/>
        </p:nvSpPr>
        <p:spPr>
          <a:xfrm>
            <a:off x="702410" y="2853459"/>
            <a:ext cx="22252128" cy="1251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5500"/>
              </a:lnSpc>
              <a:defRPr sz="3733" b="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lnSpc>
                <a:spcPct val="100000"/>
              </a:lnSpc>
            </a:pPr>
            <a:r>
              <a:rPr dirty="0"/>
              <a:t>В </a:t>
            </a:r>
            <a:r>
              <a:rPr dirty="0" err="1"/>
              <a:t>своей</a:t>
            </a:r>
            <a:r>
              <a:rPr dirty="0"/>
              <a:t> </a:t>
            </a:r>
            <a:r>
              <a:rPr dirty="0" err="1"/>
              <a:t>жизни</a:t>
            </a:r>
            <a:r>
              <a:rPr dirty="0"/>
              <a:t> </a:t>
            </a:r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постоянно</a:t>
            </a:r>
            <a:r>
              <a:rPr dirty="0"/>
              <a:t> </a:t>
            </a:r>
            <a:r>
              <a:rPr dirty="0" err="1"/>
              <a:t>принимаем</a:t>
            </a:r>
            <a:r>
              <a:rPr dirty="0"/>
              <a:t> </a:t>
            </a:r>
            <a:r>
              <a:rPr dirty="0" err="1"/>
              <a:t>финансовые</a:t>
            </a:r>
            <a:r>
              <a:rPr dirty="0"/>
              <a:t> </a:t>
            </a:r>
            <a:r>
              <a:rPr dirty="0" err="1"/>
              <a:t>решения</a:t>
            </a:r>
            <a:r>
              <a:rPr dirty="0"/>
              <a:t> о </a:t>
            </a:r>
            <a:r>
              <a:rPr dirty="0" err="1"/>
              <a:t>том</a:t>
            </a:r>
            <a:r>
              <a:rPr dirty="0"/>
              <a:t>, </a:t>
            </a:r>
            <a:r>
              <a:rPr dirty="0" err="1"/>
              <a:t>как</a:t>
            </a:r>
            <a:r>
              <a:rPr dirty="0"/>
              <a:t> </a:t>
            </a:r>
            <a:r>
              <a:rPr dirty="0" err="1"/>
              <a:t>зарабатывать</a:t>
            </a:r>
            <a:r>
              <a:rPr dirty="0"/>
              <a:t>, </a:t>
            </a:r>
            <a:r>
              <a:rPr dirty="0" err="1"/>
              <a:t>сберегать</a:t>
            </a:r>
            <a:r>
              <a:rPr dirty="0"/>
              <a:t> и </a:t>
            </a:r>
            <a:r>
              <a:rPr dirty="0" err="1"/>
              <a:t>тратить</a:t>
            </a:r>
            <a:r>
              <a:rPr dirty="0"/>
              <a:t> </a:t>
            </a:r>
            <a:r>
              <a:rPr dirty="0" err="1"/>
              <a:t>деньги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  <p:grpSp>
        <p:nvGrpSpPr>
          <p:cNvPr id="140" name="Group"/>
          <p:cNvGrpSpPr/>
          <p:nvPr/>
        </p:nvGrpSpPr>
        <p:grpSpPr>
          <a:xfrm>
            <a:off x="762730" y="4714987"/>
            <a:ext cx="10948523" cy="2092624"/>
            <a:chOff x="0" y="-106364"/>
            <a:chExt cx="10948520" cy="2092622"/>
          </a:xfrm>
        </p:grpSpPr>
        <p:sp>
          <p:nvSpPr>
            <p:cNvPr id="137" name="Square"/>
            <p:cNvSpPr/>
            <p:nvPr/>
          </p:nvSpPr>
          <p:spPr>
            <a:xfrm>
              <a:off x="0" y="119190"/>
              <a:ext cx="1260548" cy="1260548"/>
            </a:xfrm>
            <a:prstGeom prst="rect">
              <a:avLst/>
            </a:prstGeom>
            <a:solidFill>
              <a:srgbClr val="ABB2B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" name="1"/>
            <p:cNvSpPr txBox="1"/>
            <p:nvPr/>
          </p:nvSpPr>
          <p:spPr>
            <a:xfrm>
              <a:off x="469767" y="166442"/>
              <a:ext cx="862994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139" name="Вы уже зарабатываете самостоятельно?…"/>
            <p:cNvSpPr txBox="1"/>
            <p:nvPr/>
          </p:nvSpPr>
          <p:spPr>
            <a:xfrm>
              <a:off x="1700066" y="-106364"/>
              <a:ext cx="9248454" cy="2092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Вы</a:t>
              </a:r>
              <a:r>
                <a:rPr dirty="0"/>
                <a:t> </a:t>
              </a:r>
              <a:r>
                <a:rPr dirty="0" err="1"/>
                <a:t>уже</a:t>
              </a:r>
              <a:r>
                <a:rPr dirty="0"/>
                <a:t> </a:t>
              </a:r>
              <a:r>
                <a:rPr dirty="0" err="1"/>
                <a:t>зарабатываете</a:t>
              </a:r>
              <a:r>
                <a:rPr dirty="0"/>
                <a:t> </a:t>
              </a:r>
              <a:r>
                <a:rPr dirty="0" err="1"/>
                <a:t>самостоятельно</a:t>
              </a:r>
              <a:r>
                <a:rPr dirty="0"/>
                <a:t>?</a:t>
              </a:r>
            </a:p>
            <a:p>
              <a:pPr algn="l" defTabSz="457200">
                <a:defRPr sz="1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dirty="0" err="1"/>
                <a:t>да</a:t>
              </a:r>
              <a:endParaRPr dirty="0"/>
            </a:p>
            <a:p>
              <a:pPr marL="584200" indent="-584200" algn="l" defTabSz="457200">
                <a:buClr>
                  <a:srgbClr val="D3395C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нет</a:t>
              </a:r>
              <a:endParaRPr dirty="0"/>
            </a:p>
          </p:txBody>
        </p:sp>
      </p:grpSp>
      <p:grpSp>
        <p:nvGrpSpPr>
          <p:cNvPr id="144" name="Group"/>
          <p:cNvGrpSpPr/>
          <p:nvPr/>
        </p:nvGrpSpPr>
        <p:grpSpPr>
          <a:xfrm>
            <a:off x="762730" y="7279009"/>
            <a:ext cx="11559815" cy="2092624"/>
            <a:chOff x="0" y="-106365"/>
            <a:chExt cx="11559812" cy="2092623"/>
          </a:xfrm>
        </p:grpSpPr>
        <p:sp>
          <p:nvSpPr>
            <p:cNvPr id="141" name="Square"/>
            <p:cNvSpPr/>
            <p:nvPr/>
          </p:nvSpPr>
          <p:spPr>
            <a:xfrm>
              <a:off x="0" y="309672"/>
              <a:ext cx="1260548" cy="1260549"/>
            </a:xfrm>
            <a:prstGeom prst="rect">
              <a:avLst/>
            </a:prstGeom>
            <a:solidFill>
              <a:srgbClr val="ABB2B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2" name="2"/>
            <p:cNvSpPr txBox="1"/>
            <p:nvPr/>
          </p:nvSpPr>
          <p:spPr>
            <a:xfrm>
              <a:off x="431667" y="356925"/>
              <a:ext cx="862994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143" name="Сберегаете ли вы заработанные деньги?…"/>
            <p:cNvSpPr txBox="1"/>
            <p:nvPr/>
          </p:nvSpPr>
          <p:spPr>
            <a:xfrm>
              <a:off x="1700066" y="-106365"/>
              <a:ext cx="9859746" cy="20926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Сберегаете</a:t>
              </a:r>
              <a:r>
                <a:rPr dirty="0"/>
                <a:t> </a:t>
              </a:r>
              <a:r>
                <a:rPr dirty="0" err="1"/>
                <a:t>ли</a:t>
              </a:r>
              <a:r>
                <a:rPr dirty="0"/>
                <a:t> </a:t>
              </a:r>
              <a:r>
                <a:rPr dirty="0" err="1"/>
                <a:t>вы</a:t>
              </a:r>
              <a:r>
                <a:rPr dirty="0"/>
                <a:t> </a:t>
              </a:r>
              <a:r>
                <a:rPr dirty="0" err="1"/>
                <a:t>заработанные</a:t>
              </a:r>
              <a:r>
                <a:rPr dirty="0"/>
                <a:t> </a:t>
              </a:r>
              <a:r>
                <a:rPr dirty="0" err="1"/>
                <a:t>деньги</a:t>
              </a:r>
              <a:r>
                <a:rPr dirty="0"/>
                <a:t>?</a:t>
              </a:r>
            </a:p>
            <a:p>
              <a:pPr algn="l" defTabSz="457200">
                <a:defRPr sz="1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/>
                <a:t> </a:t>
              </a:r>
              <a:r>
                <a:rPr dirty="0" err="1"/>
                <a:t>да</a:t>
              </a:r>
              <a:endParaRPr dirty="0"/>
            </a:p>
            <a:p>
              <a:pPr marL="584200" indent="-584200" algn="l" defTabSz="457200">
                <a:buClr>
                  <a:srgbClr val="D3395C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нет</a:t>
              </a:r>
              <a:endParaRPr dirty="0"/>
            </a:p>
          </p:txBody>
        </p:sp>
      </p:grpSp>
      <p:grpSp>
        <p:nvGrpSpPr>
          <p:cNvPr id="148" name="Group"/>
          <p:cNvGrpSpPr/>
          <p:nvPr/>
        </p:nvGrpSpPr>
        <p:grpSpPr>
          <a:xfrm>
            <a:off x="762731" y="9843031"/>
            <a:ext cx="11559814" cy="2667077"/>
            <a:chOff x="0" y="-64942"/>
            <a:chExt cx="11559813" cy="2667075"/>
          </a:xfrm>
        </p:grpSpPr>
        <p:sp>
          <p:nvSpPr>
            <p:cNvPr id="145" name="Square"/>
            <p:cNvSpPr/>
            <p:nvPr/>
          </p:nvSpPr>
          <p:spPr>
            <a:xfrm>
              <a:off x="0" y="447839"/>
              <a:ext cx="1260548" cy="1260548"/>
            </a:xfrm>
            <a:prstGeom prst="rect">
              <a:avLst/>
            </a:prstGeom>
            <a:solidFill>
              <a:srgbClr val="ABB2B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E8923D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" name="3"/>
            <p:cNvSpPr txBox="1"/>
            <p:nvPr/>
          </p:nvSpPr>
          <p:spPr>
            <a:xfrm>
              <a:off x="469767" y="495091"/>
              <a:ext cx="862994" cy="15942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0600" cap="all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3</a:t>
              </a:r>
            </a:p>
          </p:txBody>
        </p:sp>
        <p:sp>
          <p:nvSpPr>
            <p:cNvPr id="147" name="Каким образом вы сберегаете свои деньги?…"/>
            <p:cNvSpPr txBox="1"/>
            <p:nvPr/>
          </p:nvSpPr>
          <p:spPr>
            <a:xfrm>
              <a:off x="1692776" y="-64942"/>
              <a:ext cx="9867037" cy="2667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3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Каким</a:t>
              </a:r>
              <a:r>
                <a:rPr dirty="0"/>
                <a:t> </a:t>
              </a:r>
              <a:r>
                <a:rPr dirty="0" err="1"/>
                <a:t>образом</a:t>
              </a:r>
              <a:r>
                <a:rPr dirty="0"/>
                <a:t> </a:t>
              </a:r>
              <a:r>
                <a:rPr dirty="0" err="1"/>
                <a:t>вы</a:t>
              </a:r>
              <a:r>
                <a:rPr dirty="0"/>
                <a:t> </a:t>
              </a:r>
              <a:r>
                <a:rPr dirty="0" err="1"/>
                <a:t>сберегаете</a:t>
              </a:r>
              <a:r>
                <a:rPr dirty="0"/>
                <a:t> </a:t>
              </a:r>
              <a:r>
                <a:rPr dirty="0" err="1"/>
                <a:t>свои</a:t>
              </a:r>
              <a:r>
                <a:rPr dirty="0"/>
                <a:t> </a:t>
              </a:r>
              <a:r>
                <a:rPr dirty="0" err="1"/>
                <a:t>деньги</a:t>
              </a:r>
              <a:r>
                <a:rPr dirty="0"/>
                <a:t>?</a:t>
              </a:r>
            </a:p>
            <a:p>
              <a:pPr algn="l" defTabSz="457200">
                <a:defRPr sz="1733" b="0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храню</a:t>
              </a:r>
              <a:r>
                <a:rPr dirty="0"/>
                <a:t> </a:t>
              </a:r>
              <a:r>
                <a:rPr dirty="0" err="1"/>
                <a:t>дома</a:t>
              </a: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накапливаю</a:t>
              </a:r>
              <a:r>
                <a:rPr dirty="0"/>
                <a:t> </a:t>
              </a:r>
              <a:r>
                <a:rPr dirty="0" err="1"/>
                <a:t>на</a:t>
              </a:r>
              <a:r>
                <a:rPr dirty="0"/>
                <a:t> </a:t>
              </a:r>
              <a:r>
                <a:rPr dirty="0" err="1"/>
                <a:t>счете</a:t>
              </a:r>
              <a:r>
                <a:rPr dirty="0"/>
                <a:t> </a:t>
              </a:r>
              <a:r>
                <a:rPr dirty="0" err="1"/>
                <a:t>в</a:t>
              </a:r>
              <a:r>
                <a:rPr dirty="0"/>
                <a:t> </a:t>
              </a:r>
              <a:r>
                <a:rPr dirty="0" err="1"/>
                <a:t>банке</a:t>
              </a:r>
              <a:endParaRPr dirty="0"/>
            </a:p>
            <a:p>
              <a:pPr marL="584200" indent="-584200" algn="l" defTabSz="457200">
                <a:buClr>
                  <a:srgbClr val="144E99"/>
                </a:buClr>
                <a:buSzPct val="100000"/>
                <a:buAutoNum type="alphaUcPeriod"/>
                <a:defRPr sz="3733" b="0" cap="small">
                  <a:solidFill>
                    <a:srgbClr val="393B3B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dirty="0" err="1"/>
                <a:t>иным</a:t>
              </a:r>
              <a:r>
                <a:rPr dirty="0"/>
                <a:t> </a:t>
              </a:r>
              <a:r>
                <a:rPr dirty="0" err="1"/>
                <a:t>образом</a:t>
              </a:r>
              <a:endParaRPr dirty="0"/>
            </a:p>
          </p:txBody>
        </p:sp>
      </p:grpSp>
      <p:pic>
        <p:nvPicPr>
          <p:cNvPr id="149" name="ИКОНКИ_Личные сбережения и пенсии.png" descr="ИКОНКИ_Личные сбережения и пенсии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1770" y="4876302"/>
            <a:ext cx="6934256" cy="69342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952</Words>
  <Application>Microsoft Macintosh PowerPoint</Application>
  <PresentationFormat>Произвольный</PresentationFormat>
  <Paragraphs>205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Helvetica Neue</vt:lpstr>
      <vt:lpstr>Helvetica Neue Light</vt:lpstr>
      <vt:lpstr>Helvetica Neue Medium</vt:lpstr>
      <vt:lpstr>Times Roman</vt:lpstr>
      <vt:lpstr>Verdana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7</cp:revision>
  <dcterms:modified xsi:type="dcterms:W3CDTF">2022-08-19T13:07:49Z</dcterms:modified>
</cp:coreProperties>
</file>